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864" r:id="rId4"/>
  </p:sldMasterIdLst>
  <p:notesMasterIdLst>
    <p:notesMasterId r:id="rId33"/>
  </p:notesMasterIdLst>
  <p:handoutMasterIdLst>
    <p:handoutMasterId r:id="rId34"/>
  </p:handoutMasterIdLst>
  <p:sldIdLst>
    <p:sldId id="256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7" r:id="rId19"/>
    <p:sldId id="274" r:id="rId20"/>
    <p:sldId id="275" r:id="rId21"/>
    <p:sldId id="278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35" autoAdjust="0"/>
    <p:restoredTop sz="94675"/>
  </p:normalViewPr>
  <p:slideViewPr>
    <p:cSldViewPr snapToGrid="0" snapToObjects="1">
      <p:cViewPr varScale="1">
        <p:scale>
          <a:sx n="44" d="100"/>
          <a:sy n="44" d="100"/>
        </p:scale>
        <p:origin x="62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2DEA7-9DCD-4B2E-9DC5-BE121C266AF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41CDB9B8-E81E-41E7-AE89-8F6EDFC88D92}">
      <dgm:prSet/>
      <dgm:spPr/>
      <dgm:t>
        <a:bodyPr anchor="ctr"/>
        <a:lstStyle/>
        <a:p>
          <a:pPr>
            <a:lnSpc>
              <a:spcPct val="100000"/>
            </a:lnSpc>
          </a:pPr>
          <a:r>
            <a:rPr lang="en-US"/>
            <a:t>Define the anatomical planes and describe the anatomical position</a:t>
          </a:r>
          <a:endParaRPr lang="en-US" cap="all">
            <a:latin typeface="Rockwell Condensed"/>
          </a:endParaRPr>
        </a:p>
      </dgm:t>
    </dgm:pt>
    <dgm:pt modelId="{5D2FF527-BA77-40BE-9414-16FAE46386BB}" type="parTrans" cxnId="{21EB7847-13AE-4881-9090-909F31360F4E}">
      <dgm:prSet/>
      <dgm:spPr/>
      <dgm:t>
        <a:bodyPr/>
        <a:lstStyle/>
        <a:p>
          <a:endParaRPr lang="en-US"/>
        </a:p>
      </dgm:t>
    </dgm:pt>
    <dgm:pt modelId="{BA791450-8D1E-4A6F-B71D-2984D9E245C4}" type="sibTrans" cxnId="{21EB7847-13AE-4881-9090-909F31360F4E}">
      <dgm:prSet/>
      <dgm:spPr/>
      <dgm:t>
        <a:bodyPr/>
        <a:lstStyle/>
        <a:p>
          <a:endParaRPr lang="en-US"/>
        </a:p>
      </dgm:t>
    </dgm:pt>
    <dgm:pt modelId="{4D7D34C7-9466-4514-BF51-7396C17436B5}">
      <dgm:prSet/>
      <dgm:spPr/>
      <dgm:t>
        <a:bodyPr anchor="ctr"/>
        <a:lstStyle/>
        <a:p>
          <a:pPr>
            <a:lnSpc>
              <a:spcPct val="100000"/>
            </a:lnSpc>
          </a:pPr>
          <a:r>
            <a:rPr lang="en-US"/>
            <a:t>Label general muscular and bony anatomy</a:t>
          </a:r>
        </a:p>
      </dgm:t>
    </dgm:pt>
    <dgm:pt modelId="{37DD6CE0-C2AA-4EB6-9E7D-14AED2127C40}" type="parTrans" cxnId="{7EEBEB1B-497E-4365-84F9-FBB75D7759E5}">
      <dgm:prSet/>
      <dgm:spPr/>
      <dgm:t>
        <a:bodyPr/>
        <a:lstStyle/>
        <a:p>
          <a:endParaRPr lang="en-US"/>
        </a:p>
      </dgm:t>
    </dgm:pt>
    <dgm:pt modelId="{483498F9-A0C2-4668-85AB-D8E6E254F73B}" type="sibTrans" cxnId="{7EEBEB1B-497E-4365-84F9-FBB75D7759E5}">
      <dgm:prSet/>
      <dgm:spPr/>
      <dgm:t>
        <a:bodyPr/>
        <a:lstStyle/>
        <a:p>
          <a:endParaRPr lang="en-US"/>
        </a:p>
      </dgm:t>
    </dgm:pt>
    <dgm:pt modelId="{8E185869-F0D4-43E2-B08A-2F3E83EE98F3}">
      <dgm:prSet/>
      <dgm:spPr/>
      <dgm:t>
        <a:bodyPr anchor="ctr"/>
        <a:lstStyle/>
        <a:p>
          <a:pPr>
            <a:lnSpc>
              <a:spcPct val="100000"/>
            </a:lnSpc>
          </a:pPr>
          <a:r>
            <a:rPr lang="en-US"/>
            <a:t>Describe the functions of skin, </a:t>
          </a:r>
          <a:r>
            <a:rPr lang="en-US" err="1"/>
            <a:t>bone,muscle</a:t>
          </a:r>
          <a:r>
            <a:rPr lang="en-US"/>
            <a:t>, ligament, tendon, and cartilage</a:t>
          </a:r>
        </a:p>
      </dgm:t>
    </dgm:pt>
    <dgm:pt modelId="{7EE27099-92EA-4EDF-B176-0E355876D272}" type="parTrans" cxnId="{7F970F62-30E3-4F5B-A242-825013BF84A8}">
      <dgm:prSet/>
      <dgm:spPr/>
      <dgm:t>
        <a:bodyPr/>
        <a:lstStyle/>
        <a:p>
          <a:endParaRPr lang="en-US"/>
        </a:p>
      </dgm:t>
    </dgm:pt>
    <dgm:pt modelId="{77D0876E-2BA2-4E28-ADB5-9885FCB7156A}" type="sibTrans" cxnId="{7F970F62-30E3-4F5B-A242-825013BF84A8}">
      <dgm:prSet/>
      <dgm:spPr/>
      <dgm:t>
        <a:bodyPr/>
        <a:lstStyle/>
        <a:p>
          <a:endParaRPr lang="en-US"/>
        </a:p>
      </dgm:t>
    </dgm:pt>
    <dgm:pt modelId="{4AB494E4-EF80-4BAB-9827-4CBD5F2FFD09}">
      <dgm:prSet/>
      <dgm:spPr/>
      <dgm:t>
        <a:bodyPr anchor="ctr"/>
        <a:lstStyle/>
        <a:p>
          <a:pPr>
            <a:lnSpc>
              <a:spcPct val="100000"/>
            </a:lnSpc>
          </a:pPr>
          <a:r>
            <a:rPr lang="en-US"/>
            <a:t>Describe the types of bones and give examples</a:t>
          </a:r>
        </a:p>
      </dgm:t>
    </dgm:pt>
    <dgm:pt modelId="{6A6A3508-5057-4E60-B609-CC62BF992591}" type="parTrans" cxnId="{22B9477C-FDC3-4FFC-BAD9-C295906BF19C}">
      <dgm:prSet/>
      <dgm:spPr/>
    </dgm:pt>
    <dgm:pt modelId="{F4761E36-C9B3-48D4-8034-8EFF94F6C5E5}" type="sibTrans" cxnId="{22B9477C-FDC3-4FFC-BAD9-C295906BF19C}">
      <dgm:prSet/>
      <dgm:spPr/>
    </dgm:pt>
    <dgm:pt modelId="{F4A46A90-76E9-49AE-8389-4EFD392113C5}">
      <dgm:prSet/>
      <dgm:spPr/>
      <dgm:t>
        <a:bodyPr anchor="ctr"/>
        <a:lstStyle/>
        <a:p>
          <a:pPr>
            <a:lnSpc>
              <a:spcPct val="100000"/>
            </a:lnSpc>
          </a:pPr>
          <a:r>
            <a:rPr lang="en-US"/>
            <a:t>Describe the classification of joints and explain the types of motion produced</a:t>
          </a:r>
        </a:p>
      </dgm:t>
    </dgm:pt>
    <dgm:pt modelId="{FCD534FE-9FA5-47B9-8A0C-529C93294207}" type="parTrans" cxnId="{1D44B90B-9E69-44BE-86A6-FA25BDD6C644}">
      <dgm:prSet/>
      <dgm:spPr/>
    </dgm:pt>
    <dgm:pt modelId="{AF0D3DE8-65DE-40D2-A316-F0E1CBE05346}" type="sibTrans" cxnId="{1D44B90B-9E69-44BE-86A6-FA25BDD6C644}">
      <dgm:prSet/>
      <dgm:spPr/>
    </dgm:pt>
    <dgm:pt modelId="{9430F4F1-9D10-4F38-8303-78E7077EA700}" type="pres">
      <dgm:prSet presAssocID="{7B62DEA7-9DCD-4B2E-9DC5-BE121C266AFD}" presName="root" presStyleCnt="0">
        <dgm:presLayoutVars>
          <dgm:dir/>
          <dgm:resizeHandles val="exact"/>
        </dgm:presLayoutVars>
      </dgm:prSet>
      <dgm:spPr/>
    </dgm:pt>
    <dgm:pt modelId="{673EAA79-F2CE-49E5-A5FE-EF0EDEA336D6}" type="pres">
      <dgm:prSet presAssocID="{41CDB9B8-E81E-41E7-AE89-8F6EDFC88D92}" presName="compNode" presStyleCnt="0"/>
      <dgm:spPr/>
    </dgm:pt>
    <dgm:pt modelId="{BC240711-E564-4FDE-89E8-923E523CA04C}" type="pres">
      <dgm:prSet presAssocID="{41CDB9B8-E81E-41E7-AE89-8F6EDFC88D92}" presName="bgRect" presStyleLbl="bgShp" presStyleIdx="0" presStyleCnt="5"/>
      <dgm:spPr/>
    </dgm:pt>
    <dgm:pt modelId="{E99DD02B-E3B4-400A-B31D-348F488DAC09}" type="pres">
      <dgm:prSet presAssocID="{41CDB9B8-E81E-41E7-AE89-8F6EDFC88D9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4F59A39-4EC3-4488-8C18-0E01F4B6F0A8}" type="pres">
      <dgm:prSet presAssocID="{41CDB9B8-E81E-41E7-AE89-8F6EDFC88D92}" presName="spaceRect" presStyleCnt="0"/>
      <dgm:spPr/>
    </dgm:pt>
    <dgm:pt modelId="{E772D8B5-46BC-4714-A381-83FD7921FFEE}" type="pres">
      <dgm:prSet presAssocID="{41CDB9B8-E81E-41E7-AE89-8F6EDFC88D92}" presName="parTx" presStyleLbl="revTx" presStyleIdx="0" presStyleCnt="5">
        <dgm:presLayoutVars>
          <dgm:chMax val="0"/>
          <dgm:chPref val="0"/>
        </dgm:presLayoutVars>
      </dgm:prSet>
      <dgm:spPr/>
    </dgm:pt>
    <dgm:pt modelId="{0C137320-2429-4F7E-8E06-E1515825D0FB}" type="pres">
      <dgm:prSet presAssocID="{BA791450-8D1E-4A6F-B71D-2984D9E245C4}" presName="sibTrans" presStyleCnt="0"/>
      <dgm:spPr/>
    </dgm:pt>
    <dgm:pt modelId="{8109DCAF-57E6-4076-9658-960458B9C954}" type="pres">
      <dgm:prSet presAssocID="{4D7D34C7-9466-4514-BF51-7396C17436B5}" presName="compNode" presStyleCnt="0"/>
      <dgm:spPr/>
    </dgm:pt>
    <dgm:pt modelId="{E6D0FF2D-0E17-463A-A0C9-5A3868F75ADA}" type="pres">
      <dgm:prSet presAssocID="{4D7D34C7-9466-4514-BF51-7396C17436B5}" presName="bgRect" presStyleLbl="bgShp" presStyleIdx="1" presStyleCnt="5"/>
      <dgm:spPr/>
    </dgm:pt>
    <dgm:pt modelId="{02A9F448-EF2A-4A35-9483-BF86E9CAA80B}" type="pres">
      <dgm:prSet presAssocID="{4D7D34C7-9466-4514-BF51-7396C17436B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B6F47BC0-DF62-4DD9-BB54-2FE3A8FC74A7}" type="pres">
      <dgm:prSet presAssocID="{4D7D34C7-9466-4514-BF51-7396C17436B5}" presName="spaceRect" presStyleCnt="0"/>
      <dgm:spPr/>
    </dgm:pt>
    <dgm:pt modelId="{3E821235-D7B2-4917-AF3E-34BA4F9B603D}" type="pres">
      <dgm:prSet presAssocID="{4D7D34C7-9466-4514-BF51-7396C17436B5}" presName="parTx" presStyleLbl="revTx" presStyleIdx="1" presStyleCnt="5">
        <dgm:presLayoutVars>
          <dgm:chMax val="0"/>
          <dgm:chPref val="0"/>
        </dgm:presLayoutVars>
      </dgm:prSet>
      <dgm:spPr/>
    </dgm:pt>
    <dgm:pt modelId="{3F5A25F1-CBD6-4A68-8D61-46C24E62175A}" type="pres">
      <dgm:prSet presAssocID="{483498F9-A0C2-4668-85AB-D8E6E254F73B}" presName="sibTrans" presStyleCnt="0"/>
      <dgm:spPr/>
    </dgm:pt>
    <dgm:pt modelId="{19F5F141-A4A7-48E1-9E27-4FE0A843AF02}" type="pres">
      <dgm:prSet presAssocID="{8E185869-F0D4-43E2-B08A-2F3E83EE98F3}" presName="compNode" presStyleCnt="0"/>
      <dgm:spPr/>
    </dgm:pt>
    <dgm:pt modelId="{FE44A005-AB16-4E02-A66B-3DDC3C41D4C5}" type="pres">
      <dgm:prSet presAssocID="{8E185869-F0D4-43E2-B08A-2F3E83EE98F3}" presName="bgRect" presStyleLbl="bgShp" presStyleIdx="2" presStyleCnt="5"/>
      <dgm:spPr/>
    </dgm:pt>
    <dgm:pt modelId="{6C8F6DA6-E737-4E0C-B024-EB5A4F6C90C4}" type="pres">
      <dgm:prSet presAssocID="{8E185869-F0D4-43E2-B08A-2F3E83EE98F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ne"/>
        </a:ext>
      </dgm:extLst>
    </dgm:pt>
    <dgm:pt modelId="{5CC9C669-6196-4E27-A9E0-4BA573451260}" type="pres">
      <dgm:prSet presAssocID="{8E185869-F0D4-43E2-B08A-2F3E83EE98F3}" presName="spaceRect" presStyleCnt="0"/>
      <dgm:spPr/>
    </dgm:pt>
    <dgm:pt modelId="{28D1BE0A-0C82-48D7-8D60-551F31BA9C90}" type="pres">
      <dgm:prSet presAssocID="{8E185869-F0D4-43E2-B08A-2F3E83EE98F3}" presName="parTx" presStyleLbl="revTx" presStyleIdx="2" presStyleCnt="5">
        <dgm:presLayoutVars>
          <dgm:chMax val="0"/>
          <dgm:chPref val="0"/>
        </dgm:presLayoutVars>
      </dgm:prSet>
      <dgm:spPr/>
    </dgm:pt>
    <dgm:pt modelId="{E249937D-8E5E-46A0-8DE6-C1743683A3AE}" type="pres">
      <dgm:prSet presAssocID="{77D0876E-2BA2-4E28-ADB5-9885FCB7156A}" presName="sibTrans" presStyleCnt="0"/>
      <dgm:spPr/>
    </dgm:pt>
    <dgm:pt modelId="{3A4AF7E3-3481-49E4-A650-60A952F8FDEA}" type="pres">
      <dgm:prSet presAssocID="{4AB494E4-EF80-4BAB-9827-4CBD5F2FFD09}" presName="compNode" presStyleCnt="0"/>
      <dgm:spPr/>
    </dgm:pt>
    <dgm:pt modelId="{ED091AD1-C677-4191-B70E-ED4C3620A8B7}" type="pres">
      <dgm:prSet presAssocID="{4AB494E4-EF80-4BAB-9827-4CBD5F2FFD09}" presName="bgRect" presStyleLbl="bgShp" presStyleIdx="3" presStyleCnt="5"/>
      <dgm:spPr/>
    </dgm:pt>
    <dgm:pt modelId="{B0EDE2A7-A1FE-4380-BE2E-F24BE66CDFC7}" type="pres">
      <dgm:prSet presAssocID="{4AB494E4-EF80-4BAB-9827-4CBD5F2FFD0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ull"/>
        </a:ext>
      </dgm:extLst>
    </dgm:pt>
    <dgm:pt modelId="{6632D97C-1734-495C-AA1A-E4A3173DA8D8}" type="pres">
      <dgm:prSet presAssocID="{4AB494E4-EF80-4BAB-9827-4CBD5F2FFD09}" presName="spaceRect" presStyleCnt="0"/>
      <dgm:spPr/>
    </dgm:pt>
    <dgm:pt modelId="{CD5E7A21-7502-4FC0-8A50-4CAF64A10438}" type="pres">
      <dgm:prSet presAssocID="{4AB494E4-EF80-4BAB-9827-4CBD5F2FFD09}" presName="parTx" presStyleLbl="revTx" presStyleIdx="3" presStyleCnt="5">
        <dgm:presLayoutVars>
          <dgm:chMax val="0"/>
          <dgm:chPref val="0"/>
        </dgm:presLayoutVars>
      </dgm:prSet>
      <dgm:spPr/>
    </dgm:pt>
    <dgm:pt modelId="{F274412C-CE40-40B7-8993-B5C33723185D}" type="pres">
      <dgm:prSet presAssocID="{F4761E36-C9B3-48D4-8034-8EFF94F6C5E5}" presName="sibTrans" presStyleCnt="0"/>
      <dgm:spPr/>
    </dgm:pt>
    <dgm:pt modelId="{57EA7438-D223-45B1-88B8-56940E32A7F9}" type="pres">
      <dgm:prSet presAssocID="{F4A46A90-76E9-49AE-8389-4EFD392113C5}" presName="compNode" presStyleCnt="0"/>
      <dgm:spPr/>
    </dgm:pt>
    <dgm:pt modelId="{B8B4B225-1D62-4CE6-8EE9-60D6E2437602}" type="pres">
      <dgm:prSet presAssocID="{F4A46A90-76E9-49AE-8389-4EFD392113C5}" presName="bgRect" presStyleLbl="bgShp" presStyleIdx="4" presStyleCnt="5"/>
      <dgm:spPr/>
    </dgm:pt>
    <dgm:pt modelId="{4BCB67C8-6132-41E7-98F1-969DF6F3216C}" type="pres">
      <dgm:prSet presAssocID="{F4A46A90-76E9-49AE-8389-4EFD392113C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82D6170F-3FF6-4A4B-843A-705FE68B65B9}" type="pres">
      <dgm:prSet presAssocID="{F4A46A90-76E9-49AE-8389-4EFD392113C5}" presName="spaceRect" presStyleCnt="0"/>
      <dgm:spPr/>
    </dgm:pt>
    <dgm:pt modelId="{64C715DE-02FE-48E0-B774-4FFBA48F3373}" type="pres">
      <dgm:prSet presAssocID="{F4A46A90-76E9-49AE-8389-4EFD392113C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1D44B90B-9E69-44BE-86A6-FA25BDD6C644}" srcId="{7B62DEA7-9DCD-4B2E-9DC5-BE121C266AFD}" destId="{F4A46A90-76E9-49AE-8389-4EFD392113C5}" srcOrd="4" destOrd="0" parTransId="{FCD534FE-9FA5-47B9-8A0C-529C93294207}" sibTransId="{AF0D3DE8-65DE-40D2-A316-F0E1CBE05346}"/>
    <dgm:cxn modelId="{7EEBEB1B-497E-4365-84F9-FBB75D7759E5}" srcId="{7B62DEA7-9DCD-4B2E-9DC5-BE121C266AFD}" destId="{4D7D34C7-9466-4514-BF51-7396C17436B5}" srcOrd="1" destOrd="0" parTransId="{37DD6CE0-C2AA-4EB6-9E7D-14AED2127C40}" sibTransId="{483498F9-A0C2-4668-85AB-D8E6E254F73B}"/>
    <dgm:cxn modelId="{CE8C7F24-0CBC-47EF-AD80-E5F73EB159FB}" type="presOf" srcId="{F4A46A90-76E9-49AE-8389-4EFD392113C5}" destId="{64C715DE-02FE-48E0-B774-4FFBA48F3373}" srcOrd="0" destOrd="0" presId="urn:microsoft.com/office/officeart/2018/2/layout/IconVerticalSolidList"/>
    <dgm:cxn modelId="{2CC6872D-D909-4482-9FCF-94F3F92E95B5}" type="presOf" srcId="{4AB494E4-EF80-4BAB-9827-4CBD5F2FFD09}" destId="{CD5E7A21-7502-4FC0-8A50-4CAF64A10438}" srcOrd="0" destOrd="0" presId="urn:microsoft.com/office/officeart/2018/2/layout/IconVerticalSolidList"/>
    <dgm:cxn modelId="{7F970F62-30E3-4F5B-A242-825013BF84A8}" srcId="{7B62DEA7-9DCD-4B2E-9DC5-BE121C266AFD}" destId="{8E185869-F0D4-43E2-B08A-2F3E83EE98F3}" srcOrd="2" destOrd="0" parTransId="{7EE27099-92EA-4EDF-B176-0E355876D272}" sibTransId="{77D0876E-2BA2-4E28-ADB5-9885FCB7156A}"/>
    <dgm:cxn modelId="{21EB7847-13AE-4881-9090-909F31360F4E}" srcId="{7B62DEA7-9DCD-4B2E-9DC5-BE121C266AFD}" destId="{41CDB9B8-E81E-41E7-AE89-8F6EDFC88D92}" srcOrd="0" destOrd="0" parTransId="{5D2FF527-BA77-40BE-9414-16FAE46386BB}" sibTransId="{BA791450-8D1E-4A6F-B71D-2984D9E245C4}"/>
    <dgm:cxn modelId="{7005AC50-001E-40B4-A522-24404368B4A3}" type="presOf" srcId="{7B62DEA7-9DCD-4B2E-9DC5-BE121C266AFD}" destId="{9430F4F1-9D10-4F38-8303-78E7077EA700}" srcOrd="0" destOrd="0" presId="urn:microsoft.com/office/officeart/2018/2/layout/IconVerticalSolidList"/>
    <dgm:cxn modelId="{22B9477C-FDC3-4FFC-BAD9-C295906BF19C}" srcId="{7B62DEA7-9DCD-4B2E-9DC5-BE121C266AFD}" destId="{4AB494E4-EF80-4BAB-9827-4CBD5F2FFD09}" srcOrd="3" destOrd="0" parTransId="{6A6A3508-5057-4E60-B609-CC62BF992591}" sibTransId="{F4761E36-C9B3-48D4-8034-8EFF94F6C5E5}"/>
    <dgm:cxn modelId="{1CB547CF-CDD4-47D3-A6F7-1CE7B43FBAAD}" type="presOf" srcId="{8E185869-F0D4-43E2-B08A-2F3E83EE98F3}" destId="{28D1BE0A-0C82-48D7-8D60-551F31BA9C90}" srcOrd="0" destOrd="0" presId="urn:microsoft.com/office/officeart/2018/2/layout/IconVerticalSolidList"/>
    <dgm:cxn modelId="{FF46FCD1-C5DD-42F6-A315-67E5AE1CCE88}" type="presOf" srcId="{4D7D34C7-9466-4514-BF51-7396C17436B5}" destId="{3E821235-D7B2-4917-AF3E-34BA4F9B603D}" srcOrd="0" destOrd="0" presId="urn:microsoft.com/office/officeart/2018/2/layout/IconVerticalSolidList"/>
    <dgm:cxn modelId="{94A5AEE6-248B-4DDD-9165-916003B28F17}" type="presOf" srcId="{41CDB9B8-E81E-41E7-AE89-8F6EDFC88D92}" destId="{E772D8B5-46BC-4714-A381-83FD7921FFEE}" srcOrd="0" destOrd="0" presId="urn:microsoft.com/office/officeart/2018/2/layout/IconVerticalSolidList"/>
    <dgm:cxn modelId="{C32C3CE4-0330-4959-A2A1-A2869BFB76A0}" type="presParOf" srcId="{9430F4F1-9D10-4F38-8303-78E7077EA700}" destId="{673EAA79-F2CE-49E5-A5FE-EF0EDEA336D6}" srcOrd="0" destOrd="0" presId="urn:microsoft.com/office/officeart/2018/2/layout/IconVerticalSolidList"/>
    <dgm:cxn modelId="{E1250C13-CEF1-4465-BC4A-E9CAD8A557D0}" type="presParOf" srcId="{673EAA79-F2CE-49E5-A5FE-EF0EDEA336D6}" destId="{BC240711-E564-4FDE-89E8-923E523CA04C}" srcOrd="0" destOrd="0" presId="urn:microsoft.com/office/officeart/2018/2/layout/IconVerticalSolidList"/>
    <dgm:cxn modelId="{05315322-3DC1-478E-ACBC-7465B878F89B}" type="presParOf" srcId="{673EAA79-F2CE-49E5-A5FE-EF0EDEA336D6}" destId="{E99DD02B-E3B4-400A-B31D-348F488DAC09}" srcOrd="1" destOrd="0" presId="urn:microsoft.com/office/officeart/2018/2/layout/IconVerticalSolidList"/>
    <dgm:cxn modelId="{945AE1A9-63C2-4AFE-AE29-98EC659F399C}" type="presParOf" srcId="{673EAA79-F2CE-49E5-A5FE-EF0EDEA336D6}" destId="{04F59A39-4EC3-4488-8C18-0E01F4B6F0A8}" srcOrd="2" destOrd="0" presId="urn:microsoft.com/office/officeart/2018/2/layout/IconVerticalSolidList"/>
    <dgm:cxn modelId="{F55C3602-F807-445E-A09E-CC8FB88AC373}" type="presParOf" srcId="{673EAA79-F2CE-49E5-A5FE-EF0EDEA336D6}" destId="{E772D8B5-46BC-4714-A381-83FD7921FFEE}" srcOrd="3" destOrd="0" presId="urn:microsoft.com/office/officeart/2018/2/layout/IconVerticalSolidList"/>
    <dgm:cxn modelId="{6B2F3736-6672-4CDD-B805-2AF6A69B1B60}" type="presParOf" srcId="{9430F4F1-9D10-4F38-8303-78E7077EA700}" destId="{0C137320-2429-4F7E-8E06-E1515825D0FB}" srcOrd="1" destOrd="0" presId="urn:microsoft.com/office/officeart/2018/2/layout/IconVerticalSolidList"/>
    <dgm:cxn modelId="{83162483-35F7-494B-9003-A27C9962A378}" type="presParOf" srcId="{9430F4F1-9D10-4F38-8303-78E7077EA700}" destId="{8109DCAF-57E6-4076-9658-960458B9C954}" srcOrd="2" destOrd="0" presId="urn:microsoft.com/office/officeart/2018/2/layout/IconVerticalSolidList"/>
    <dgm:cxn modelId="{E44671F2-22D0-4A7B-803B-D3B0752B5706}" type="presParOf" srcId="{8109DCAF-57E6-4076-9658-960458B9C954}" destId="{E6D0FF2D-0E17-463A-A0C9-5A3868F75ADA}" srcOrd="0" destOrd="0" presId="urn:microsoft.com/office/officeart/2018/2/layout/IconVerticalSolidList"/>
    <dgm:cxn modelId="{0CA9D1B8-C9AD-4CA5-957E-F9BD92FDC9C1}" type="presParOf" srcId="{8109DCAF-57E6-4076-9658-960458B9C954}" destId="{02A9F448-EF2A-4A35-9483-BF86E9CAA80B}" srcOrd="1" destOrd="0" presId="urn:microsoft.com/office/officeart/2018/2/layout/IconVerticalSolidList"/>
    <dgm:cxn modelId="{95A64977-137E-4FE5-8AEC-410E07B31B8A}" type="presParOf" srcId="{8109DCAF-57E6-4076-9658-960458B9C954}" destId="{B6F47BC0-DF62-4DD9-BB54-2FE3A8FC74A7}" srcOrd="2" destOrd="0" presId="urn:microsoft.com/office/officeart/2018/2/layout/IconVerticalSolidList"/>
    <dgm:cxn modelId="{446A5BDA-E8D1-4834-9C0A-0775503EA55C}" type="presParOf" srcId="{8109DCAF-57E6-4076-9658-960458B9C954}" destId="{3E821235-D7B2-4917-AF3E-34BA4F9B603D}" srcOrd="3" destOrd="0" presId="urn:microsoft.com/office/officeart/2018/2/layout/IconVerticalSolidList"/>
    <dgm:cxn modelId="{38C47BE5-8A51-49A2-94A7-FBB908D3FBEE}" type="presParOf" srcId="{9430F4F1-9D10-4F38-8303-78E7077EA700}" destId="{3F5A25F1-CBD6-4A68-8D61-46C24E62175A}" srcOrd="3" destOrd="0" presId="urn:microsoft.com/office/officeart/2018/2/layout/IconVerticalSolidList"/>
    <dgm:cxn modelId="{F029FC56-256A-402C-8E9C-8F1F6401E06C}" type="presParOf" srcId="{9430F4F1-9D10-4F38-8303-78E7077EA700}" destId="{19F5F141-A4A7-48E1-9E27-4FE0A843AF02}" srcOrd="4" destOrd="0" presId="urn:microsoft.com/office/officeart/2018/2/layout/IconVerticalSolidList"/>
    <dgm:cxn modelId="{5F2D0564-63F5-4481-B3DA-2414145E7856}" type="presParOf" srcId="{19F5F141-A4A7-48E1-9E27-4FE0A843AF02}" destId="{FE44A005-AB16-4E02-A66B-3DDC3C41D4C5}" srcOrd="0" destOrd="0" presId="urn:microsoft.com/office/officeart/2018/2/layout/IconVerticalSolidList"/>
    <dgm:cxn modelId="{87A2CFDD-CBF5-4391-AEE7-3173622E08F4}" type="presParOf" srcId="{19F5F141-A4A7-48E1-9E27-4FE0A843AF02}" destId="{6C8F6DA6-E737-4E0C-B024-EB5A4F6C90C4}" srcOrd="1" destOrd="0" presId="urn:microsoft.com/office/officeart/2018/2/layout/IconVerticalSolidList"/>
    <dgm:cxn modelId="{13F4CDBA-1C1C-4C67-8A32-342D5EF3B8B4}" type="presParOf" srcId="{19F5F141-A4A7-48E1-9E27-4FE0A843AF02}" destId="{5CC9C669-6196-4E27-A9E0-4BA573451260}" srcOrd="2" destOrd="0" presId="urn:microsoft.com/office/officeart/2018/2/layout/IconVerticalSolidList"/>
    <dgm:cxn modelId="{BCB9FE14-4A4B-42C9-9E44-7DB3CFD66602}" type="presParOf" srcId="{19F5F141-A4A7-48E1-9E27-4FE0A843AF02}" destId="{28D1BE0A-0C82-48D7-8D60-551F31BA9C90}" srcOrd="3" destOrd="0" presId="urn:microsoft.com/office/officeart/2018/2/layout/IconVerticalSolidList"/>
    <dgm:cxn modelId="{A26AD785-7C21-4BB0-9338-0A3307135932}" type="presParOf" srcId="{9430F4F1-9D10-4F38-8303-78E7077EA700}" destId="{E249937D-8E5E-46A0-8DE6-C1743683A3AE}" srcOrd="5" destOrd="0" presId="urn:microsoft.com/office/officeart/2018/2/layout/IconVerticalSolidList"/>
    <dgm:cxn modelId="{E096E67A-7A89-48D6-B678-DE35EC6AB17F}" type="presParOf" srcId="{9430F4F1-9D10-4F38-8303-78E7077EA700}" destId="{3A4AF7E3-3481-49E4-A650-60A952F8FDEA}" srcOrd="6" destOrd="0" presId="urn:microsoft.com/office/officeart/2018/2/layout/IconVerticalSolidList"/>
    <dgm:cxn modelId="{05B693DA-432E-419F-AACE-09DB1602D6D8}" type="presParOf" srcId="{3A4AF7E3-3481-49E4-A650-60A952F8FDEA}" destId="{ED091AD1-C677-4191-B70E-ED4C3620A8B7}" srcOrd="0" destOrd="0" presId="urn:microsoft.com/office/officeart/2018/2/layout/IconVerticalSolidList"/>
    <dgm:cxn modelId="{4C95D146-FE09-43AB-84B3-345942CE0841}" type="presParOf" srcId="{3A4AF7E3-3481-49E4-A650-60A952F8FDEA}" destId="{B0EDE2A7-A1FE-4380-BE2E-F24BE66CDFC7}" srcOrd="1" destOrd="0" presId="urn:microsoft.com/office/officeart/2018/2/layout/IconVerticalSolidList"/>
    <dgm:cxn modelId="{5F4D3E05-95D5-476B-9F71-EDC8B68C5188}" type="presParOf" srcId="{3A4AF7E3-3481-49E4-A650-60A952F8FDEA}" destId="{6632D97C-1734-495C-AA1A-E4A3173DA8D8}" srcOrd="2" destOrd="0" presId="urn:microsoft.com/office/officeart/2018/2/layout/IconVerticalSolidList"/>
    <dgm:cxn modelId="{F8C76D58-88B3-437B-9172-B3F846CF51DF}" type="presParOf" srcId="{3A4AF7E3-3481-49E4-A650-60A952F8FDEA}" destId="{CD5E7A21-7502-4FC0-8A50-4CAF64A10438}" srcOrd="3" destOrd="0" presId="urn:microsoft.com/office/officeart/2018/2/layout/IconVerticalSolidList"/>
    <dgm:cxn modelId="{D503542D-F41B-4E9C-868A-AB5E7AE977F2}" type="presParOf" srcId="{9430F4F1-9D10-4F38-8303-78E7077EA700}" destId="{F274412C-CE40-40B7-8993-B5C33723185D}" srcOrd="7" destOrd="0" presId="urn:microsoft.com/office/officeart/2018/2/layout/IconVerticalSolidList"/>
    <dgm:cxn modelId="{877F2BCB-146D-477F-802C-7FC0FDB946C2}" type="presParOf" srcId="{9430F4F1-9D10-4F38-8303-78E7077EA700}" destId="{57EA7438-D223-45B1-88B8-56940E32A7F9}" srcOrd="8" destOrd="0" presId="urn:microsoft.com/office/officeart/2018/2/layout/IconVerticalSolidList"/>
    <dgm:cxn modelId="{D616940C-46E9-42B5-B753-C27AC595ECB8}" type="presParOf" srcId="{57EA7438-D223-45B1-88B8-56940E32A7F9}" destId="{B8B4B225-1D62-4CE6-8EE9-60D6E2437602}" srcOrd="0" destOrd="0" presId="urn:microsoft.com/office/officeart/2018/2/layout/IconVerticalSolidList"/>
    <dgm:cxn modelId="{DF7C51BF-7FE3-40CB-85C0-BE33F9AE3C0B}" type="presParOf" srcId="{57EA7438-D223-45B1-88B8-56940E32A7F9}" destId="{4BCB67C8-6132-41E7-98F1-969DF6F3216C}" srcOrd="1" destOrd="0" presId="urn:microsoft.com/office/officeart/2018/2/layout/IconVerticalSolidList"/>
    <dgm:cxn modelId="{25348ADE-5069-4329-BDE3-C09B43C25AAA}" type="presParOf" srcId="{57EA7438-D223-45B1-88B8-56940E32A7F9}" destId="{82D6170F-3FF6-4A4B-843A-705FE68B65B9}" srcOrd="2" destOrd="0" presId="urn:microsoft.com/office/officeart/2018/2/layout/IconVerticalSolidList"/>
    <dgm:cxn modelId="{77810494-05B7-49A2-BED6-710F84FF696A}" type="presParOf" srcId="{57EA7438-D223-45B1-88B8-56940E32A7F9}" destId="{64C715DE-02FE-48E0-B774-4FFBA48F337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40711-E564-4FDE-89E8-923E523CA04C}">
      <dsp:nvSpPr>
        <dsp:cNvPr id="0" name=""/>
        <dsp:cNvSpPr/>
      </dsp:nvSpPr>
      <dsp:spPr>
        <a:xfrm>
          <a:off x="0" y="2440"/>
          <a:ext cx="10233621" cy="5198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9DD02B-E3B4-400A-B31D-348F488DAC09}">
      <dsp:nvSpPr>
        <dsp:cNvPr id="0" name=""/>
        <dsp:cNvSpPr/>
      </dsp:nvSpPr>
      <dsp:spPr>
        <a:xfrm>
          <a:off x="157265" y="119415"/>
          <a:ext cx="285937" cy="285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2D8B5-46BC-4714-A381-83FD7921FFEE}">
      <dsp:nvSpPr>
        <dsp:cNvPr id="0" name=""/>
        <dsp:cNvSpPr/>
      </dsp:nvSpPr>
      <dsp:spPr>
        <a:xfrm>
          <a:off x="600468" y="2440"/>
          <a:ext cx="9633152" cy="519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021" tIns="55021" rIns="55021" bIns="5502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Define the anatomical planes and describe the anatomical position</a:t>
          </a:r>
          <a:endParaRPr lang="en-US" sz="1900" kern="1200" cap="all">
            <a:latin typeface="Rockwell Condensed"/>
          </a:endParaRPr>
        </a:p>
      </dsp:txBody>
      <dsp:txXfrm>
        <a:off x="600468" y="2440"/>
        <a:ext cx="9633152" cy="519886"/>
      </dsp:txXfrm>
    </dsp:sp>
    <dsp:sp modelId="{E6D0FF2D-0E17-463A-A0C9-5A3868F75ADA}">
      <dsp:nvSpPr>
        <dsp:cNvPr id="0" name=""/>
        <dsp:cNvSpPr/>
      </dsp:nvSpPr>
      <dsp:spPr>
        <a:xfrm>
          <a:off x="0" y="652298"/>
          <a:ext cx="10233621" cy="5198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A9F448-EF2A-4A35-9483-BF86E9CAA80B}">
      <dsp:nvSpPr>
        <dsp:cNvPr id="0" name=""/>
        <dsp:cNvSpPr/>
      </dsp:nvSpPr>
      <dsp:spPr>
        <a:xfrm>
          <a:off x="157265" y="769273"/>
          <a:ext cx="285937" cy="285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821235-D7B2-4917-AF3E-34BA4F9B603D}">
      <dsp:nvSpPr>
        <dsp:cNvPr id="0" name=""/>
        <dsp:cNvSpPr/>
      </dsp:nvSpPr>
      <dsp:spPr>
        <a:xfrm>
          <a:off x="600468" y="652298"/>
          <a:ext cx="9633152" cy="519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021" tIns="55021" rIns="55021" bIns="5502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Label general muscular and bony anatomy</a:t>
          </a:r>
        </a:p>
      </dsp:txBody>
      <dsp:txXfrm>
        <a:off x="600468" y="652298"/>
        <a:ext cx="9633152" cy="519886"/>
      </dsp:txXfrm>
    </dsp:sp>
    <dsp:sp modelId="{FE44A005-AB16-4E02-A66B-3DDC3C41D4C5}">
      <dsp:nvSpPr>
        <dsp:cNvPr id="0" name=""/>
        <dsp:cNvSpPr/>
      </dsp:nvSpPr>
      <dsp:spPr>
        <a:xfrm>
          <a:off x="0" y="1302157"/>
          <a:ext cx="10233621" cy="5198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8F6DA6-E737-4E0C-B024-EB5A4F6C90C4}">
      <dsp:nvSpPr>
        <dsp:cNvPr id="0" name=""/>
        <dsp:cNvSpPr/>
      </dsp:nvSpPr>
      <dsp:spPr>
        <a:xfrm>
          <a:off x="157265" y="1419131"/>
          <a:ext cx="285937" cy="2859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1BE0A-0C82-48D7-8D60-551F31BA9C90}">
      <dsp:nvSpPr>
        <dsp:cNvPr id="0" name=""/>
        <dsp:cNvSpPr/>
      </dsp:nvSpPr>
      <dsp:spPr>
        <a:xfrm>
          <a:off x="600468" y="1302157"/>
          <a:ext cx="9633152" cy="519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021" tIns="55021" rIns="55021" bIns="5502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Describe the functions of skin, </a:t>
          </a:r>
          <a:r>
            <a:rPr lang="en-US" sz="1900" kern="1200" err="1"/>
            <a:t>bone,muscle</a:t>
          </a:r>
          <a:r>
            <a:rPr lang="en-US" sz="1900" kern="1200"/>
            <a:t>, ligament, tendon, and cartilage</a:t>
          </a:r>
        </a:p>
      </dsp:txBody>
      <dsp:txXfrm>
        <a:off x="600468" y="1302157"/>
        <a:ext cx="9633152" cy="519886"/>
      </dsp:txXfrm>
    </dsp:sp>
    <dsp:sp modelId="{ED091AD1-C677-4191-B70E-ED4C3620A8B7}">
      <dsp:nvSpPr>
        <dsp:cNvPr id="0" name=""/>
        <dsp:cNvSpPr/>
      </dsp:nvSpPr>
      <dsp:spPr>
        <a:xfrm>
          <a:off x="0" y="1952015"/>
          <a:ext cx="10233621" cy="5198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EDE2A7-A1FE-4380-BE2E-F24BE66CDFC7}">
      <dsp:nvSpPr>
        <dsp:cNvPr id="0" name=""/>
        <dsp:cNvSpPr/>
      </dsp:nvSpPr>
      <dsp:spPr>
        <a:xfrm>
          <a:off x="157265" y="2068989"/>
          <a:ext cx="285937" cy="28593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E7A21-7502-4FC0-8A50-4CAF64A10438}">
      <dsp:nvSpPr>
        <dsp:cNvPr id="0" name=""/>
        <dsp:cNvSpPr/>
      </dsp:nvSpPr>
      <dsp:spPr>
        <a:xfrm>
          <a:off x="600468" y="1952015"/>
          <a:ext cx="9633152" cy="519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021" tIns="55021" rIns="55021" bIns="5502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Describe the types of bones and give examples</a:t>
          </a:r>
        </a:p>
      </dsp:txBody>
      <dsp:txXfrm>
        <a:off x="600468" y="1952015"/>
        <a:ext cx="9633152" cy="519886"/>
      </dsp:txXfrm>
    </dsp:sp>
    <dsp:sp modelId="{B8B4B225-1D62-4CE6-8EE9-60D6E2437602}">
      <dsp:nvSpPr>
        <dsp:cNvPr id="0" name=""/>
        <dsp:cNvSpPr/>
      </dsp:nvSpPr>
      <dsp:spPr>
        <a:xfrm>
          <a:off x="0" y="2601873"/>
          <a:ext cx="10233621" cy="5198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B67C8-6132-41E7-98F1-969DF6F3216C}">
      <dsp:nvSpPr>
        <dsp:cNvPr id="0" name=""/>
        <dsp:cNvSpPr/>
      </dsp:nvSpPr>
      <dsp:spPr>
        <a:xfrm>
          <a:off x="157265" y="2718848"/>
          <a:ext cx="285937" cy="28593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715DE-02FE-48E0-B774-4FFBA48F3373}">
      <dsp:nvSpPr>
        <dsp:cNvPr id="0" name=""/>
        <dsp:cNvSpPr/>
      </dsp:nvSpPr>
      <dsp:spPr>
        <a:xfrm>
          <a:off x="600468" y="2601873"/>
          <a:ext cx="9633152" cy="519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021" tIns="55021" rIns="55021" bIns="5502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Describe the classification of joints and explain the types of motion produced</a:t>
          </a:r>
        </a:p>
      </dsp:txBody>
      <dsp:txXfrm>
        <a:off x="600468" y="2601873"/>
        <a:ext cx="9633152" cy="519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B8F905-EFDF-4BCD-ABC3-E419B27D2F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5EAA86-590B-4C69-B0E2-94FC16A132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03608-A827-46F5-A4DD-9E71ACDAE95E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8392A9-AA34-437B-9802-B56C110156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98C11C-94EF-47CC-B812-2A980F318E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98BAA-1F69-47F6-8232-BC6D0A2BE3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556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CF71C-E8D2-4E49-B04C-B160BC17D861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76E09-41B7-FE4E-B099-04DFD58B8C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11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76E09-41B7-FE4E-B099-04DFD58B8CF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327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76E09-41B7-FE4E-B099-04DFD58B8CF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025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50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7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578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45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522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214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20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450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07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92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92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38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0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15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48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498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4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vocados and peppers on a cutting board">
            <a:extLst>
              <a:ext uri="{FF2B5EF4-FFF2-40B4-BE49-F238E27FC236}">
                <a16:creationId xmlns:a16="http://schemas.microsoft.com/office/drawing/2014/main" id="{573EC269-9A59-49F8-B377-784E209B3A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>
            <a:noAutofit/>
          </a:bodyPr>
          <a:lstStyle/>
          <a:p>
            <a:r>
              <a:rPr lang="en-US" sz="7200" dirty="0"/>
              <a:t>Chapter 3: Introduction to Anatomy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7FFE273-805C-47CC-98BD-C63CD14BF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Unit 2: Basics of Human Anatomy and Physiology </a:t>
            </a:r>
          </a:p>
        </p:txBody>
      </p:sp>
      <p:grpSp>
        <p:nvGrpSpPr>
          <p:cNvPr id="15" name="Group 17">
            <a:extLst>
              <a:ext uri="{FF2B5EF4-FFF2-40B4-BE49-F238E27FC236}">
                <a16:creationId xmlns:a16="http://schemas.microsoft.com/office/drawing/2014/main" id="{0A3EF779-83DD-4EB0-9F4C-7304381A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772C8C0C-10E0-4305-95B6-F0A11F0AD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rgbClr val="30ACEC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ED6F480D-2F2A-4E97-B196-39B35C4BF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ysClr val="windowText" lastClr="000000">
                <a:lumMod val="65000"/>
                <a:lumOff val="35000"/>
              </a:sysClr>
            </a:solidFill>
            <a:ln>
              <a:noFill/>
            </a:ln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65ACA5CB-4926-4AA1-8B0D-0A8C294D3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1FC1EC6E-AED1-4539-B157-05226499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30ACEC">
                <a:lumMod val="50000"/>
              </a:srgbClr>
            </a:solidFill>
            <a:ln>
              <a:noFill/>
            </a:ln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F5C22045-92BD-4CA1-A655-5ADD00283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ACEC">
                <a:lumMod val="75000"/>
              </a:srgbClr>
            </a:solidFill>
            <a:ln>
              <a:noFill/>
            </a:ln>
          </p:spPr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F130A56D-449A-4985-94CD-B749D51FF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531247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photo, different&#10;&#10;Description generated with very high confidence">
            <a:extLst>
              <a:ext uri="{FF2B5EF4-FFF2-40B4-BE49-F238E27FC236}">
                <a16:creationId xmlns:a16="http://schemas.microsoft.com/office/drawing/2014/main" id="{49F05C58-779E-4CA4-8C3C-10023F162F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495" r="1" b="1"/>
          <a:stretch/>
        </p:blipFill>
        <p:spPr>
          <a:xfrm>
            <a:off x="6892924" y="10"/>
            <a:ext cx="5299077" cy="6857990"/>
          </a:xfrm>
          <a:custGeom>
            <a:avLst/>
            <a:gdLst>
              <a:gd name="connsiteX0" fmla="*/ 836871 w 5299077"/>
              <a:gd name="connsiteY0" fmla="*/ 0 h 6858000"/>
              <a:gd name="connsiteX1" fmla="*/ 5299077 w 5299077"/>
              <a:gd name="connsiteY1" fmla="*/ 0 h 6858000"/>
              <a:gd name="connsiteX2" fmla="*/ 5299077 w 5299077"/>
              <a:gd name="connsiteY2" fmla="*/ 6858000 h 6858000"/>
              <a:gd name="connsiteX3" fmla="*/ 1911312 w 5299077"/>
              <a:gd name="connsiteY3" fmla="*/ 6858000 h 6858000"/>
              <a:gd name="connsiteX4" fmla="*/ 0 w 5299077"/>
              <a:gd name="connsiteY4" fmla="*/ 5333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D1EB9CF-0736-4C5B-95FE-69D917771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80" y="685800"/>
            <a:ext cx="5260680" cy="832449"/>
          </a:xfrm>
        </p:spPr>
        <p:txBody>
          <a:bodyPr>
            <a:normAutofit/>
          </a:bodyPr>
          <a:lstStyle/>
          <a:p>
            <a:pPr algn="l"/>
            <a:r>
              <a:rPr lang="en-US"/>
              <a:t>Body Tissues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0EE43-C6A0-4F4B-B756-1A32108DD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393" y="1329905"/>
            <a:ext cx="5720755" cy="541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Bones (continued):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Bones are classified by their shape:</a:t>
            </a:r>
          </a:p>
          <a:p>
            <a:pPr lvl="2">
              <a:lnSpc>
                <a:spcPct val="90000"/>
              </a:lnSpc>
            </a:pPr>
            <a:r>
              <a:rPr lang="en-US" sz="2400"/>
              <a:t>Long, short, flat and irregular</a:t>
            </a:r>
          </a:p>
          <a:p>
            <a:pPr lvl="1">
              <a:lnSpc>
                <a:spcPct val="90000"/>
              </a:lnSpc>
            </a:pPr>
            <a:r>
              <a:rPr lang="en-US" sz="2400" b="1" u="sng"/>
              <a:t>Epiphysis: growth plate</a:t>
            </a:r>
            <a:endParaRPr lang="en-US" sz="2400" b="1"/>
          </a:p>
          <a:p>
            <a:pPr lvl="1">
              <a:lnSpc>
                <a:spcPct val="90000"/>
              </a:lnSpc>
            </a:pPr>
            <a:r>
              <a:rPr lang="en-US" sz="2400"/>
              <a:t>Area of the growth plate can be somewhat spongy during adolescence and can be problematic for the adolescent athlete</a:t>
            </a:r>
          </a:p>
          <a:p>
            <a:pPr lvl="2">
              <a:lnSpc>
                <a:spcPct val="90000"/>
              </a:lnSpc>
            </a:pPr>
            <a:r>
              <a:rPr lang="en-US" sz="2400"/>
              <a:t>Bones can often fracture at the growth plate</a:t>
            </a:r>
          </a:p>
        </p:txBody>
      </p:sp>
    </p:spTree>
    <p:extLst>
      <p:ext uri="{BB962C8B-B14F-4D97-AF65-F5344CB8AC3E}">
        <p14:creationId xmlns:p14="http://schemas.microsoft.com/office/powerpoint/2010/main" val="1513672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7EBD0-7F9D-47FA-842F-0C482BC6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434567"/>
            <a:ext cx="3333495" cy="1504335"/>
          </a:xfrm>
        </p:spPr>
        <p:txBody>
          <a:bodyPr>
            <a:normAutofit/>
          </a:bodyPr>
          <a:lstStyle/>
          <a:p>
            <a:r>
              <a:rPr lang="en-US"/>
              <a:t>Body Tissue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24A74-CDC3-4E44-8512-64D3560FA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804358"/>
            <a:ext cx="3333496" cy="479197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Cartilage covers the end of long bones and can be found between bones</a:t>
            </a:r>
          </a:p>
          <a:p>
            <a:pPr lvl="1"/>
            <a:r>
              <a:rPr lang="en-US" sz="2400"/>
              <a:t>Functions to join structures, absorb shock, and permit smooth bone movement</a:t>
            </a:r>
          </a:p>
          <a:p>
            <a:pPr lvl="2"/>
            <a:r>
              <a:rPr lang="en-US" sz="2400"/>
              <a:t>Ribs and sternum</a:t>
            </a:r>
          </a:p>
          <a:p>
            <a:pPr lvl="1"/>
            <a:endParaRPr lang="en-US" sz="1600"/>
          </a:p>
          <a:p>
            <a:pPr lvl="1"/>
            <a:endParaRPr lang="en-US" sz="1600"/>
          </a:p>
          <a:p>
            <a:endParaRPr lang="en-US" sz="16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129B374-EA8A-40AF-924C-951AB32DD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033" y="1003434"/>
            <a:ext cx="6240990" cy="4417779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800705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EEE1F-B690-47BD-8EBA-0438135CB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18265"/>
            <a:ext cx="3333495" cy="1504335"/>
          </a:xfrm>
        </p:spPr>
        <p:txBody>
          <a:bodyPr>
            <a:normAutofit/>
          </a:bodyPr>
          <a:lstStyle/>
          <a:p>
            <a:r>
              <a:rPr lang="en-US" sz="3600"/>
              <a:t>Body Tissues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AD5FE-6803-4A60-8FF3-494CF6F51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161" y="1502433"/>
            <a:ext cx="3764815" cy="5093899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/>
              <a:t>Muscles, tendons, and ligaments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Muscle contractions allow the body to accelerate, decelerate, stop movement, and maintain normal postural alignment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Ligaments and tendons are both composed of connective tissue</a:t>
            </a:r>
          </a:p>
          <a:p>
            <a:pPr lvl="2">
              <a:lnSpc>
                <a:spcPct val="90000"/>
              </a:lnSpc>
            </a:pPr>
            <a:r>
              <a:rPr lang="en-US" b="1" u="sng"/>
              <a:t>Tendons: strong, fibrous cord that attach muscle to bone and transmit the force that </a:t>
            </a:r>
            <a:r>
              <a:rPr lang="en-US" b="1" u="sng" dirty="0"/>
              <a:t>a muscle exerts</a:t>
            </a:r>
          </a:p>
          <a:p>
            <a:pPr lvl="2">
              <a:lnSpc>
                <a:spcPct val="90000"/>
              </a:lnSpc>
            </a:pPr>
            <a:r>
              <a:rPr lang="en-US" b="1" u="sng"/>
              <a:t>Ligaments: connect bones and help to form joints</a:t>
            </a:r>
            <a:endParaRPr lang="en-US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2CF297D-391D-48B1-AA58-5E792B7EB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033" y="980030"/>
            <a:ext cx="6240990" cy="4464587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357368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20E93-6EE7-4B5B-BA37-3BA214222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96329"/>
            <a:ext cx="10018713" cy="1623203"/>
          </a:xfrm>
        </p:spPr>
        <p:txBody>
          <a:bodyPr/>
          <a:lstStyle/>
          <a:p>
            <a:r>
              <a:rPr lang="en-US"/>
              <a:t>Body Tissues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4F080-20B2-40A0-B103-C56454ABC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718094"/>
            <a:ext cx="10018713" cy="407310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Muscles, tendons, and ligaments</a:t>
            </a:r>
          </a:p>
          <a:p>
            <a:pPr lvl="1"/>
            <a:r>
              <a:rPr lang="en-US" dirty="0"/>
              <a:t>Skeletal muscles are made of fibers and each fiber can contract when a nerve impulse tells it to move</a:t>
            </a:r>
          </a:p>
          <a:p>
            <a:pPr lvl="1"/>
            <a:r>
              <a:rPr lang="en-US" b="1" u="sng" dirty="0"/>
              <a:t>Skeletal muscles: attached to bones to create movement</a:t>
            </a:r>
          </a:p>
          <a:p>
            <a:pPr lvl="1"/>
            <a:r>
              <a:rPr lang="en-US" dirty="0"/>
              <a:t>As a person ages, the skeletal muscles degenerates and is replaced by fibrous connective tissue, which limits ROM</a:t>
            </a:r>
          </a:p>
          <a:p>
            <a:pPr lvl="1"/>
            <a:r>
              <a:rPr lang="en-US" b="1" u="sng" dirty="0"/>
              <a:t>Sphincter muscles: reduce the size of an opening in the body</a:t>
            </a:r>
            <a:r>
              <a:rPr lang="en-US" dirty="0"/>
              <a:t>.  There are sphincter muscles in the eyes, stomach, bladder, and rectum</a:t>
            </a:r>
          </a:p>
          <a:p>
            <a:pPr lvl="1"/>
            <a:r>
              <a:rPr lang="en-US" b="1" u="sng" dirty="0"/>
              <a:t>Cardiac muscle: found in the walls of the heart and is a muscle that contract on its own.</a:t>
            </a:r>
          </a:p>
          <a:p>
            <a:pPr lvl="1"/>
            <a:r>
              <a:rPr lang="en-US" b="1" u="sng" dirty="0"/>
              <a:t>Smooth muscle: found in hollow organs such as the stomach, intestine, and blood vessels 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848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F78026-DEBB-4D5A-9A4E-872456603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5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5E1684-CF44-4EAD-B3A4-FCE98461F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59CDB80-D367-416A-99F5-DE14FAE21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431" y="643467"/>
            <a:ext cx="936313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86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D65B30C-427F-449E-B039-E288E85D8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F47D947-83F7-46E3-872B-0777122A0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60C7B45B-6634-46FA-862D-B86F1C3C5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7504CC0-DD94-4ED9-ADC9-6FE7AEA33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4268326-B6DD-4E00-9788-6C319279A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2C7B3DE-DB23-4AAC-B142-C803C0C0A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EEF04DC-4E0D-4127-A98D-EA81C3B2D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84966D2-3C9B-4F47-8231-1DEC33D3B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066" y="321734"/>
            <a:ext cx="11074201" cy="6214533"/>
          </a:xfrm>
          <a:custGeom>
            <a:avLst/>
            <a:gdLst>
              <a:gd name="connsiteX0" fmla="*/ 815396 w 11074201"/>
              <a:gd name="connsiteY0" fmla="*/ 0 h 6214533"/>
              <a:gd name="connsiteX1" fmla="*/ 11074201 w 11074201"/>
              <a:gd name="connsiteY1" fmla="*/ 0 h 6214533"/>
              <a:gd name="connsiteX2" fmla="*/ 11074201 w 11074201"/>
              <a:gd name="connsiteY2" fmla="*/ 6214533 h 6214533"/>
              <a:gd name="connsiteX3" fmla="*/ 1498193 w 11074201"/>
              <a:gd name="connsiteY3" fmla="*/ 6214533 h 6214533"/>
              <a:gd name="connsiteX4" fmla="*/ 0 w 11074201"/>
              <a:gd name="connsiteY4" fmla="*/ 4992543 h 6214533"/>
              <a:gd name="connsiteX5" fmla="*/ 433971 w 11074201"/>
              <a:gd name="connsiteY5" fmla="*/ 2335405 h 621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74201" h="6214533">
                <a:moveTo>
                  <a:pt x="815396" y="0"/>
                </a:moveTo>
                <a:lnTo>
                  <a:pt x="11074201" y="0"/>
                </a:lnTo>
                <a:lnTo>
                  <a:pt x="11074201" y="6214533"/>
                </a:lnTo>
                <a:lnTo>
                  <a:pt x="1498193" y="6214533"/>
                </a:lnTo>
                <a:lnTo>
                  <a:pt x="0" y="4992543"/>
                </a:lnTo>
                <a:cubicBezTo>
                  <a:pt x="141071" y="4106831"/>
                  <a:pt x="287521" y="3221118"/>
                  <a:pt x="433971" y="2335405"/>
                </a:cubicBezTo>
                <a:close/>
              </a:path>
            </a:pathLst>
          </a:custGeom>
          <a:solidFill>
            <a:srgbClr val="FFFFFF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  <a:tileRect/>
            </a:gra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BBEDD742-21EB-4DFF-8A89-2C5B66533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526" y="974724"/>
            <a:ext cx="4139675" cy="489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76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92ADA-395E-49D3-808D-73140B9F9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3782" y="-4313"/>
            <a:ext cx="5619242" cy="1522562"/>
          </a:xfrm>
        </p:spPr>
        <p:txBody>
          <a:bodyPr>
            <a:normAutofit/>
          </a:bodyPr>
          <a:lstStyle/>
          <a:p>
            <a:r>
              <a:rPr lang="en-US"/>
              <a:t>Classification of Joints</a:t>
            </a:r>
          </a:p>
        </p:txBody>
      </p:sp>
      <p:pic>
        <p:nvPicPr>
          <p:cNvPr id="4" name="Picture 4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A5E81444-4C58-48CC-B673-44E2501D5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64" y="1894935"/>
            <a:ext cx="5764883" cy="4514489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8DD33-BD6D-43BF-B2CB-49DE272F5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7845" y="1473679"/>
            <a:ext cx="3905178" cy="4317521"/>
          </a:xfrm>
        </p:spPr>
        <p:txBody>
          <a:bodyPr anchor="t">
            <a:normAutofit/>
          </a:bodyPr>
          <a:lstStyle/>
          <a:p>
            <a:r>
              <a:rPr lang="en-US" sz="2800"/>
              <a:t>There are three classifications of joints:</a:t>
            </a:r>
          </a:p>
          <a:p>
            <a:pPr lvl="1"/>
            <a:r>
              <a:rPr lang="en-US" sz="2400"/>
              <a:t>Diarthrodial</a:t>
            </a:r>
          </a:p>
          <a:p>
            <a:pPr lvl="1"/>
            <a:r>
              <a:rPr lang="en-US" sz="2400"/>
              <a:t>Amphiarthrodial</a:t>
            </a:r>
          </a:p>
          <a:p>
            <a:pPr lvl="1"/>
            <a:r>
              <a:rPr lang="en-US" sz="2400"/>
              <a:t>Synarthrodial </a:t>
            </a:r>
            <a:endParaRPr lang="en-US" dirty="0"/>
          </a:p>
          <a:p>
            <a:pPr lvl="1"/>
            <a:endParaRPr lang="en-US" b="1" u="sng" dirty="0"/>
          </a:p>
          <a:p>
            <a:pPr lvl="1"/>
            <a:endParaRPr lang="en-US" b="1" u="sng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70848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BA230-A945-4273-9BDA-B585C4EEE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53197"/>
            <a:ext cx="10018713" cy="1321278"/>
          </a:xfrm>
        </p:spPr>
        <p:txBody>
          <a:bodyPr/>
          <a:lstStyle/>
          <a:p>
            <a:r>
              <a:rPr lang="en-US"/>
              <a:t>Diarthrodial Joints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16342-2DE9-4155-9A59-AF2B87CE2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122" y="1186132"/>
            <a:ext cx="10751957" cy="5295181"/>
          </a:xfrm>
        </p:spPr>
        <p:txBody>
          <a:bodyPr>
            <a:normAutofit/>
          </a:bodyPr>
          <a:lstStyle/>
          <a:p>
            <a:pPr lvl="1"/>
            <a:r>
              <a:rPr lang="en-US" b="1" u="sng">
                <a:ea typeface="+mn-lt"/>
                <a:cs typeface="+mn-lt"/>
              </a:rPr>
              <a:t>Diarthrodial joint: a freely movable joint and has a joint capsule, synovial membrane, cartilage, and ligaments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>
                <a:ea typeface="+mn-lt"/>
                <a:cs typeface="+mn-lt"/>
              </a:rPr>
              <a:t>Also called synovial joints</a:t>
            </a:r>
          </a:p>
          <a:p>
            <a:pPr lvl="1"/>
            <a:r>
              <a:rPr lang="en-US" b="1" u="sng">
                <a:ea typeface="+mn-lt"/>
                <a:cs typeface="+mn-lt"/>
              </a:rPr>
              <a:t>Joint capsule: sleeve-like ligament that surrounds the entire joint</a:t>
            </a:r>
          </a:p>
          <a:p>
            <a:pPr lvl="1"/>
            <a:r>
              <a:rPr lang="en-US" b="1" u="sng">
                <a:ea typeface="+mn-lt"/>
                <a:cs typeface="+mn-lt"/>
              </a:rPr>
              <a:t>Synovial membrane: a slick lining on the sinde of the capsule</a:t>
            </a:r>
          </a:p>
          <a:p>
            <a:pPr lvl="1"/>
            <a:r>
              <a:rPr lang="en-US" b="1" u="sng">
                <a:ea typeface="+mn-lt"/>
                <a:cs typeface="+mn-lt"/>
              </a:rPr>
              <a:t>Hyaline cartilage: a thin layer of cushioning at the ends of the bones</a:t>
            </a:r>
          </a:p>
          <a:p>
            <a:pPr lvl="1"/>
            <a:r>
              <a:rPr lang="en-US"/>
              <a:t>Examples:</a:t>
            </a:r>
          </a:p>
          <a:p>
            <a:pPr lvl="2"/>
            <a:r>
              <a:rPr lang="en-US" b="1" u="sng"/>
              <a:t>Hinge Joint: an articulation where the joint is able to move primarily in flexion and extension</a:t>
            </a:r>
          </a:p>
          <a:p>
            <a:pPr lvl="3"/>
            <a:r>
              <a:rPr lang="en-US"/>
              <a:t>Example: knee or elbow</a:t>
            </a:r>
          </a:p>
          <a:p>
            <a:pPr lvl="2"/>
            <a:r>
              <a:rPr lang="en-US" b="1" u="sng"/>
              <a:t>Ball &amp; Socket Joint: A joint where a rounded bone fits into a cuplike socket and swivels</a:t>
            </a:r>
            <a:endParaRPr lang="en-US" b="1" u="sng" dirty="0"/>
          </a:p>
          <a:p>
            <a:pPr lvl="3"/>
            <a:r>
              <a:rPr lang="en-US"/>
              <a:t>Example: Hip or shoulder</a:t>
            </a:r>
          </a:p>
          <a:p>
            <a:pPr lvl="3"/>
            <a:r>
              <a:rPr lang="en-US"/>
              <a:t>Also called multiaxial joints</a:t>
            </a:r>
          </a:p>
          <a:p>
            <a:pPr lvl="4"/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15329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49EB62-1692-4D1D-A7C2-FB2F6A61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77DFC9-33A4-4343-9970-1CBCEDEDB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84F86B1-3F3A-49A6-9CA3-833399C53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984695"/>
            <a:ext cx="5372099" cy="4888609"/>
          </a:xfrm>
          <a:prstGeom prst="rect">
            <a:avLst/>
          </a:prstGeom>
        </p:spPr>
      </p:pic>
      <p:pic>
        <p:nvPicPr>
          <p:cNvPr id="4" name="Picture 4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D44C4C60-E8F5-44F1-84DA-CBEC3F5DF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433" y="1104674"/>
            <a:ext cx="5372099" cy="467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17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F8D5C46-63E5-40C5-A208-4B2189FA1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A42B4ED-376E-46C3-8BB2-EAFC660D1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94E0795D-42C3-4DFD-AEB0-286A1CF14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A2ACED1B-99D0-4C14-B63B-963889DCD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C5D324F-33A3-4C66-BFE5-1742CA4E5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EC572FC8-A465-4BA3-BA4D-2EC538C042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66CC2B15-8E3B-4CFF-99E4-5B4E4D8CF9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F021188-0AD0-4299-ACD9-6BDB11DDD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4278928" cy="1752599"/>
          </a:xfrm>
        </p:spPr>
        <p:txBody>
          <a:bodyPr>
            <a:normAutofit/>
          </a:bodyPr>
          <a:lstStyle/>
          <a:p>
            <a:r>
              <a:rPr lang="en-US"/>
              <a:t>Amphiarthrodial Joints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7530C-49C0-44FB-A8F2-A48F52648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4278929" cy="3124201"/>
          </a:xfrm>
        </p:spPr>
        <p:txBody>
          <a:bodyPr>
            <a:normAutofit/>
          </a:bodyPr>
          <a:lstStyle/>
          <a:p>
            <a:r>
              <a:rPr lang="en-US" b="1" u="sng">
                <a:ea typeface="+mn-lt"/>
                <a:cs typeface="+mn-lt"/>
              </a:rPr>
              <a:t>Amphiarthrodial joint: A joint of cartilage that links bones that don’t move often</a:t>
            </a: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Also known as cartilaginous joints</a:t>
            </a:r>
          </a:p>
          <a:p>
            <a:r>
              <a:rPr lang="en-US"/>
              <a:t>Example: where the ribs meet the sterum</a:t>
            </a:r>
            <a:endParaRPr lang="en-US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3A60C88-7443-4827-9241-5019758CB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648931"/>
            <a:ext cx="540702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094C612A-CF87-4393-8F16-D4033C99A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407" y="1737339"/>
            <a:ext cx="4744154" cy="309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4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FCD9B94-D70B-4446-85E5-ACD390428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ettuce">
            <a:extLst>
              <a:ext uri="{FF2B5EF4-FFF2-40B4-BE49-F238E27FC236}">
                <a16:creationId xmlns:a16="http://schemas.microsoft.com/office/drawing/2014/main" id="{E993FA7A-9A61-804B-A5E4-16683DB6CC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Objectives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FF10F5-F7BB-EA4C-BFFD-8D8D77D54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graphicFrame>
        <p:nvGraphicFramePr>
          <p:cNvPr id="21" name="Content Placeholder 2" descr="Icon SmartArt graphic">
            <a:extLst>
              <a:ext uri="{FF2B5EF4-FFF2-40B4-BE49-F238E27FC236}">
                <a16:creationId xmlns:a16="http://schemas.microsoft.com/office/drawing/2014/main" id="{A3D1C6A2-434F-413C-ACCC-99B0DBD24C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539595"/>
              </p:ext>
            </p:extLst>
          </p:nvPr>
        </p:nvGraphicFramePr>
        <p:xfrm>
          <a:off x="1269402" y="2666999"/>
          <a:ext cx="10233621" cy="3124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15813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2E861A3-F23C-46B8-A38A-4A22E453D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BC3D220-643B-4160-B5A9-59DF5D21F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B92237DE-D518-4625-8392-66D7084588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F290F0DD-E80A-4263-94E1-A41F57D84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D78EA7D2-CCEA-435E-873D-36BF0522FF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9DFA731E-D6BB-42CC-AA05-64023DC81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00D0483-90FB-4EB4-9770-CA8A310D5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5EB4BD-DF24-4D1D-A586-22CB45EA4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57046"/>
            <a:ext cx="4278928" cy="717429"/>
          </a:xfrm>
        </p:spPr>
        <p:txBody>
          <a:bodyPr>
            <a:normAutofit fontScale="90000"/>
          </a:bodyPr>
          <a:lstStyle/>
          <a:p>
            <a:r>
              <a:rPr lang="en-US"/>
              <a:t>Snyarthrodial Joints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3408F-1FC2-4352-9F67-459A7E1EA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17452"/>
            <a:ext cx="4278929" cy="4173748"/>
          </a:xfrm>
        </p:spPr>
        <p:txBody>
          <a:bodyPr>
            <a:normAutofit/>
          </a:bodyPr>
          <a:lstStyle/>
          <a:p>
            <a:r>
              <a:rPr lang="en-US" b="1" u="sng">
                <a:ea typeface="+mn-lt"/>
                <a:cs typeface="+mn-lt"/>
              </a:rPr>
              <a:t>Synarthrodial: A type of joint in which bones are held together by tough connective tissue, making the joint immovable</a:t>
            </a:r>
          </a:p>
          <a:p>
            <a:r>
              <a:rPr lang="en-US"/>
              <a:t>Also called fibrous joints</a:t>
            </a:r>
          </a:p>
          <a:p>
            <a:r>
              <a:rPr lang="en-US"/>
              <a:t>Joint joins bones of the skull and the tibia and fibula in the lower leg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D7EED39-224E-4230-8FD1-B1E1AF6C6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648931"/>
            <a:ext cx="540702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47010C1-EC7E-4BD8-9FBC-A0E31B09E3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58" r="12705" b="-2"/>
          <a:stretch/>
        </p:blipFill>
        <p:spPr>
          <a:xfrm>
            <a:off x="6434407" y="1011765"/>
            <a:ext cx="4744154" cy="45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62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EDE9E-6BAD-48F0-AECB-BDE91CA25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211348"/>
            <a:ext cx="10018713" cy="1335655"/>
          </a:xfrm>
        </p:spPr>
        <p:txBody>
          <a:bodyPr/>
          <a:lstStyle/>
          <a:p>
            <a:r>
              <a:rPr lang="en-US"/>
              <a:t>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87F10-6E8C-4A9A-ABFF-5088B5D35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718094"/>
            <a:ext cx="10018713" cy="4561936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Without muscles, the body would not be able to move</a:t>
            </a:r>
          </a:p>
          <a:p>
            <a:r>
              <a:rPr lang="en-US"/>
              <a:t>An understanding of general muscular anatomy is essential for assessment of an athletic injury and rehabilitation following an injury; therefore, an AT must learn where muscles are located and what actions they perform</a:t>
            </a:r>
          </a:p>
          <a:p>
            <a:r>
              <a:rPr lang="en-US"/>
              <a:t>Muscle tissue is divided into two categories: voluntary and involuntary</a:t>
            </a:r>
          </a:p>
          <a:p>
            <a:r>
              <a:rPr lang="en-US"/>
              <a:t>Skeletal muscles generally attach at two points:</a:t>
            </a:r>
            <a:endParaRPr lang="en-US" dirty="0"/>
          </a:p>
          <a:p>
            <a:pPr lvl="1"/>
            <a:r>
              <a:rPr lang="en-US" b="1" u="sng"/>
              <a:t> Origin: attachment to a joint that is usually at the proximal end of a bone</a:t>
            </a:r>
          </a:p>
          <a:p>
            <a:pPr lvl="1"/>
            <a:r>
              <a:rPr lang="en-US" b="1" u="sng"/>
              <a:t>Insertion: attachment at the distal end of a joint</a:t>
            </a:r>
          </a:p>
          <a:p>
            <a:r>
              <a:rPr lang="en-US"/>
              <a:t>The muscle that is most responsible for a movement is called a prime mover</a:t>
            </a:r>
          </a:p>
          <a:p>
            <a:r>
              <a:rPr lang="en-US"/>
              <a:t>That muscle that relaxes the prime mover to cause movement is called the agonist</a:t>
            </a:r>
          </a:p>
          <a:p>
            <a:r>
              <a:rPr lang="en-US"/>
              <a:t>If both muscles become part of the primary movement, they become synergists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52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DE8EE-DC00-48D5-9886-09A762D99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96970"/>
            <a:ext cx="10018713" cy="1407543"/>
          </a:xfrm>
        </p:spPr>
        <p:txBody>
          <a:bodyPr/>
          <a:lstStyle/>
          <a:p>
            <a:r>
              <a:rPr lang="en-US"/>
              <a:t>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97AE8-997A-46AC-B837-D40AC7377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473679"/>
            <a:ext cx="10018713" cy="4662577"/>
          </a:xfrm>
        </p:spPr>
        <p:txBody>
          <a:bodyPr>
            <a:normAutofit/>
          </a:bodyPr>
          <a:lstStyle/>
          <a:p>
            <a:r>
              <a:rPr lang="en-US" b="1" u="sng"/>
              <a:t>Flexion: bending movement around a joint in a limb away from its straightened position</a:t>
            </a:r>
          </a:p>
          <a:p>
            <a:r>
              <a:rPr lang="en-US" b="1" u="sng"/>
              <a:t>Extension: straightening movement around a joint to restore it to anatomical position</a:t>
            </a:r>
          </a:p>
          <a:p>
            <a:r>
              <a:rPr lang="en-US" b="1" u="sng"/>
              <a:t>Abduction: movement away from the midline of the body</a:t>
            </a:r>
          </a:p>
          <a:p>
            <a:r>
              <a:rPr lang="en-US" b="1" u="sng"/>
              <a:t>Adduction: movement toward the midline of the body</a:t>
            </a:r>
          </a:p>
          <a:p>
            <a:r>
              <a:rPr lang="en-US" b="1" u="sng"/>
              <a:t>Pronation: movement that turns the palm of the hand down as if it were emptying a bowl of soup</a:t>
            </a:r>
          </a:p>
          <a:p>
            <a:r>
              <a:rPr lang="en-US" b="1" u="sng"/>
              <a:t>Supination: movement that turns the palm of the hand up as if it were holding a bowl of soup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308832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7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A4CE9B58-54AF-4EAA-BC3C-15A071E77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49" y="1155395"/>
            <a:ext cx="3122143" cy="145179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ACC1A9C9-7C73-46FF-95E4-65898372B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49" y="4114625"/>
            <a:ext cx="3104943" cy="173876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70A4990-5ECF-4930-8F8A-41D3B2AC8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676" y="1542947"/>
            <a:ext cx="3252903" cy="378616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524" y="487090"/>
            <a:ext cx="3588174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0121065-4248-4F6B-9718-EA83AB007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3518" y="2358506"/>
            <a:ext cx="3252903" cy="215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76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C4830-16D8-4CD8-8BBF-42D8FE2E8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B7AE0-D8E4-4AEA-8018-83D154392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861867"/>
            <a:ext cx="10018713" cy="4375031"/>
          </a:xfrm>
        </p:spPr>
        <p:txBody>
          <a:bodyPr>
            <a:normAutofit/>
          </a:bodyPr>
          <a:lstStyle/>
          <a:p>
            <a:r>
              <a:rPr lang="en-US" b="1" u="sng"/>
              <a:t>Inversion: movement that turns the sole of the foot inward toward the midline of the body</a:t>
            </a:r>
          </a:p>
          <a:p>
            <a:r>
              <a:rPr lang="en-US" b="1" u="sng"/>
              <a:t>Eversion: movement that turns the sole of the foot outward, away from the midline of the body</a:t>
            </a:r>
          </a:p>
          <a:p>
            <a:r>
              <a:rPr lang="en-US" b="1" u="sng"/>
              <a:t>Protraction: movement of the scapulas away from one another</a:t>
            </a:r>
          </a:p>
          <a:p>
            <a:r>
              <a:rPr lang="en-US" b="1" u="sng"/>
              <a:t>Retraction: when the scapulas are moved or pulled together</a:t>
            </a:r>
          </a:p>
          <a:p>
            <a:r>
              <a:rPr lang="en-US" b="1" u="sng"/>
              <a:t>Rotation: spinning or turning movement of a bony segment around an axis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763732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person&#10;&#10;Description generated with very high confidence">
            <a:extLst>
              <a:ext uri="{FF2B5EF4-FFF2-40B4-BE49-F238E27FC236}">
                <a16:creationId xmlns:a16="http://schemas.microsoft.com/office/drawing/2014/main" id="{1A8A5733-1C8E-40C5-A08F-7FBBA2E3E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238" y="321734"/>
            <a:ext cx="3860691" cy="2905170"/>
          </a:xfrm>
          <a:prstGeom prst="rect">
            <a:avLst/>
          </a:prstGeom>
        </p:spPr>
      </p:pic>
      <p:pic>
        <p:nvPicPr>
          <p:cNvPr id="2" name="Picture 2" descr="A person in a blue dress&#10;&#10;Description generated with high confidence">
            <a:extLst>
              <a:ext uri="{FF2B5EF4-FFF2-40B4-BE49-F238E27FC236}">
                <a16:creationId xmlns:a16="http://schemas.microsoft.com/office/drawing/2014/main" id="{BC6E4A8A-0083-4E84-9C3F-DF6F6AF18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61" y="3631096"/>
            <a:ext cx="4566044" cy="27605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erson standing in a room&#10;&#10;Description generated with very high confidence">
            <a:extLst>
              <a:ext uri="{FF2B5EF4-FFF2-40B4-BE49-F238E27FC236}">
                <a16:creationId xmlns:a16="http://schemas.microsoft.com/office/drawing/2014/main" id="{FC6BDBD3-BA2B-4E1F-A570-A1D4C2630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034" y="1192773"/>
            <a:ext cx="5426764" cy="432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55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7AEE2-BFC1-4E29-86DE-EFC8A40C3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D4ED0-0DCF-4DC5-99F4-58EFB0C02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/>
              <a:t>Circumduction: movement of a limb in a circular pattern</a:t>
            </a:r>
          </a:p>
          <a:p>
            <a:r>
              <a:rPr lang="en-US" b="1" u="sng"/>
              <a:t>Elevation: when a bony segment is moved in a superior direction</a:t>
            </a:r>
          </a:p>
          <a:p>
            <a:r>
              <a:rPr lang="en-US" b="1" u="sng"/>
              <a:t>Depression: when a bony segment is moved in an inferior position</a:t>
            </a:r>
          </a:p>
          <a:p>
            <a:r>
              <a:rPr lang="en-US" b="1" u="sng"/>
              <a:t>Opposition: occurs when you move your thumb across your hand to meet your smallest finger</a:t>
            </a:r>
          </a:p>
          <a:p>
            <a:r>
              <a:rPr lang="en-US" b="1" u="sng"/>
              <a:t>Reposition: returning your thumb and fifth digit to their starting position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02332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79C5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68EB005F-DDDF-4C35-8CAF-F10E1E7D9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62" y="643467"/>
            <a:ext cx="2829318" cy="247565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79C5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person&#10;&#10;Description generated with high confidence">
            <a:extLst>
              <a:ext uri="{FF2B5EF4-FFF2-40B4-BE49-F238E27FC236}">
                <a16:creationId xmlns:a16="http://schemas.microsoft.com/office/drawing/2014/main" id="{1D8A9964-A4A1-4A42-8620-78391AFAD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267" y="3748194"/>
            <a:ext cx="3295508" cy="247163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close up of a hand&#10;&#10;Description generated with very high confidence">
            <a:extLst>
              <a:ext uri="{FF2B5EF4-FFF2-40B4-BE49-F238E27FC236}">
                <a16:creationId xmlns:a16="http://schemas.microsoft.com/office/drawing/2014/main" id="{FF35B16F-2762-428E-B46C-DCFC7CDD7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175" y="650497"/>
            <a:ext cx="476326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43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6B344-9EB5-4D83-9C95-7831E8D6C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6F4D2-58A6-4698-9874-D6B3D0012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Funamentals of Athletic Training </a:t>
            </a:r>
          </a:p>
        </p:txBody>
      </p:sp>
    </p:spTree>
    <p:extLst>
      <p:ext uri="{BB962C8B-B14F-4D97-AF65-F5344CB8AC3E}">
        <p14:creationId xmlns:p14="http://schemas.microsoft.com/office/powerpoint/2010/main" val="120285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5A2C4-A648-4F7E-BA52-EDD39779C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75134"/>
            <a:ext cx="5202551" cy="1101769"/>
          </a:xfrm>
        </p:spPr>
        <p:txBody>
          <a:bodyPr>
            <a:noAutofit/>
          </a:bodyPr>
          <a:lstStyle/>
          <a:p>
            <a:r>
              <a:rPr lang="en-US" sz="4400" b="1" dirty="0"/>
              <a:t>Anatomical 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C0788-8336-4367-8645-3C072A452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603075"/>
            <a:ext cx="5533230" cy="489261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b="1" u="sng" dirty="0"/>
              <a:t>Anatomical position: A standing posture with the arms at the sides and the palms facing forward</a:t>
            </a:r>
          </a:p>
          <a:p>
            <a:r>
              <a:rPr lang="en-US" sz="2200" b="1" u="sng" dirty="0"/>
              <a:t>Frontal plane: The plane that separates the body into front and back halves</a:t>
            </a:r>
          </a:p>
          <a:p>
            <a:r>
              <a:rPr lang="en-US" sz="2200" b="1" u="sng" dirty="0"/>
              <a:t>Sagittal plane: A plane that divides the body into left and right halves</a:t>
            </a:r>
          </a:p>
          <a:p>
            <a:r>
              <a:rPr lang="en-US" sz="2200" b="1" u="sng" dirty="0"/>
              <a:t>Transverse plane: The plane that divides the body into top and bottom halves </a:t>
            </a:r>
          </a:p>
        </p:txBody>
      </p:sp>
      <p:pic>
        <p:nvPicPr>
          <p:cNvPr id="4" name="Picture 4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3679E2DD-98CE-4A15-8186-7B73B143D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052" y="1267943"/>
            <a:ext cx="3969369" cy="3946273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992714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F78026-DEBB-4D5A-9A4E-872456603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7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5E1684-CF44-4EAD-B3A4-FCE98461F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004E1ADE-C1E6-4CA2-89E4-D08748A1B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596" y="643467"/>
            <a:ext cx="675280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1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50201-3533-4A15-B182-88C7B1777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82593"/>
            <a:ext cx="10018713" cy="1076863"/>
          </a:xfrm>
        </p:spPr>
        <p:txBody>
          <a:bodyPr>
            <a:normAutofit/>
          </a:bodyPr>
          <a:lstStyle/>
          <a:p>
            <a:r>
              <a:rPr lang="en-US" sz="4800" dirty="0"/>
              <a:t>Anatomical 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A0CC5-6174-4399-A289-3212320BA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056735"/>
            <a:ext cx="10018713" cy="5438955"/>
          </a:xfrm>
        </p:spPr>
        <p:txBody>
          <a:bodyPr>
            <a:normAutofit fontScale="85000" lnSpcReduction="10000"/>
          </a:bodyPr>
          <a:lstStyle/>
          <a:p>
            <a:r>
              <a:rPr lang="en-US" b="1" u="sng" dirty="0"/>
              <a:t>Anterior: front of the body </a:t>
            </a:r>
          </a:p>
          <a:p>
            <a:pPr lvl="1"/>
            <a:r>
              <a:rPr lang="en-US" dirty="0"/>
              <a:t>When you face an athlete, you are looking at the athlete's anterior aspect </a:t>
            </a:r>
          </a:p>
          <a:p>
            <a:pPr lvl="1"/>
            <a:r>
              <a:rPr lang="en-US" dirty="0"/>
              <a:t>Injury report: athlete hit at the anterior aspect of the lower leg</a:t>
            </a:r>
          </a:p>
          <a:p>
            <a:pPr lvl="1"/>
            <a:r>
              <a:rPr lang="en-US" b="1" u="sng" dirty="0"/>
              <a:t>Ventral is used synonymously with anterior, but is used in reference to the hand and foot</a:t>
            </a:r>
          </a:p>
          <a:p>
            <a:r>
              <a:rPr lang="en-US" b="1" u="sng" dirty="0"/>
              <a:t>Posterior: back of the body</a:t>
            </a:r>
          </a:p>
          <a:p>
            <a:pPr lvl="1"/>
            <a:r>
              <a:rPr lang="en-US" dirty="0"/>
              <a:t>When an athlete walks away from you, you are looking at the athlete's posterior aspect</a:t>
            </a:r>
          </a:p>
          <a:p>
            <a:pPr lvl="1"/>
            <a:r>
              <a:rPr lang="en-US" dirty="0"/>
              <a:t>Injury report: athlete complains of pain in the posterior aspect of their knee</a:t>
            </a:r>
          </a:p>
          <a:p>
            <a:pPr lvl="1"/>
            <a:r>
              <a:rPr lang="en-US" b="1" u="sng" dirty="0"/>
              <a:t>Dorsal is </a:t>
            </a:r>
            <a:r>
              <a:rPr lang="en-US" b="1" u="sng" dirty="0">
                <a:ea typeface="+mn-lt"/>
                <a:cs typeface="+mn-lt"/>
              </a:rPr>
              <a:t>used synonymously with anterior, but is used in reference to the hand and foot</a:t>
            </a:r>
            <a:endParaRPr lang="en-US" b="1" dirty="0"/>
          </a:p>
          <a:p>
            <a:r>
              <a:rPr lang="en-US" b="1" u="sng" dirty="0"/>
              <a:t>Medial: toward the midline of the body</a:t>
            </a:r>
          </a:p>
          <a:p>
            <a:pPr lvl="1"/>
            <a:r>
              <a:rPr lang="en-US" dirty="0"/>
              <a:t>Looking at an athlete's calf that faces the other leg</a:t>
            </a:r>
          </a:p>
          <a:p>
            <a:pPr lvl="1"/>
            <a:r>
              <a:rPr lang="en-US" dirty="0"/>
              <a:t>Injury report:  athlete is experiencing pain on the medial part of their knee</a:t>
            </a:r>
          </a:p>
          <a:p>
            <a:r>
              <a:rPr lang="en-US" b="1" u="sng" dirty="0"/>
              <a:t>Lateral: away from the midline of the body</a:t>
            </a:r>
          </a:p>
          <a:p>
            <a:pPr lvl="1"/>
            <a:r>
              <a:rPr lang="en-US" dirty="0"/>
              <a:t>Looking at the side of the calf that faces out</a:t>
            </a:r>
          </a:p>
          <a:p>
            <a:pPr lvl="1"/>
            <a:r>
              <a:rPr lang="en-US" dirty="0"/>
              <a:t>Injury report:  athlete complains of lateral pain on the elbow</a:t>
            </a:r>
          </a:p>
        </p:txBody>
      </p:sp>
    </p:spTree>
    <p:extLst>
      <p:ext uri="{BB962C8B-B14F-4D97-AF65-F5344CB8AC3E}">
        <p14:creationId xmlns:p14="http://schemas.microsoft.com/office/powerpoint/2010/main" val="3344965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04015-B76F-431B-A754-CAB1A6DF0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254480"/>
            <a:ext cx="10018713" cy="1105618"/>
          </a:xfrm>
        </p:spPr>
        <p:txBody>
          <a:bodyPr>
            <a:normAutofit/>
          </a:bodyPr>
          <a:lstStyle/>
          <a:p>
            <a:r>
              <a:rPr lang="en-US" dirty="0"/>
              <a:t>Anatomical 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22CF0-A3AC-4E50-A24C-5BA5DF97A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272396"/>
            <a:ext cx="10018713" cy="5122653"/>
          </a:xfrm>
        </p:spPr>
        <p:txBody>
          <a:bodyPr>
            <a:normAutofit/>
          </a:bodyPr>
          <a:lstStyle/>
          <a:p>
            <a:r>
              <a:rPr lang="en-US" b="1" u="sng" dirty="0"/>
              <a:t>Proximal: toward an attachment</a:t>
            </a:r>
          </a:p>
          <a:p>
            <a:pPr lvl="1"/>
            <a:r>
              <a:rPr lang="en-US" dirty="0"/>
              <a:t>The shoulder is proximal to the elbow and the hip is proximal to the knee</a:t>
            </a:r>
          </a:p>
          <a:p>
            <a:pPr lvl="1"/>
            <a:r>
              <a:rPr lang="en-US" dirty="0"/>
              <a:t>Injury report: proximal hamstring pain</a:t>
            </a:r>
          </a:p>
          <a:p>
            <a:r>
              <a:rPr lang="en-US" b="1" u="sng" dirty="0"/>
              <a:t>Distal: away from an attachment</a:t>
            </a:r>
          </a:p>
          <a:p>
            <a:pPr lvl="1"/>
            <a:r>
              <a:rPr lang="en-US" dirty="0"/>
              <a:t>The knee is distal to the hip</a:t>
            </a:r>
          </a:p>
          <a:p>
            <a:pPr lvl="1"/>
            <a:r>
              <a:rPr lang="en-US" dirty="0"/>
              <a:t>Injury report: distal biceps injury</a:t>
            </a:r>
          </a:p>
          <a:p>
            <a:r>
              <a:rPr lang="en-US" b="1" u="sng" dirty="0"/>
              <a:t>Superior: one point, or structure, being higher than another</a:t>
            </a:r>
          </a:p>
          <a:p>
            <a:pPr lvl="1"/>
            <a:r>
              <a:rPr lang="en-US" dirty="0"/>
              <a:t>Knee is superior to the ankle</a:t>
            </a:r>
          </a:p>
          <a:p>
            <a:pPr lvl="1"/>
            <a:r>
              <a:rPr lang="en-US" b="1" u="sng" dirty="0"/>
              <a:t>Cephalic: towards the head </a:t>
            </a:r>
          </a:p>
          <a:p>
            <a:pPr lvl="2"/>
            <a:r>
              <a:rPr lang="en-US" dirty="0"/>
              <a:t>Can be used synonymously with superior</a:t>
            </a:r>
          </a:p>
        </p:txBody>
      </p:sp>
    </p:spTree>
    <p:extLst>
      <p:ext uri="{BB962C8B-B14F-4D97-AF65-F5344CB8AC3E}">
        <p14:creationId xmlns:p14="http://schemas.microsoft.com/office/powerpoint/2010/main" val="480881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442F8-4A34-4BCA-B79A-E6626B192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110707"/>
            <a:ext cx="5747778" cy="1278145"/>
          </a:xfrm>
        </p:spPr>
        <p:txBody>
          <a:bodyPr>
            <a:normAutofit/>
          </a:bodyPr>
          <a:lstStyle/>
          <a:p>
            <a:r>
              <a:rPr lang="en-US" sz="4400" dirty="0"/>
              <a:t>Anatomical 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6BDA0-0A5C-461D-BA42-C54C96FB9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013603"/>
            <a:ext cx="5747778" cy="56402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u="sng" dirty="0"/>
              <a:t>Inferior: one point, or structure, being lower than another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Pelvis is inferior to the ribs</a:t>
            </a:r>
          </a:p>
          <a:p>
            <a:pPr lvl="1">
              <a:lnSpc>
                <a:spcPct val="90000"/>
              </a:lnSpc>
            </a:pPr>
            <a:r>
              <a:rPr lang="en-US" sz="2400" b="1" u="sng" dirty="0"/>
              <a:t>Caudal: used synonymously with inferior</a:t>
            </a:r>
          </a:p>
          <a:p>
            <a:pPr>
              <a:lnSpc>
                <a:spcPct val="90000"/>
              </a:lnSpc>
            </a:pPr>
            <a:r>
              <a:rPr lang="en-US" b="1" u="sng" dirty="0"/>
              <a:t>Superficial: close to the body's surface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Superficial cut</a:t>
            </a:r>
          </a:p>
          <a:p>
            <a:pPr>
              <a:lnSpc>
                <a:spcPct val="90000"/>
              </a:lnSpc>
            </a:pPr>
            <a:r>
              <a:rPr lang="en-US" b="1" u="sng" dirty="0"/>
              <a:t>Deep: away from the body's surface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Deep wound</a:t>
            </a:r>
          </a:p>
          <a:p>
            <a:pPr>
              <a:lnSpc>
                <a:spcPct val="90000"/>
              </a:lnSpc>
            </a:pPr>
            <a:endParaRPr lang="en-US" sz="1500"/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93C4D4C4-585F-43C1-BF44-268A79A02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648931"/>
            <a:ext cx="3982086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7A87DA4-E48A-4299-A770-1849B9FE62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57"/>
          <a:stretch/>
        </p:blipFill>
        <p:spPr>
          <a:xfrm>
            <a:off x="7873801" y="1011765"/>
            <a:ext cx="3341190" cy="219105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014BB3A-8556-4826-AFEA-C642AEE1B0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255" r="2" b="22169"/>
          <a:stretch/>
        </p:blipFill>
        <p:spPr>
          <a:xfrm>
            <a:off x="7873801" y="3367415"/>
            <a:ext cx="3341190" cy="219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77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B6651-2329-4A5D-A7E3-C8DD31454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757687"/>
            <a:ext cx="3592034" cy="1623202"/>
          </a:xfrm>
        </p:spPr>
        <p:txBody>
          <a:bodyPr>
            <a:normAutofit/>
          </a:bodyPr>
          <a:lstStyle/>
          <a:p>
            <a:r>
              <a:rPr lang="en-US"/>
              <a:t>Body Tissues</a:t>
            </a:r>
          </a:p>
        </p:txBody>
      </p:sp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5C27DE1E-570E-4642-B8B5-3BFCB237C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60" y="2868506"/>
            <a:ext cx="5511965" cy="3573761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C81AF-419C-4A4A-82BF-6BE000541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336" y="467264"/>
            <a:ext cx="5486687" cy="614344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200"/>
              <a:t>Athletics related injuries typically involve injuries to the skin, bones, cartilage, muscle, tendons, and ligaments</a:t>
            </a:r>
          </a:p>
          <a:p>
            <a:pPr>
              <a:lnSpc>
                <a:spcPct val="90000"/>
              </a:lnSpc>
            </a:pPr>
            <a:r>
              <a:rPr lang="en-US" sz="2200" b="1" u="sng"/>
              <a:t>Skin: outermost surface of the body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First line of defense against external forces such as insects, air, dirt, bacteria, and blows</a:t>
            </a:r>
          </a:p>
          <a:p>
            <a:pPr lvl="1">
              <a:lnSpc>
                <a:spcPct val="90000"/>
              </a:lnSpc>
            </a:pPr>
            <a:r>
              <a:rPr lang="en-US" sz="2200" b="1" u="sng"/>
              <a:t>Epidermis: the most superficial layer of skin</a:t>
            </a:r>
          </a:p>
          <a:p>
            <a:pPr lvl="1">
              <a:lnSpc>
                <a:spcPct val="90000"/>
              </a:lnSpc>
            </a:pPr>
            <a:r>
              <a:rPr lang="en-US" sz="2200" b="1" u="sng"/>
              <a:t>Dermis: a layer that helps hold the skin to underlying bone and muscle tissue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Below the dermis is the hypodermis, which is not technically considered a part of the skin; also called the subcutaneous layer and is responsible for storing about 50% of the body's fat </a:t>
            </a:r>
          </a:p>
          <a:p>
            <a:pPr>
              <a:lnSpc>
                <a:spcPct val="90000"/>
              </a:lnSpc>
            </a:pP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502880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41F09D99-F726-4CD1-A36F-16628B3E35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80" r="6414"/>
          <a:stretch/>
        </p:blipFill>
        <p:spPr>
          <a:xfrm>
            <a:off x="6892924" y="10"/>
            <a:ext cx="5299077" cy="6857990"/>
          </a:xfrm>
          <a:custGeom>
            <a:avLst/>
            <a:gdLst>
              <a:gd name="connsiteX0" fmla="*/ 836871 w 5299077"/>
              <a:gd name="connsiteY0" fmla="*/ 0 h 6858000"/>
              <a:gd name="connsiteX1" fmla="*/ 5299077 w 5299077"/>
              <a:gd name="connsiteY1" fmla="*/ 0 h 6858000"/>
              <a:gd name="connsiteX2" fmla="*/ 5299077 w 5299077"/>
              <a:gd name="connsiteY2" fmla="*/ 6858000 h 6858000"/>
              <a:gd name="connsiteX3" fmla="*/ 1911312 w 5299077"/>
              <a:gd name="connsiteY3" fmla="*/ 6858000 h 6858000"/>
              <a:gd name="connsiteX4" fmla="*/ 0 w 5299077"/>
              <a:gd name="connsiteY4" fmla="*/ 5333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07F96D-843D-469B-80BF-F689671C6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80" y="10065"/>
            <a:ext cx="5260680" cy="1306901"/>
          </a:xfrm>
        </p:spPr>
        <p:txBody>
          <a:bodyPr>
            <a:normAutofit/>
          </a:bodyPr>
          <a:lstStyle/>
          <a:p>
            <a:pPr algn="l"/>
            <a:r>
              <a:rPr lang="en-US"/>
              <a:t>Body Tissues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B5952-A7B4-4329-8EB2-71D6651D8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38" y="1027981"/>
            <a:ext cx="5749510" cy="55539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u="sng"/>
              <a:t>Bones:</a:t>
            </a:r>
          </a:p>
          <a:p>
            <a:pPr lvl="1">
              <a:lnSpc>
                <a:spcPct val="90000"/>
              </a:lnSpc>
            </a:pPr>
            <a:r>
              <a:rPr lang="en-US" sz="2400" b="1" u="sng"/>
              <a:t>Three primary functions:</a:t>
            </a:r>
          </a:p>
          <a:p>
            <a:pPr lvl="2">
              <a:lnSpc>
                <a:spcPct val="90000"/>
              </a:lnSpc>
            </a:pPr>
            <a:r>
              <a:rPr lang="en-US" sz="2400" b="1" u="sng"/>
              <a:t>Protect vital organs and structures from trauma</a:t>
            </a:r>
          </a:p>
          <a:p>
            <a:pPr lvl="2">
              <a:lnSpc>
                <a:spcPct val="90000"/>
              </a:lnSpc>
            </a:pPr>
            <a:r>
              <a:rPr lang="en-US" sz="2400" b="1" u="sng"/>
              <a:t>Create movement</a:t>
            </a:r>
          </a:p>
          <a:p>
            <a:pPr lvl="2">
              <a:lnSpc>
                <a:spcPct val="90000"/>
              </a:lnSpc>
            </a:pPr>
            <a:r>
              <a:rPr lang="en-US" sz="2400" b="1" u="sng"/>
              <a:t>Produce blood cells and store minerals </a:t>
            </a:r>
          </a:p>
          <a:p>
            <a:pPr lvl="1">
              <a:lnSpc>
                <a:spcPct val="90000"/>
              </a:lnSpc>
            </a:pPr>
            <a:r>
              <a:rPr lang="en-US" sz="2400" b="1" u="sng"/>
              <a:t>Human body has 206 bones</a:t>
            </a:r>
          </a:p>
          <a:p>
            <a:pPr lvl="1">
              <a:lnSpc>
                <a:spcPct val="90000"/>
              </a:lnSpc>
            </a:pPr>
            <a:r>
              <a:rPr lang="en-US" sz="2400" b="1" u="sng"/>
              <a:t>Axial skeleton: includes the bones of the spine, thorax, and skull</a:t>
            </a:r>
          </a:p>
          <a:p>
            <a:pPr lvl="1">
              <a:lnSpc>
                <a:spcPct val="90000"/>
              </a:lnSpc>
            </a:pPr>
            <a:r>
              <a:rPr lang="en-US" sz="2400" b="1" u="sng"/>
              <a:t>Appendicular skeleton: includes the bones of the extremities</a:t>
            </a:r>
          </a:p>
        </p:txBody>
      </p:sp>
    </p:spTree>
    <p:extLst>
      <p:ext uri="{BB962C8B-B14F-4D97-AF65-F5344CB8AC3E}">
        <p14:creationId xmlns:p14="http://schemas.microsoft.com/office/powerpoint/2010/main" val="22672016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563E97C-133C-40F0-844F-2F45A0E9F4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B630B1-E3BC-49E8-9460-5CC81CEC2F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586B74-898A-4B79-B684-ECA65B023454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16c05727-aa75-4e4a-9b5f-8a80a1165891"/>
    <ds:schemaRef ds:uri="http://schemas.microsoft.com/office/infopath/2007/PartnerControls"/>
    <ds:schemaRef ds:uri="71af3243-3dd4-4a8d-8c0d-dd76da1f02a5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1046</Words>
  <Application>Microsoft Office PowerPoint</Application>
  <PresentationFormat>Widescreen</PresentationFormat>
  <Paragraphs>149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Corbel</vt:lpstr>
      <vt:lpstr>Rockwell Condensed</vt:lpstr>
      <vt:lpstr>Parallax</vt:lpstr>
      <vt:lpstr>Chapter 3: Introduction to Anatomy</vt:lpstr>
      <vt:lpstr>Objectives </vt:lpstr>
      <vt:lpstr>Anatomical Position</vt:lpstr>
      <vt:lpstr>PowerPoint Presentation</vt:lpstr>
      <vt:lpstr>Anatomical Position</vt:lpstr>
      <vt:lpstr>Anatomical Position</vt:lpstr>
      <vt:lpstr>Anatomical Position</vt:lpstr>
      <vt:lpstr>Body Tissues</vt:lpstr>
      <vt:lpstr>Body Tissues</vt:lpstr>
      <vt:lpstr>Body Tissues</vt:lpstr>
      <vt:lpstr>Body Tissue</vt:lpstr>
      <vt:lpstr>Body Tissues</vt:lpstr>
      <vt:lpstr>Body Tissues</vt:lpstr>
      <vt:lpstr>PowerPoint Presentation</vt:lpstr>
      <vt:lpstr>PowerPoint Presentation</vt:lpstr>
      <vt:lpstr>Classification of Joints</vt:lpstr>
      <vt:lpstr>Diarthrodial Joints </vt:lpstr>
      <vt:lpstr>PowerPoint Presentation</vt:lpstr>
      <vt:lpstr>Amphiarthrodial Joints</vt:lpstr>
      <vt:lpstr>Snyarthrodial Joints</vt:lpstr>
      <vt:lpstr>Movement</vt:lpstr>
      <vt:lpstr>Movement</vt:lpstr>
      <vt:lpstr>PowerPoint Presentation</vt:lpstr>
      <vt:lpstr>Movement</vt:lpstr>
      <vt:lpstr>PowerPoint Presentation</vt:lpstr>
      <vt:lpstr>Movement</vt:lpstr>
      <vt:lpstr>PowerPoint Presentation</vt:lpstr>
      <vt:lpstr>Source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Produce Wood  Type Design</dc:title>
  <dc:creator/>
  <cp:lastModifiedBy/>
  <cp:revision>933</cp:revision>
  <dcterms:created xsi:type="dcterms:W3CDTF">2019-05-14T06:29:13Z</dcterms:created>
  <dcterms:modified xsi:type="dcterms:W3CDTF">2019-08-29T14:13:14Z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