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37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39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19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11/6/2019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85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11/6/2019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07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39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00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644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11/6/2019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376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59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11/6/2019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1140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8513FE-E613-4B01-B370-66F967CFCCC2}"/>
              </a:ext>
            </a:extLst>
          </p:cNvPr>
          <p:cNvPicPr>
            <a:picLocks noChangeAspect="1"/>
          </p:cNvPicPr>
          <p:nvPr/>
        </p:nvPicPr>
        <p:blipFill rotWithShape="1">
          <a:blip r:embed="rId2">
            <a:alphaModFix amt="40000"/>
          </a:blip>
          <a:srcRect t="12249" r="-2" b="3043"/>
          <a:stretch/>
        </p:blipFill>
        <p:spPr>
          <a:xfrm>
            <a:off x="20" y="10"/>
            <a:ext cx="12191980" cy="6857990"/>
          </a:xfrm>
          <a:prstGeom prst="rect">
            <a:avLst/>
          </a:prstGeom>
        </p:spPr>
      </p:pic>
      <p:sp>
        <p:nvSpPr>
          <p:cNvPr id="2" name="Title 1"/>
          <p:cNvSpPr>
            <a:spLocks noGrp="1"/>
          </p:cNvSpPr>
          <p:nvPr>
            <p:ph type="ctrTitle"/>
          </p:nvPr>
        </p:nvSpPr>
        <p:spPr>
          <a:xfrm>
            <a:off x="965201" y="1020431"/>
            <a:ext cx="10225530" cy="1475013"/>
          </a:xfrm>
        </p:spPr>
        <p:txBody>
          <a:bodyPr>
            <a:normAutofit/>
          </a:bodyPr>
          <a:lstStyle/>
          <a:p>
            <a:r>
              <a:rPr lang="en-US" sz="5400" dirty="0">
                <a:solidFill>
                  <a:schemeClr val="tx1"/>
                </a:solidFill>
              </a:rPr>
              <a:t>Chapter 6: Facial Injuries</a:t>
            </a:r>
          </a:p>
        </p:txBody>
      </p:sp>
      <p:sp>
        <p:nvSpPr>
          <p:cNvPr id="3" name="Subtitle 2"/>
          <p:cNvSpPr>
            <a:spLocks noGrp="1"/>
          </p:cNvSpPr>
          <p:nvPr>
            <p:ph type="subTitle" idx="1"/>
          </p:nvPr>
        </p:nvSpPr>
        <p:spPr>
          <a:xfrm>
            <a:off x="965200" y="2495445"/>
            <a:ext cx="10225530" cy="590321"/>
          </a:xfrm>
        </p:spPr>
        <p:txBody>
          <a:bodyPr>
            <a:normAutofit/>
          </a:bodyPr>
          <a:lstStyle/>
          <a:p>
            <a:r>
              <a:rPr lang="en-US" sz="2400" dirty="0">
                <a:solidFill>
                  <a:schemeClr val="tx1"/>
                </a:solidFill>
              </a:rPr>
              <a:t>Unit 3: Understanding athletic injuries to the axial region </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51A4-90D2-4B9D-BC3E-4DCE25E3EF55}"/>
              </a:ext>
            </a:extLst>
          </p:cNvPr>
          <p:cNvSpPr>
            <a:spLocks noGrp="1"/>
          </p:cNvSpPr>
          <p:nvPr>
            <p:ph type="title"/>
          </p:nvPr>
        </p:nvSpPr>
        <p:spPr>
          <a:xfrm>
            <a:off x="581192" y="702156"/>
            <a:ext cx="11029616" cy="685513"/>
          </a:xfrm>
        </p:spPr>
        <p:txBody>
          <a:bodyPr>
            <a:normAutofit/>
          </a:bodyPr>
          <a:lstStyle/>
          <a:p>
            <a:r>
              <a:rPr lang="en-US" sz="3200" dirty="0"/>
              <a:t>The Eye</a:t>
            </a:r>
          </a:p>
        </p:txBody>
      </p:sp>
      <p:graphicFrame>
        <p:nvGraphicFramePr>
          <p:cNvPr id="4" name="Table 4">
            <a:extLst>
              <a:ext uri="{FF2B5EF4-FFF2-40B4-BE49-F238E27FC236}">
                <a16:creationId xmlns:a16="http://schemas.microsoft.com/office/drawing/2014/main" id="{3E263ACE-B9AA-4E98-A9A5-6EEC152B9879}"/>
              </a:ext>
            </a:extLst>
          </p:cNvPr>
          <p:cNvGraphicFramePr>
            <a:graphicFrameLocks noGrp="1"/>
          </p:cNvGraphicFramePr>
          <p:nvPr>
            <p:ph idx="1"/>
            <p:extLst>
              <p:ext uri="{D42A27DB-BD31-4B8C-83A1-F6EECF244321}">
                <p14:modId xmlns:p14="http://schemas.microsoft.com/office/powerpoint/2010/main" val="2947432869"/>
              </p:ext>
            </p:extLst>
          </p:nvPr>
        </p:nvGraphicFramePr>
        <p:xfrm>
          <a:off x="575094" y="1581509"/>
          <a:ext cx="5938207" cy="4870351"/>
        </p:xfrm>
        <a:graphic>
          <a:graphicData uri="http://schemas.openxmlformats.org/drawingml/2006/table">
            <a:tbl>
              <a:tblPr firstRow="1" bandRow="1">
                <a:tableStyleId>{5C22544A-7EE6-4342-B048-85BDC9FD1C3A}</a:tableStyleId>
              </a:tblPr>
              <a:tblGrid>
                <a:gridCol w="1754217">
                  <a:extLst>
                    <a:ext uri="{9D8B030D-6E8A-4147-A177-3AD203B41FA5}">
                      <a16:colId xmlns:a16="http://schemas.microsoft.com/office/drawing/2014/main" val="2770901314"/>
                    </a:ext>
                  </a:extLst>
                </a:gridCol>
                <a:gridCol w="1754217">
                  <a:extLst>
                    <a:ext uri="{9D8B030D-6E8A-4147-A177-3AD203B41FA5}">
                      <a16:colId xmlns:a16="http://schemas.microsoft.com/office/drawing/2014/main" val="412097022"/>
                    </a:ext>
                  </a:extLst>
                </a:gridCol>
                <a:gridCol w="2429773">
                  <a:extLst>
                    <a:ext uri="{9D8B030D-6E8A-4147-A177-3AD203B41FA5}">
                      <a16:colId xmlns:a16="http://schemas.microsoft.com/office/drawing/2014/main" val="3409933847"/>
                    </a:ext>
                  </a:extLst>
                </a:gridCol>
              </a:tblGrid>
              <a:tr h="620296">
                <a:tc gridSpan="3">
                  <a:txBody>
                    <a:bodyPr/>
                    <a:lstStyle/>
                    <a:p>
                      <a:pPr algn="ctr"/>
                      <a:r>
                        <a:rPr lang="en-US" dirty="0"/>
                        <a:t>Muscles of the Eye</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53890391"/>
                  </a:ext>
                </a:extLst>
              </a:tr>
              <a:tr h="620296">
                <a:tc>
                  <a:txBody>
                    <a:bodyPr/>
                    <a:lstStyle/>
                    <a:p>
                      <a:r>
                        <a:rPr lang="en-US" b="1" dirty="0"/>
                        <a:t>Extrinsic muscles:</a:t>
                      </a:r>
                    </a:p>
                  </a:txBody>
                  <a:tcPr/>
                </a:tc>
                <a:tc>
                  <a:txBody>
                    <a:bodyPr/>
                    <a:lstStyle/>
                    <a:p>
                      <a:r>
                        <a:rPr lang="en-US" b="1" dirty="0"/>
                        <a:t>Attachments:</a:t>
                      </a:r>
                    </a:p>
                  </a:txBody>
                  <a:tcPr/>
                </a:tc>
                <a:tc>
                  <a:txBody>
                    <a:bodyPr/>
                    <a:lstStyle/>
                    <a:p>
                      <a:r>
                        <a:rPr lang="en-US" b="1" dirty="0"/>
                        <a:t>Functions:</a:t>
                      </a:r>
                    </a:p>
                  </a:txBody>
                  <a:tcPr/>
                </a:tc>
                <a:extLst>
                  <a:ext uri="{0D108BD9-81ED-4DB2-BD59-A6C34878D82A}">
                    <a16:rowId xmlns:a16="http://schemas.microsoft.com/office/drawing/2014/main" val="3323890845"/>
                  </a:ext>
                </a:extLst>
              </a:tr>
              <a:tr h="1936069">
                <a:tc>
                  <a:txBody>
                    <a:bodyPr/>
                    <a:lstStyle/>
                    <a:p>
                      <a:r>
                        <a:rPr lang="en-US" dirty="0"/>
                        <a:t>Lateral rectus, medial rectus, superior rectus, inferior rectus, superior oblique, inferior oblique</a:t>
                      </a:r>
                    </a:p>
                  </a:txBody>
                  <a:tcPr/>
                </a:tc>
                <a:tc>
                  <a:txBody>
                    <a:bodyPr/>
                    <a:lstStyle/>
                    <a:p>
                      <a:r>
                        <a:rPr lang="en-US" dirty="0"/>
                        <a:t>Bones of the orbit and the eyeball</a:t>
                      </a:r>
                    </a:p>
                  </a:txBody>
                  <a:tcPr/>
                </a:tc>
                <a:tc>
                  <a:txBody>
                    <a:bodyPr/>
                    <a:lstStyle/>
                    <a:p>
                      <a:r>
                        <a:rPr lang="en-US" dirty="0"/>
                        <a:t>Movement of the eye superiorly and inferiorly, externally and internally, and obliquely</a:t>
                      </a:r>
                    </a:p>
                  </a:txBody>
                  <a:tcPr/>
                </a:tc>
                <a:extLst>
                  <a:ext uri="{0D108BD9-81ED-4DB2-BD59-A6C34878D82A}">
                    <a16:rowId xmlns:a16="http://schemas.microsoft.com/office/drawing/2014/main" val="2449666354"/>
                  </a:ext>
                </a:extLst>
              </a:tr>
              <a:tr h="620296">
                <a:tc>
                  <a:txBody>
                    <a:bodyPr/>
                    <a:lstStyle/>
                    <a:p>
                      <a:r>
                        <a:rPr lang="en-US" b="1" dirty="0"/>
                        <a:t>Extrinsic muscles:</a:t>
                      </a:r>
                    </a:p>
                  </a:txBody>
                  <a:tcPr/>
                </a:tc>
                <a:tc>
                  <a:txBody>
                    <a:bodyPr/>
                    <a:lstStyle/>
                    <a:p>
                      <a:r>
                        <a:rPr lang="en-US" b="1" dirty="0"/>
                        <a:t>Attachments:</a:t>
                      </a:r>
                    </a:p>
                  </a:txBody>
                  <a:tcPr/>
                </a:tc>
                <a:tc>
                  <a:txBody>
                    <a:bodyPr/>
                    <a:lstStyle/>
                    <a:p>
                      <a:r>
                        <a:rPr lang="en-US" b="1" dirty="0"/>
                        <a:t>Functions:</a:t>
                      </a:r>
                    </a:p>
                  </a:txBody>
                  <a:tcPr/>
                </a:tc>
                <a:extLst>
                  <a:ext uri="{0D108BD9-81ED-4DB2-BD59-A6C34878D82A}">
                    <a16:rowId xmlns:a16="http://schemas.microsoft.com/office/drawing/2014/main" val="1114378834"/>
                  </a:ext>
                </a:extLst>
              </a:tr>
              <a:tr h="1033826">
                <a:tc>
                  <a:txBody>
                    <a:bodyPr/>
                    <a:lstStyle/>
                    <a:p>
                      <a:r>
                        <a:rPr lang="en-US" dirty="0"/>
                        <a:t>Iris, ciliary</a:t>
                      </a:r>
                    </a:p>
                  </a:txBody>
                  <a:tcPr/>
                </a:tc>
                <a:tc>
                  <a:txBody>
                    <a:bodyPr/>
                    <a:lstStyle/>
                    <a:p>
                      <a:r>
                        <a:rPr lang="en-US" dirty="0"/>
                        <a:t>Interior layer of the eye</a:t>
                      </a:r>
                    </a:p>
                  </a:txBody>
                  <a:tcPr/>
                </a:tc>
                <a:tc>
                  <a:txBody>
                    <a:bodyPr/>
                    <a:lstStyle/>
                    <a:p>
                      <a:r>
                        <a:rPr lang="en-US" dirty="0"/>
                        <a:t>Size of the pupil and shape of the lens</a:t>
                      </a:r>
                      <a:endParaRPr lang="en-US" dirty="0" err="1"/>
                    </a:p>
                  </a:txBody>
                  <a:tcPr/>
                </a:tc>
                <a:extLst>
                  <a:ext uri="{0D108BD9-81ED-4DB2-BD59-A6C34878D82A}">
                    <a16:rowId xmlns:a16="http://schemas.microsoft.com/office/drawing/2014/main" val="3404321724"/>
                  </a:ext>
                </a:extLst>
              </a:tr>
            </a:tbl>
          </a:graphicData>
        </a:graphic>
      </p:graphicFrame>
      <p:pic>
        <p:nvPicPr>
          <p:cNvPr id="6" name="Picture 6" descr="A close up of a logo&#10;&#10;Description generated with high confidence">
            <a:extLst>
              <a:ext uri="{FF2B5EF4-FFF2-40B4-BE49-F238E27FC236}">
                <a16:creationId xmlns:a16="http://schemas.microsoft.com/office/drawing/2014/main" id="{7B2B6E09-9ACC-4E66-8C09-9949F45EAB12}"/>
              </a:ext>
            </a:extLst>
          </p:cNvPr>
          <p:cNvPicPr>
            <a:picLocks noChangeAspect="1"/>
          </p:cNvPicPr>
          <p:nvPr/>
        </p:nvPicPr>
        <p:blipFill>
          <a:blip r:embed="rId2"/>
          <a:stretch>
            <a:fillRect/>
          </a:stretch>
        </p:blipFill>
        <p:spPr>
          <a:xfrm>
            <a:off x="6650967" y="2189782"/>
            <a:ext cx="5331123" cy="2967267"/>
          </a:xfrm>
          <a:prstGeom prst="rect">
            <a:avLst/>
          </a:prstGeom>
        </p:spPr>
      </p:pic>
    </p:spTree>
    <p:extLst>
      <p:ext uri="{BB962C8B-B14F-4D97-AF65-F5344CB8AC3E}">
        <p14:creationId xmlns:p14="http://schemas.microsoft.com/office/powerpoint/2010/main" val="107781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19EA-FB66-4FE8-A3E8-B4999EFB63E8}"/>
              </a:ext>
            </a:extLst>
          </p:cNvPr>
          <p:cNvSpPr>
            <a:spLocks noGrp="1"/>
          </p:cNvSpPr>
          <p:nvPr>
            <p:ph type="title"/>
          </p:nvPr>
        </p:nvSpPr>
        <p:spPr>
          <a:xfrm>
            <a:off x="581192" y="702156"/>
            <a:ext cx="11029616" cy="1001815"/>
          </a:xfrm>
        </p:spPr>
        <p:txBody>
          <a:bodyPr>
            <a:normAutofit/>
          </a:bodyPr>
          <a:lstStyle/>
          <a:p>
            <a:r>
              <a:rPr lang="en-US" sz="4000" dirty="0"/>
              <a:t>The ear</a:t>
            </a:r>
          </a:p>
        </p:txBody>
      </p:sp>
      <p:sp>
        <p:nvSpPr>
          <p:cNvPr id="3" name="Content Placeholder 2">
            <a:extLst>
              <a:ext uri="{FF2B5EF4-FFF2-40B4-BE49-F238E27FC236}">
                <a16:creationId xmlns:a16="http://schemas.microsoft.com/office/drawing/2014/main" id="{2354473B-F25A-4D4F-91FE-50D16D3654A4}"/>
              </a:ext>
            </a:extLst>
          </p:cNvPr>
          <p:cNvSpPr>
            <a:spLocks noGrp="1"/>
          </p:cNvSpPr>
          <p:nvPr>
            <p:ph idx="1"/>
          </p:nvPr>
        </p:nvSpPr>
        <p:spPr/>
        <p:txBody>
          <a:bodyPr vert="horz" lIns="91440" tIns="45720" rIns="91440" bIns="45720" rtlCol="0" anchor="ctr">
            <a:noAutofit/>
          </a:bodyPr>
          <a:lstStyle/>
          <a:p>
            <a:pPr marL="305435" indent="-305435"/>
            <a:r>
              <a:rPr lang="en-US" sz="2400" dirty="0"/>
              <a:t>The ear has 3 distinct areas: the external ear, the middle ear, and the inner ear</a:t>
            </a:r>
          </a:p>
          <a:p>
            <a:pPr marL="305435" indent="-305435"/>
            <a:r>
              <a:rPr lang="en-US" sz="2400" dirty="0"/>
              <a:t>The external ear is composed of the pinna, the ear canal, and the tympanic membrane</a:t>
            </a:r>
          </a:p>
          <a:p>
            <a:pPr marL="305435" indent="-305435"/>
            <a:r>
              <a:rPr lang="en-US" sz="2400" b="1" u="sng" dirty="0"/>
              <a:t>Pinna: the projecting portion of the external ear and is cartilage covered</a:t>
            </a:r>
          </a:p>
          <a:p>
            <a:pPr marL="629920" lvl="1" indent="-305435"/>
            <a:r>
              <a:rPr lang="en-US" sz="2000" dirty="0"/>
              <a:t>Purpose is to catch sound and funnel it into the auditory canal</a:t>
            </a:r>
          </a:p>
          <a:p>
            <a:pPr marL="305435" indent="-305435"/>
            <a:r>
              <a:rPr lang="en-US" sz="2400" b="1" u="sng" dirty="0"/>
              <a:t>Auditory canal: carries sound from the pinna to the tympanic membrane</a:t>
            </a:r>
          </a:p>
          <a:p>
            <a:pPr marL="305435" indent="-305435"/>
            <a:r>
              <a:rPr lang="en-US" sz="2400" b="1" u="sng" dirty="0"/>
              <a:t>Tympanic membrane: eardrum</a:t>
            </a:r>
          </a:p>
          <a:p>
            <a:pPr marL="305435" indent="-305435"/>
            <a:r>
              <a:rPr lang="en-US" sz="2400" dirty="0"/>
              <a:t>Earwax, which is designed to keep dirt away from the sensitive eardrum, is found in the auditory canal</a:t>
            </a:r>
          </a:p>
          <a:p>
            <a:pPr marL="629920" lvl="1" indent="-305435"/>
            <a:r>
              <a:rPr lang="en-US" sz="2000" dirty="0"/>
              <a:t>Too much wax in the ear prevents or delays sound from reaching the middle ear</a:t>
            </a:r>
          </a:p>
        </p:txBody>
      </p:sp>
    </p:spTree>
    <p:extLst>
      <p:ext uri="{BB962C8B-B14F-4D97-AF65-F5344CB8AC3E}">
        <p14:creationId xmlns:p14="http://schemas.microsoft.com/office/powerpoint/2010/main" val="2721202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10" descr="A close up of a map&#10;&#10;Description generated with high confidence">
            <a:extLst>
              <a:ext uri="{FF2B5EF4-FFF2-40B4-BE49-F238E27FC236}">
                <a16:creationId xmlns:a16="http://schemas.microsoft.com/office/drawing/2014/main" id="{47759C11-BD53-43B5-A251-3962332549A2}"/>
              </a:ext>
            </a:extLst>
          </p:cNvPr>
          <p:cNvPicPr>
            <a:picLocks noGrp="1" noChangeAspect="1"/>
          </p:cNvPicPr>
          <p:nvPr>
            <p:ph idx="1"/>
          </p:nvPr>
        </p:nvPicPr>
        <p:blipFill>
          <a:blip r:embed="rId2"/>
          <a:stretch>
            <a:fillRect/>
          </a:stretch>
        </p:blipFill>
        <p:spPr>
          <a:xfrm>
            <a:off x="1155265" y="1208531"/>
            <a:ext cx="6070601" cy="4735069"/>
          </a:xfrm>
          <a:prstGeom prst="rect">
            <a:avLst/>
          </a:prstGeom>
        </p:spPr>
      </p:pic>
      <p:sp>
        <p:nvSpPr>
          <p:cNvPr id="31" name="Rectangle 30">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88E1890-3F1C-4E5D-821A-916649850C7B}"/>
              </a:ext>
            </a:extLst>
          </p:cNvPr>
          <p:cNvSpPr>
            <a:spLocks noGrp="1"/>
          </p:cNvSpPr>
          <p:nvPr>
            <p:ph type="title"/>
          </p:nvPr>
        </p:nvSpPr>
        <p:spPr>
          <a:xfrm>
            <a:off x="8296275" y="1419225"/>
            <a:ext cx="3081576" cy="2085869"/>
          </a:xfrm>
        </p:spPr>
        <p:txBody>
          <a:bodyPr vert="horz" lIns="91440" tIns="45720" rIns="91440" bIns="45720" rtlCol="0" anchor="b">
            <a:noAutofit/>
          </a:bodyPr>
          <a:lstStyle/>
          <a:p>
            <a:pPr algn="ctr"/>
            <a:r>
              <a:rPr lang="en-US" sz="4400" b="0" kern="1200" cap="all" dirty="0">
                <a:solidFill>
                  <a:srgbClr val="FFFFFF"/>
                </a:solidFill>
                <a:latin typeface="+mj-lt"/>
                <a:ea typeface="+mj-ea"/>
                <a:cs typeface="+mj-cs"/>
              </a:rPr>
              <a:t>Anatomy of the Ear</a:t>
            </a:r>
            <a:endParaRPr lang="en-US">
              <a:ea typeface="+mj-ea"/>
              <a:cs typeface="+mj-cs"/>
            </a:endParaRPr>
          </a:p>
        </p:txBody>
      </p:sp>
    </p:spTree>
    <p:extLst>
      <p:ext uri="{BB962C8B-B14F-4D97-AF65-F5344CB8AC3E}">
        <p14:creationId xmlns:p14="http://schemas.microsoft.com/office/powerpoint/2010/main" val="119121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1A8A-8D30-417E-B70B-693E4FB6F560}"/>
              </a:ext>
            </a:extLst>
          </p:cNvPr>
          <p:cNvSpPr>
            <a:spLocks noGrp="1"/>
          </p:cNvSpPr>
          <p:nvPr>
            <p:ph type="title"/>
          </p:nvPr>
        </p:nvSpPr>
        <p:spPr/>
        <p:txBody>
          <a:bodyPr/>
          <a:lstStyle/>
          <a:p>
            <a:r>
              <a:rPr lang="en-US" dirty="0"/>
              <a:t>The Nose</a:t>
            </a:r>
          </a:p>
        </p:txBody>
      </p:sp>
      <p:sp>
        <p:nvSpPr>
          <p:cNvPr id="3" name="Content Placeholder 2">
            <a:extLst>
              <a:ext uri="{FF2B5EF4-FFF2-40B4-BE49-F238E27FC236}">
                <a16:creationId xmlns:a16="http://schemas.microsoft.com/office/drawing/2014/main" id="{0F0351B2-713B-4F66-BD0C-E2E563574E6A}"/>
              </a:ext>
            </a:extLst>
          </p:cNvPr>
          <p:cNvSpPr>
            <a:spLocks noGrp="1"/>
          </p:cNvSpPr>
          <p:nvPr>
            <p:ph idx="1"/>
          </p:nvPr>
        </p:nvSpPr>
        <p:spPr>
          <a:xfrm>
            <a:off x="164249" y="1895166"/>
            <a:ext cx="11734105" cy="4669655"/>
          </a:xfrm>
        </p:spPr>
        <p:txBody>
          <a:bodyPr/>
          <a:lstStyle/>
          <a:p>
            <a:pPr marL="305435" indent="-305435"/>
            <a:r>
              <a:rPr lang="en-US" sz="2000" dirty="0"/>
              <a:t>Two small bones, called the nasal bones, attach to the frontal bone of the skull</a:t>
            </a:r>
          </a:p>
          <a:p>
            <a:pPr marL="305435" indent="-305435"/>
            <a:r>
              <a:rPr lang="en-US" sz="2000" dirty="0"/>
              <a:t>The nasal bones are about an inch in length and make up the bridge of the nose</a:t>
            </a:r>
          </a:p>
          <a:p>
            <a:pPr marL="305435" indent="-305435"/>
            <a:r>
              <a:rPr lang="en-US" sz="2000" dirty="0"/>
              <a:t>The rest of the nose is cartilage</a:t>
            </a:r>
          </a:p>
          <a:p>
            <a:pPr marL="305435" indent="-305435"/>
            <a:r>
              <a:rPr lang="en-US" sz="2000" b="1" u="sng" dirty="0"/>
              <a:t>Septum: cartilage inside of the nose that separates the left and right sides of the nose</a:t>
            </a:r>
          </a:p>
          <a:p>
            <a:pPr marL="305435" indent="-305435"/>
            <a:r>
              <a:rPr lang="en-US" sz="2000" dirty="0"/>
              <a:t>Hairs inside of the nose filter impurities from the air</a:t>
            </a:r>
          </a:p>
          <a:p>
            <a:pPr marL="305435" indent="-305435"/>
            <a:r>
              <a:rPr lang="en-US" sz="2000" b="1" u="sng" dirty="0"/>
              <a:t>Palate: the roof of the mouth and separates the mouth from the bottom of the nose</a:t>
            </a:r>
          </a:p>
          <a:p>
            <a:pPr marL="305435" indent="-305435"/>
            <a:r>
              <a:rPr lang="en-US" sz="2000" dirty="0"/>
              <a:t>Air that is inhaled through the nose is warmed, moisturized, and cleansed before reaching the lungs</a:t>
            </a:r>
          </a:p>
          <a:p>
            <a:pPr marL="305435" indent="-305435"/>
            <a:r>
              <a:rPr lang="en-US" sz="2000" dirty="0"/>
              <a:t>In winter, breathing through the nose will decrease lung pain caused by inhaling cold air through the mouth</a:t>
            </a:r>
          </a:p>
          <a:p>
            <a:pPr marL="305435" indent="-305435"/>
            <a:r>
              <a:rPr lang="en-US" sz="2000" dirty="0"/>
              <a:t>Athletes with asthma and upper-respiratory infections should breathe moist air</a:t>
            </a:r>
          </a:p>
        </p:txBody>
      </p:sp>
    </p:spTree>
    <p:extLst>
      <p:ext uri="{BB962C8B-B14F-4D97-AF65-F5344CB8AC3E}">
        <p14:creationId xmlns:p14="http://schemas.microsoft.com/office/powerpoint/2010/main" val="131084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sitting, table&#10;&#10;Description generated with very high confidence">
            <a:extLst>
              <a:ext uri="{FF2B5EF4-FFF2-40B4-BE49-F238E27FC236}">
                <a16:creationId xmlns:a16="http://schemas.microsoft.com/office/drawing/2014/main" id="{7631492F-452C-4338-9FA9-A1449A616F15}"/>
              </a:ext>
            </a:extLst>
          </p:cNvPr>
          <p:cNvPicPr>
            <a:picLocks noChangeAspect="1"/>
          </p:cNvPicPr>
          <p:nvPr/>
        </p:nvPicPr>
        <p:blipFill>
          <a:blip r:embed="rId2"/>
          <a:stretch>
            <a:fillRect/>
          </a:stretch>
        </p:blipFill>
        <p:spPr>
          <a:xfrm>
            <a:off x="662531" y="541065"/>
            <a:ext cx="5034274" cy="3435892"/>
          </a:xfrm>
          <a:prstGeom prst="rect">
            <a:avLst/>
          </a:prstGeom>
        </p:spPr>
      </p:pic>
      <p:pic>
        <p:nvPicPr>
          <p:cNvPr id="4" name="Picture 4" descr="A close up of a logo&#10;&#10;Description generated with high confidence">
            <a:extLst>
              <a:ext uri="{FF2B5EF4-FFF2-40B4-BE49-F238E27FC236}">
                <a16:creationId xmlns:a16="http://schemas.microsoft.com/office/drawing/2014/main" id="{8C71CE66-9078-4F5D-BD93-72436C8089A5}"/>
              </a:ext>
            </a:extLst>
          </p:cNvPr>
          <p:cNvPicPr>
            <a:picLocks noGrp="1" noChangeAspect="1"/>
          </p:cNvPicPr>
          <p:nvPr>
            <p:ph idx="1"/>
          </p:nvPr>
        </p:nvPicPr>
        <p:blipFill>
          <a:blip r:embed="rId3"/>
          <a:stretch>
            <a:fillRect/>
          </a:stretch>
        </p:blipFill>
        <p:spPr>
          <a:xfrm>
            <a:off x="6239931" y="805937"/>
            <a:ext cx="5509282" cy="2906146"/>
          </a:xfrm>
          <a:prstGeom prst="rect">
            <a:avLst/>
          </a:prstGeom>
        </p:spPr>
      </p:pic>
      <p:sp>
        <p:nvSpPr>
          <p:cNvPr id="21" name="Rectangle 20">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97735"/>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E469C58-D36F-460B-82B3-2809781DD3B8}"/>
              </a:ext>
            </a:extLst>
          </p:cNvPr>
          <p:cNvSpPr>
            <a:spLocks noGrp="1"/>
          </p:cNvSpPr>
          <p:nvPr>
            <p:ph type="title"/>
          </p:nvPr>
        </p:nvSpPr>
        <p:spPr>
          <a:xfrm>
            <a:off x="609599" y="4572000"/>
            <a:ext cx="10965141" cy="895244"/>
          </a:xfrm>
        </p:spPr>
        <p:txBody>
          <a:bodyPr vert="horz" lIns="91440" tIns="45720" rIns="91440" bIns="45720" rtlCol="0" anchor="b">
            <a:normAutofit/>
          </a:bodyPr>
          <a:lstStyle/>
          <a:p>
            <a:pPr algn="ctr"/>
            <a:r>
              <a:rPr lang="en-US" sz="4800" b="0" kern="1200" cap="all" dirty="0">
                <a:solidFill>
                  <a:srgbClr val="FFFFFF"/>
                </a:solidFill>
                <a:latin typeface="+mj-lt"/>
                <a:ea typeface="+mj-ea"/>
                <a:cs typeface="+mj-cs"/>
              </a:rPr>
              <a:t>Anatomy of the Nose</a:t>
            </a:r>
            <a:endParaRPr lang="en-US">
              <a:ea typeface="+mj-ea"/>
              <a:cs typeface="+mj-cs"/>
            </a:endParaRPr>
          </a:p>
        </p:txBody>
      </p:sp>
    </p:spTree>
    <p:extLst>
      <p:ext uri="{BB962C8B-B14F-4D97-AF65-F5344CB8AC3E}">
        <p14:creationId xmlns:p14="http://schemas.microsoft.com/office/powerpoint/2010/main" val="1283003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79EC1-11A0-44BD-92F5-0AFC086C46B1}"/>
              </a:ext>
            </a:extLst>
          </p:cNvPr>
          <p:cNvSpPr>
            <a:spLocks noGrp="1"/>
          </p:cNvSpPr>
          <p:nvPr>
            <p:ph type="title"/>
          </p:nvPr>
        </p:nvSpPr>
        <p:spPr>
          <a:xfrm>
            <a:off x="581192" y="702156"/>
            <a:ext cx="11029616" cy="1188720"/>
          </a:xfrm>
        </p:spPr>
        <p:txBody>
          <a:bodyPr>
            <a:normAutofit/>
          </a:bodyPr>
          <a:lstStyle/>
          <a:p>
            <a:r>
              <a:rPr lang="en-US" sz="2800"/>
              <a:t>The mouth</a:t>
            </a:r>
          </a:p>
        </p:txBody>
      </p:sp>
      <p:sp>
        <p:nvSpPr>
          <p:cNvPr id="7"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fruit, table, sitting, food&#10;&#10;Description generated with very high confidence">
            <a:extLst>
              <a:ext uri="{FF2B5EF4-FFF2-40B4-BE49-F238E27FC236}">
                <a16:creationId xmlns:a16="http://schemas.microsoft.com/office/drawing/2014/main" id="{14229083-E2CA-41D5-9472-6BB30D14483F}"/>
              </a:ext>
            </a:extLst>
          </p:cNvPr>
          <p:cNvPicPr>
            <a:picLocks noChangeAspect="1"/>
          </p:cNvPicPr>
          <p:nvPr/>
        </p:nvPicPr>
        <p:blipFill>
          <a:blip r:embed="rId2"/>
          <a:stretch>
            <a:fillRect/>
          </a:stretch>
        </p:blipFill>
        <p:spPr>
          <a:xfrm>
            <a:off x="780698" y="2753384"/>
            <a:ext cx="4748741" cy="2896731"/>
          </a:xfrm>
          <a:prstGeom prst="rect">
            <a:avLst/>
          </a:prstGeom>
        </p:spPr>
      </p:pic>
      <p:sp>
        <p:nvSpPr>
          <p:cNvPr id="3" name="Content Placeholder 2">
            <a:extLst>
              <a:ext uri="{FF2B5EF4-FFF2-40B4-BE49-F238E27FC236}">
                <a16:creationId xmlns:a16="http://schemas.microsoft.com/office/drawing/2014/main" id="{C82088D4-E9CB-4524-92D5-043F8A92F42B}"/>
              </a:ext>
            </a:extLst>
          </p:cNvPr>
          <p:cNvSpPr>
            <a:spLocks noGrp="1"/>
          </p:cNvSpPr>
          <p:nvPr>
            <p:ph idx="1"/>
          </p:nvPr>
        </p:nvSpPr>
        <p:spPr>
          <a:xfrm>
            <a:off x="6335805" y="987176"/>
            <a:ext cx="5289378" cy="5699078"/>
          </a:xfrm>
        </p:spPr>
        <p:txBody>
          <a:bodyPr>
            <a:normAutofit/>
          </a:bodyPr>
          <a:lstStyle/>
          <a:p>
            <a:pPr marL="305435" indent="-305435">
              <a:buClr>
                <a:srgbClr val="F36486"/>
              </a:buClr>
            </a:pPr>
            <a:r>
              <a:rPr lang="en-US" sz="2400" dirty="0"/>
              <a:t>The mouth is made up of:</a:t>
            </a:r>
          </a:p>
          <a:p>
            <a:pPr marL="305435" indent="-305435">
              <a:buClr>
                <a:srgbClr val="F36486"/>
              </a:buClr>
            </a:pPr>
            <a:r>
              <a:rPr lang="en-US" sz="2400" b="1" u="sng" dirty="0"/>
              <a:t>Mandible: lower jaw</a:t>
            </a:r>
          </a:p>
          <a:p>
            <a:pPr marL="305435" indent="-305435">
              <a:buClr>
                <a:srgbClr val="F36486"/>
              </a:buClr>
            </a:pPr>
            <a:r>
              <a:rPr lang="en-US" sz="2400" b="1" u="sng" dirty="0"/>
              <a:t>Maxillae: upper jaw</a:t>
            </a:r>
          </a:p>
          <a:p>
            <a:pPr marL="305435" indent="-305435">
              <a:buClr>
                <a:srgbClr val="F36486"/>
              </a:buClr>
            </a:pPr>
            <a:r>
              <a:rPr lang="en-US" sz="2400" b="1" u="sng" dirty="0"/>
              <a:t>Temporomandibular joint: </a:t>
            </a:r>
            <a:r>
              <a:rPr lang="en-US" sz="2400" b="1" u="sng" dirty="0">
                <a:ea typeface="+mn-lt"/>
                <a:cs typeface="+mn-lt"/>
              </a:rPr>
              <a:t>two joints connecting the jawbone to the skull</a:t>
            </a:r>
          </a:p>
          <a:p>
            <a:pPr marL="305435" indent="-305435">
              <a:buClr>
                <a:srgbClr val="F36486"/>
              </a:buClr>
            </a:pPr>
            <a:r>
              <a:rPr lang="en-US" sz="2400" dirty="0"/>
              <a:t>Palate: roof of the mouth</a:t>
            </a:r>
          </a:p>
          <a:p>
            <a:pPr marL="305435" indent="-305435">
              <a:buClr>
                <a:srgbClr val="F36486"/>
              </a:buClr>
            </a:pPr>
            <a:r>
              <a:rPr lang="en-US" sz="2400" dirty="0"/>
              <a:t>Teeth: give the face shape and are used to chew food</a:t>
            </a:r>
          </a:p>
          <a:p>
            <a:pPr marL="629920" lvl="1" indent="-305435">
              <a:buClr>
                <a:srgbClr val="F36486"/>
              </a:buClr>
            </a:pPr>
            <a:r>
              <a:rPr lang="en-US" sz="2200" dirty="0"/>
              <a:t>Adult has 32 permanent teeth</a:t>
            </a:r>
          </a:p>
        </p:txBody>
      </p:sp>
    </p:spTree>
    <p:extLst>
      <p:ext uri="{BB962C8B-B14F-4D97-AF65-F5344CB8AC3E}">
        <p14:creationId xmlns:p14="http://schemas.microsoft.com/office/powerpoint/2010/main" val="105049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2B10-4539-4905-A9CA-82296A131F38}"/>
              </a:ext>
            </a:extLst>
          </p:cNvPr>
          <p:cNvSpPr>
            <a:spLocks noGrp="1"/>
          </p:cNvSpPr>
          <p:nvPr>
            <p:ph type="title"/>
          </p:nvPr>
        </p:nvSpPr>
        <p:spPr>
          <a:xfrm>
            <a:off x="581192" y="702156"/>
            <a:ext cx="11029616" cy="771777"/>
          </a:xfrm>
        </p:spPr>
        <p:txBody>
          <a:bodyPr>
            <a:normAutofit/>
          </a:bodyPr>
          <a:lstStyle/>
          <a:p>
            <a:r>
              <a:rPr lang="en-US" sz="3600" dirty="0"/>
              <a:t>The mouth</a:t>
            </a:r>
          </a:p>
        </p:txBody>
      </p:sp>
      <p:sp>
        <p:nvSpPr>
          <p:cNvPr id="3" name="Content Placeholder 2">
            <a:extLst>
              <a:ext uri="{FF2B5EF4-FFF2-40B4-BE49-F238E27FC236}">
                <a16:creationId xmlns:a16="http://schemas.microsoft.com/office/drawing/2014/main" id="{6612D0DC-6178-4029-BC04-A7F9F45E535F}"/>
              </a:ext>
            </a:extLst>
          </p:cNvPr>
          <p:cNvSpPr>
            <a:spLocks noGrp="1"/>
          </p:cNvSpPr>
          <p:nvPr>
            <p:ph idx="1"/>
          </p:nvPr>
        </p:nvSpPr>
        <p:spPr>
          <a:xfrm>
            <a:off x="121118" y="1478223"/>
            <a:ext cx="7760753" cy="5230372"/>
          </a:xfrm>
        </p:spPr>
        <p:txBody>
          <a:bodyPr>
            <a:normAutofit/>
          </a:bodyPr>
          <a:lstStyle/>
          <a:p>
            <a:pPr marL="305435" indent="-305435"/>
            <a:r>
              <a:rPr lang="en-US" sz="2800" dirty="0"/>
              <a:t>The tooth is composed of:</a:t>
            </a:r>
          </a:p>
          <a:p>
            <a:pPr marL="305435" indent="-305435"/>
            <a:r>
              <a:rPr lang="en-US" sz="2800" b="1" u="sng" dirty="0"/>
              <a:t>Crown: visible portion above the gum line</a:t>
            </a:r>
          </a:p>
          <a:p>
            <a:pPr marL="629920" lvl="1" indent="-305435"/>
            <a:r>
              <a:rPr lang="en-US" sz="2400" b="1" u="sng" dirty="0"/>
              <a:t>Enamel: protects the tooth against decay</a:t>
            </a:r>
          </a:p>
          <a:p>
            <a:pPr marL="305435" indent="-305435"/>
            <a:r>
              <a:rPr lang="en-US" sz="2800" b="1" u="sng" dirty="0"/>
              <a:t>Root: below the gum line</a:t>
            </a:r>
          </a:p>
          <a:p>
            <a:pPr marL="629920" lvl="1" indent="-305435"/>
            <a:r>
              <a:rPr lang="en-US" sz="2400" b="1" u="sng" dirty="0"/>
              <a:t>Pulp: soft portion of the tooth containing the nerve and blood supply</a:t>
            </a:r>
          </a:p>
          <a:p>
            <a:pPr marL="629920" lvl="1" indent="-305435"/>
            <a:r>
              <a:rPr lang="en-US" sz="2400" b="1" u="sng" dirty="0"/>
              <a:t>Dentin: hard, bony portion of the tooth</a:t>
            </a:r>
          </a:p>
          <a:p>
            <a:pPr marL="305435" indent="-305435"/>
            <a:r>
              <a:rPr lang="en-US" sz="2800" dirty="0"/>
              <a:t>A live tooth is white in color, while a dead tooth is dark gray</a:t>
            </a:r>
          </a:p>
        </p:txBody>
      </p:sp>
      <p:pic>
        <p:nvPicPr>
          <p:cNvPr id="4" name="Picture 4" descr="A close up of text on a white background&#10;&#10;Description generated with high confidence">
            <a:extLst>
              <a:ext uri="{FF2B5EF4-FFF2-40B4-BE49-F238E27FC236}">
                <a16:creationId xmlns:a16="http://schemas.microsoft.com/office/drawing/2014/main" id="{1FE49040-5703-45D1-A2FD-D8456F5DE94B}"/>
              </a:ext>
            </a:extLst>
          </p:cNvPr>
          <p:cNvPicPr>
            <a:picLocks noChangeAspect="1"/>
          </p:cNvPicPr>
          <p:nvPr/>
        </p:nvPicPr>
        <p:blipFill rotWithShape="1">
          <a:blip r:embed="rId2"/>
          <a:srcRect r="5" b="1323"/>
          <a:stretch/>
        </p:blipFill>
        <p:spPr>
          <a:xfrm>
            <a:off x="8051799" y="2340864"/>
            <a:ext cx="3683001" cy="3634486"/>
          </a:xfrm>
          <a:prstGeom prst="rect">
            <a:avLst/>
          </a:prstGeom>
        </p:spPr>
      </p:pic>
    </p:spTree>
    <p:extLst>
      <p:ext uri="{BB962C8B-B14F-4D97-AF65-F5344CB8AC3E}">
        <p14:creationId xmlns:p14="http://schemas.microsoft.com/office/powerpoint/2010/main" val="111755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1D24CB0-52D9-411F-827F-CF1DE0966DE0}"/>
              </a:ext>
            </a:extLst>
          </p:cNvPr>
          <p:cNvSpPr>
            <a:spLocks noGrp="1"/>
          </p:cNvSpPr>
          <p:nvPr>
            <p:ph type="title"/>
          </p:nvPr>
        </p:nvSpPr>
        <p:spPr>
          <a:xfrm>
            <a:off x="609906" y="702155"/>
            <a:ext cx="4948888" cy="665864"/>
          </a:xfrm>
        </p:spPr>
        <p:txBody>
          <a:bodyPr>
            <a:normAutofit/>
          </a:bodyPr>
          <a:lstStyle/>
          <a:p>
            <a:r>
              <a:rPr lang="en-US" sz="2800"/>
              <a:t>The Mouth</a:t>
            </a:r>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B89D408-7031-4579-AD21-5E0743463757}"/>
              </a:ext>
            </a:extLst>
          </p:cNvPr>
          <p:cNvSpPr>
            <a:spLocks noGrp="1"/>
          </p:cNvSpPr>
          <p:nvPr>
            <p:ph idx="1"/>
          </p:nvPr>
        </p:nvSpPr>
        <p:spPr>
          <a:xfrm>
            <a:off x="135453" y="1363204"/>
            <a:ext cx="5078284" cy="5129730"/>
          </a:xfrm>
        </p:spPr>
        <p:txBody>
          <a:bodyPr>
            <a:normAutofit/>
          </a:bodyPr>
          <a:lstStyle/>
          <a:p>
            <a:pPr marL="305435" indent="-305435">
              <a:lnSpc>
                <a:spcPct val="90000"/>
              </a:lnSpc>
            </a:pPr>
            <a:r>
              <a:rPr lang="en-US" sz="2400" dirty="0"/>
              <a:t>The teeth, tongue, and saliva work together to prepare food to be swallowed</a:t>
            </a:r>
          </a:p>
          <a:p>
            <a:pPr marL="305435" indent="-305435">
              <a:lnSpc>
                <a:spcPct val="90000"/>
              </a:lnSpc>
            </a:pPr>
            <a:r>
              <a:rPr lang="en-US" sz="2400" dirty="0"/>
              <a:t>The salivary glands under the tongue and in the back of the mouth provide saliva to begin digestion</a:t>
            </a:r>
          </a:p>
          <a:p>
            <a:pPr marL="305435" indent="-305435">
              <a:lnSpc>
                <a:spcPct val="90000"/>
              </a:lnSpc>
            </a:pPr>
            <a:r>
              <a:rPr lang="en-US" sz="2400" dirty="0"/>
              <a:t>The saliva makes it easier for the teeth to break down food and it binds food together before the food is sent to the stomach</a:t>
            </a:r>
          </a:p>
          <a:p>
            <a:pPr marL="305435" indent="-305435">
              <a:lnSpc>
                <a:spcPct val="90000"/>
              </a:lnSpc>
            </a:pPr>
            <a:r>
              <a:rPr lang="en-US" sz="2400" dirty="0"/>
              <a:t>The muscles used for chewing include the masseter, temporal, and pterygoid</a:t>
            </a:r>
          </a:p>
        </p:txBody>
      </p:sp>
      <p:pic>
        <p:nvPicPr>
          <p:cNvPr id="4" name="Picture 4" descr="A picture containing apple, sitting, table, fruit&#10;&#10;Description generated with very high confidence">
            <a:extLst>
              <a:ext uri="{FF2B5EF4-FFF2-40B4-BE49-F238E27FC236}">
                <a16:creationId xmlns:a16="http://schemas.microsoft.com/office/drawing/2014/main" id="{FB2B887C-2147-483B-9B85-556C99C265C6}"/>
              </a:ext>
            </a:extLst>
          </p:cNvPr>
          <p:cNvPicPr>
            <a:picLocks noChangeAspect="1"/>
          </p:cNvPicPr>
          <p:nvPr/>
        </p:nvPicPr>
        <p:blipFill>
          <a:blip r:embed="rId2"/>
          <a:stretch>
            <a:fillRect/>
          </a:stretch>
        </p:blipFill>
        <p:spPr>
          <a:xfrm>
            <a:off x="4904334" y="702156"/>
            <a:ext cx="6235195" cy="5273194"/>
          </a:xfrm>
          <a:prstGeom prst="rect">
            <a:avLst/>
          </a:prstGeom>
        </p:spPr>
      </p:pic>
    </p:spTree>
    <p:extLst>
      <p:ext uri="{BB962C8B-B14F-4D97-AF65-F5344CB8AC3E}">
        <p14:creationId xmlns:p14="http://schemas.microsoft.com/office/powerpoint/2010/main" val="3698146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0F35-221D-482A-A6AD-323263279253}"/>
              </a:ext>
            </a:extLst>
          </p:cNvPr>
          <p:cNvSpPr>
            <a:spLocks noGrp="1"/>
          </p:cNvSpPr>
          <p:nvPr>
            <p:ph type="title"/>
          </p:nvPr>
        </p:nvSpPr>
        <p:spPr>
          <a:xfrm>
            <a:off x="581192" y="702156"/>
            <a:ext cx="11029616" cy="829287"/>
          </a:xfrm>
        </p:spPr>
        <p:txBody>
          <a:bodyPr/>
          <a:lstStyle/>
          <a:p>
            <a:r>
              <a:rPr lang="en-US" dirty="0"/>
              <a:t>Preventing Facial Injuries</a:t>
            </a:r>
          </a:p>
        </p:txBody>
      </p:sp>
      <p:sp>
        <p:nvSpPr>
          <p:cNvPr id="3" name="Content Placeholder 2">
            <a:extLst>
              <a:ext uri="{FF2B5EF4-FFF2-40B4-BE49-F238E27FC236}">
                <a16:creationId xmlns:a16="http://schemas.microsoft.com/office/drawing/2014/main" id="{65F6B76C-12F2-468D-AFD6-2C4CB338822A}"/>
              </a:ext>
            </a:extLst>
          </p:cNvPr>
          <p:cNvSpPr>
            <a:spLocks noGrp="1"/>
          </p:cNvSpPr>
          <p:nvPr>
            <p:ph idx="1"/>
          </p:nvPr>
        </p:nvSpPr>
        <p:spPr>
          <a:xfrm>
            <a:off x="149872" y="1852034"/>
            <a:ext cx="11762859" cy="4870938"/>
          </a:xfrm>
        </p:spPr>
        <p:txBody>
          <a:bodyPr>
            <a:normAutofit/>
          </a:bodyPr>
          <a:lstStyle/>
          <a:p>
            <a:pPr marL="305435" indent="-305435"/>
            <a:r>
              <a:rPr lang="en-US" sz="2000" dirty="0"/>
              <a:t>Preventing facial injuries requires common sense</a:t>
            </a:r>
          </a:p>
          <a:p>
            <a:pPr marL="305435" indent="-305435"/>
            <a:r>
              <a:rPr lang="en-US" sz="2000" dirty="0"/>
              <a:t>Athletes who fail to wear the proper equipment can easily become injured</a:t>
            </a:r>
          </a:p>
          <a:p>
            <a:pPr marL="629920" lvl="1" indent="-305435"/>
            <a:r>
              <a:rPr lang="en-US" sz="1800" dirty="0"/>
              <a:t>Example: a catcher who does not wear a face mask when warming up a pitcher</a:t>
            </a:r>
          </a:p>
          <a:p>
            <a:pPr marL="305435" indent="-305435"/>
            <a:r>
              <a:rPr lang="en-US" sz="2000" dirty="0"/>
              <a:t>Equipment is available in all sports to prevent facial injury</a:t>
            </a:r>
          </a:p>
          <a:p>
            <a:pPr marL="629920" lvl="1" indent="-305435"/>
            <a:r>
              <a:rPr lang="en-US" sz="1800" b="1" u="sng" dirty="0"/>
              <a:t>Helmets, mouth guards, face masks, goggles, protective eyewear, and headgear</a:t>
            </a:r>
          </a:p>
          <a:p>
            <a:pPr marL="305435" indent="-305435"/>
            <a:r>
              <a:rPr lang="en-US" sz="2000" dirty="0"/>
              <a:t>Mouth guards are relatively inexpensive, but repairing injuries to the teeth and jaws are very expensive</a:t>
            </a:r>
          </a:p>
          <a:p>
            <a:pPr marL="305435" indent="-305435"/>
            <a:r>
              <a:rPr lang="en-US" sz="2000" dirty="0"/>
              <a:t>A properly fitted athletic face mask decreases the number of eye, nose, face, and mouth injuries</a:t>
            </a:r>
          </a:p>
          <a:p>
            <a:pPr marL="305435" indent="-305435"/>
            <a:r>
              <a:rPr lang="en-US" sz="2000" dirty="0"/>
              <a:t>The face mask should be spaced a minimum of 1 inch from the nose; if closer, an impact to the mask can cause it to distort inward, resulting in an injury on the face or nose</a:t>
            </a:r>
          </a:p>
          <a:p>
            <a:pPr marL="305435" indent="-305435"/>
            <a:r>
              <a:rPr lang="en-US" sz="2000" dirty="0"/>
              <a:t>When selecting a face mask, make sure that no game equipment, such as a hockey puck or stick blade, can get through the openings of the mask and hit the face</a:t>
            </a:r>
          </a:p>
          <a:p>
            <a:pPr marL="305435" indent="-305435"/>
            <a:endParaRPr lang="en-US" dirty="0"/>
          </a:p>
        </p:txBody>
      </p:sp>
    </p:spTree>
    <p:extLst>
      <p:ext uri="{BB962C8B-B14F-4D97-AF65-F5344CB8AC3E}">
        <p14:creationId xmlns:p14="http://schemas.microsoft.com/office/powerpoint/2010/main" val="51525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D8198-A3F3-4685-B484-69D850598B8D}"/>
              </a:ext>
            </a:extLst>
          </p:cNvPr>
          <p:cNvSpPr>
            <a:spLocks noGrp="1"/>
          </p:cNvSpPr>
          <p:nvPr>
            <p:ph type="title"/>
          </p:nvPr>
        </p:nvSpPr>
        <p:spPr/>
        <p:txBody>
          <a:bodyPr/>
          <a:lstStyle/>
          <a:p>
            <a:r>
              <a:rPr lang="en-US" dirty="0"/>
              <a:t>Preventing Facial Injuries</a:t>
            </a:r>
          </a:p>
        </p:txBody>
      </p:sp>
      <p:sp>
        <p:nvSpPr>
          <p:cNvPr id="3" name="Content Placeholder 2">
            <a:extLst>
              <a:ext uri="{FF2B5EF4-FFF2-40B4-BE49-F238E27FC236}">
                <a16:creationId xmlns:a16="http://schemas.microsoft.com/office/drawing/2014/main" id="{2413E402-628E-459D-8B8A-EF59A81358D9}"/>
              </a:ext>
            </a:extLst>
          </p:cNvPr>
          <p:cNvSpPr>
            <a:spLocks noGrp="1"/>
          </p:cNvSpPr>
          <p:nvPr>
            <p:ph idx="1"/>
          </p:nvPr>
        </p:nvSpPr>
        <p:spPr/>
        <p:txBody>
          <a:bodyPr vert="horz" lIns="91440" tIns="45720" rIns="91440" bIns="45720" rtlCol="0" anchor="ctr">
            <a:noAutofit/>
          </a:bodyPr>
          <a:lstStyle/>
          <a:p>
            <a:pPr marL="305435" indent="-305435"/>
            <a:r>
              <a:rPr lang="en-US" sz="2400" dirty="0"/>
              <a:t>Protective eyewear is crucial in preventing blindness</a:t>
            </a:r>
          </a:p>
          <a:p>
            <a:pPr marL="305435" indent="-305435"/>
            <a:r>
              <a:rPr lang="en-US" sz="2400" dirty="0"/>
              <a:t>All sports have the potential for eye injuries; balls, sticks, elbows, and fingers are common items that injure eyes</a:t>
            </a:r>
          </a:p>
          <a:p>
            <a:pPr marL="305435" indent="-305435"/>
            <a:r>
              <a:rPr lang="en-US" sz="2400" dirty="0"/>
              <a:t>Because eye injuries are unpredictable, it is best for all athletes to wear eye protection designed for their sport</a:t>
            </a:r>
          </a:p>
          <a:p>
            <a:pPr marL="305435" indent="-305435"/>
            <a:r>
              <a:rPr lang="en-US" sz="2400" dirty="0"/>
              <a:t>Eye guards, which are like glasses and generally consist of plastic frames and lenses, or goggles should be worn</a:t>
            </a:r>
          </a:p>
          <a:p>
            <a:pPr marL="305435" indent="-305435"/>
            <a:r>
              <a:rPr lang="en-US" sz="2400" dirty="0"/>
              <a:t>Athletes with fractures of the nasal bones, skull, or jaw should wear special padding, masks, or helmets to prevent additional injuries </a:t>
            </a:r>
          </a:p>
        </p:txBody>
      </p:sp>
    </p:spTree>
    <p:extLst>
      <p:ext uri="{BB962C8B-B14F-4D97-AF65-F5344CB8AC3E}">
        <p14:creationId xmlns:p14="http://schemas.microsoft.com/office/powerpoint/2010/main" val="2530765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83B98-0C7B-4F04-9A4D-436DE69C7F36}"/>
              </a:ext>
            </a:extLst>
          </p:cNvPr>
          <p:cNvSpPr>
            <a:spLocks noGrp="1"/>
          </p:cNvSpPr>
          <p:nvPr>
            <p:ph type="title"/>
          </p:nvPr>
        </p:nvSpPr>
        <p:spPr/>
        <p:txBody>
          <a:bodyPr>
            <a:normAutofit/>
          </a:bodyPr>
          <a:lstStyle/>
          <a:p>
            <a:r>
              <a:rPr lang="en-US" sz="4000" dirty="0"/>
              <a:t>Objectives</a:t>
            </a:r>
          </a:p>
        </p:txBody>
      </p:sp>
      <p:sp>
        <p:nvSpPr>
          <p:cNvPr id="3" name="Content Placeholder 2">
            <a:extLst>
              <a:ext uri="{FF2B5EF4-FFF2-40B4-BE49-F238E27FC236}">
                <a16:creationId xmlns:a16="http://schemas.microsoft.com/office/drawing/2014/main" id="{63A7FCA4-FE59-4E9A-86AD-D7C9FFC2B955}"/>
              </a:ext>
            </a:extLst>
          </p:cNvPr>
          <p:cNvSpPr>
            <a:spLocks noGrp="1"/>
          </p:cNvSpPr>
          <p:nvPr>
            <p:ph idx="1"/>
          </p:nvPr>
        </p:nvSpPr>
        <p:spPr/>
        <p:txBody>
          <a:bodyPr/>
          <a:lstStyle/>
          <a:p>
            <a:pPr marL="305435" indent="-305435"/>
            <a:r>
              <a:rPr lang="en-US" sz="2400" dirty="0"/>
              <a:t>Describe the basic anatomy of the face</a:t>
            </a:r>
          </a:p>
          <a:p>
            <a:pPr marL="305435" indent="-305435"/>
            <a:r>
              <a:rPr lang="en-US" sz="2400" dirty="0"/>
              <a:t>Explain the common types of facial injuries, how they occur, and how to prevent them</a:t>
            </a:r>
          </a:p>
          <a:p>
            <a:pPr marL="305435" indent="-305435"/>
            <a:r>
              <a:rPr lang="en-US" sz="2400" dirty="0"/>
              <a:t>Explain common steps of care for treating facial injuries </a:t>
            </a:r>
          </a:p>
        </p:txBody>
      </p:sp>
    </p:spTree>
    <p:extLst>
      <p:ext uri="{BB962C8B-B14F-4D97-AF65-F5344CB8AC3E}">
        <p14:creationId xmlns:p14="http://schemas.microsoft.com/office/powerpoint/2010/main" val="89282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erson wearing a striped shirt and smiling at the camera&#10;&#10;Description generated with high confidence">
            <a:extLst>
              <a:ext uri="{FF2B5EF4-FFF2-40B4-BE49-F238E27FC236}">
                <a16:creationId xmlns:a16="http://schemas.microsoft.com/office/drawing/2014/main" id="{18CBA627-5256-4BC2-A842-E648CE8BA649}"/>
              </a:ext>
            </a:extLst>
          </p:cNvPr>
          <p:cNvPicPr>
            <a:picLocks noChangeAspect="1"/>
          </p:cNvPicPr>
          <p:nvPr/>
        </p:nvPicPr>
        <p:blipFill rotWithShape="1">
          <a:blip r:embed="rId2"/>
          <a:srcRect r="-3" b="4439"/>
          <a:stretch/>
        </p:blipFill>
        <p:spPr>
          <a:xfrm>
            <a:off x="321731" y="321731"/>
            <a:ext cx="5728548" cy="3079194"/>
          </a:xfrm>
          <a:prstGeom prst="rect">
            <a:avLst/>
          </a:prstGeom>
        </p:spPr>
      </p:pic>
      <p:pic>
        <p:nvPicPr>
          <p:cNvPr id="10" name="Picture 10" descr="A person posing for the camera&#10;&#10;Description generated with very high confidence">
            <a:extLst>
              <a:ext uri="{FF2B5EF4-FFF2-40B4-BE49-F238E27FC236}">
                <a16:creationId xmlns:a16="http://schemas.microsoft.com/office/drawing/2014/main" id="{2E0345C6-F8FC-4363-9F02-93CF21DCFC9D}"/>
              </a:ext>
            </a:extLst>
          </p:cNvPr>
          <p:cNvPicPr>
            <a:picLocks noChangeAspect="1"/>
          </p:cNvPicPr>
          <p:nvPr/>
        </p:nvPicPr>
        <p:blipFill rotWithShape="1">
          <a:blip r:embed="rId3"/>
          <a:srcRect t="1287" r="-1" b="3182"/>
          <a:stretch/>
        </p:blipFill>
        <p:spPr>
          <a:xfrm>
            <a:off x="6141719" y="321731"/>
            <a:ext cx="5728547" cy="3079194"/>
          </a:xfrm>
          <a:prstGeom prst="rect">
            <a:avLst/>
          </a:prstGeom>
        </p:spPr>
      </p:pic>
      <p:pic>
        <p:nvPicPr>
          <p:cNvPr id="6" name="Picture 6" descr="A close up of a person&#10;&#10;Description generated with very high confidence">
            <a:extLst>
              <a:ext uri="{FF2B5EF4-FFF2-40B4-BE49-F238E27FC236}">
                <a16:creationId xmlns:a16="http://schemas.microsoft.com/office/drawing/2014/main" id="{8991F774-22D4-4205-8A23-2577CCA803B1}"/>
              </a:ext>
            </a:extLst>
          </p:cNvPr>
          <p:cNvPicPr>
            <a:picLocks noChangeAspect="1"/>
          </p:cNvPicPr>
          <p:nvPr/>
        </p:nvPicPr>
        <p:blipFill rotWithShape="1">
          <a:blip r:embed="rId4"/>
          <a:srcRect r="2243" b="3"/>
          <a:stretch/>
        </p:blipFill>
        <p:spPr>
          <a:xfrm>
            <a:off x="321730" y="3489159"/>
            <a:ext cx="5728548" cy="3047107"/>
          </a:xfrm>
          <a:prstGeom prst="rect">
            <a:avLst/>
          </a:prstGeom>
        </p:spPr>
      </p:pic>
      <p:pic>
        <p:nvPicPr>
          <p:cNvPr id="12" name="Picture 12" descr="A close up of a person with a racket&#10;&#10;Description generated with high confidence">
            <a:extLst>
              <a:ext uri="{FF2B5EF4-FFF2-40B4-BE49-F238E27FC236}">
                <a16:creationId xmlns:a16="http://schemas.microsoft.com/office/drawing/2014/main" id="{69BCA4A1-236B-420C-8077-FE2FE472EBFE}"/>
              </a:ext>
            </a:extLst>
          </p:cNvPr>
          <p:cNvPicPr>
            <a:picLocks noChangeAspect="1"/>
          </p:cNvPicPr>
          <p:nvPr/>
        </p:nvPicPr>
        <p:blipFill rotWithShape="1">
          <a:blip r:embed="rId5"/>
          <a:srcRect t="12075" r="-3" b="7936"/>
          <a:stretch/>
        </p:blipFill>
        <p:spPr>
          <a:xfrm>
            <a:off x="6141718" y="3489159"/>
            <a:ext cx="5728547" cy="3047107"/>
          </a:xfrm>
          <a:prstGeom prst="rect">
            <a:avLst/>
          </a:prstGeom>
        </p:spPr>
      </p:pic>
    </p:spTree>
    <p:extLst>
      <p:ext uri="{BB962C8B-B14F-4D97-AF65-F5344CB8AC3E}">
        <p14:creationId xmlns:p14="http://schemas.microsoft.com/office/powerpoint/2010/main" val="216431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6D34-9527-4CA0-A582-50599831DB3F}"/>
              </a:ext>
            </a:extLst>
          </p:cNvPr>
          <p:cNvSpPr>
            <a:spLocks noGrp="1"/>
          </p:cNvSpPr>
          <p:nvPr>
            <p:ph type="title"/>
          </p:nvPr>
        </p:nvSpPr>
        <p:spPr/>
        <p:txBody>
          <a:bodyPr/>
          <a:lstStyle/>
          <a:p>
            <a:r>
              <a:rPr lang="en-US" dirty="0"/>
              <a:t>Treating eye injuries and conditions</a:t>
            </a:r>
          </a:p>
        </p:txBody>
      </p:sp>
      <p:sp>
        <p:nvSpPr>
          <p:cNvPr id="3" name="Content Placeholder 2">
            <a:extLst>
              <a:ext uri="{FF2B5EF4-FFF2-40B4-BE49-F238E27FC236}">
                <a16:creationId xmlns:a16="http://schemas.microsoft.com/office/drawing/2014/main" id="{4EA4385A-3EAA-4605-8585-FCA493B0E760}"/>
              </a:ext>
            </a:extLst>
          </p:cNvPr>
          <p:cNvSpPr>
            <a:spLocks noGrp="1"/>
          </p:cNvSpPr>
          <p:nvPr>
            <p:ph idx="1"/>
          </p:nvPr>
        </p:nvSpPr>
        <p:spPr>
          <a:xfrm>
            <a:off x="379909" y="1952676"/>
            <a:ext cx="11690973" cy="4626523"/>
          </a:xfrm>
        </p:spPr>
        <p:txBody>
          <a:bodyPr/>
          <a:lstStyle/>
          <a:p>
            <a:pPr marL="305435" indent="-305435"/>
            <a:r>
              <a:rPr lang="en-US" sz="2400" dirty="0"/>
              <a:t>Eyes are precious, and it is better to err on the side of caution and send the athlete to a doctor even if the eye injury doesn't seem serious than to discover later that injury was serious and treatment could have prevented injury or loss of vision</a:t>
            </a:r>
          </a:p>
          <a:p>
            <a:pPr marL="305435" indent="-305435"/>
            <a:r>
              <a:rPr lang="en-US" sz="2400" dirty="0"/>
              <a:t>The AT also should be thinking about other injuries that might have occurred along with the eye injury</a:t>
            </a:r>
          </a:p>
          <a:p>
            <a:pPr marL="629920" lvl="1" indent="-305435"/>
            <a:r>
              <a:rPr lang="en-US" sz="2000" dirty="0"/>
              <a:t>A head injury is a definite possibility that should be assessed</a:t>
            </a:r>
          </a:p>
          <a:p>
            <a:pPr marL="305435" indent="-305435"/>
            <a:r>
              <a:rPr lang="en-US" sz="2400" dirty="0"/>
              <a:t>Eyes move in coordination and even if an eye is injured, it still tends to move in cooperation with the noninjured eye</a:t>
            </a:r>
          </a:p>
          <a:p>
            <a:pPr marL="629920" lvl="1" indent="-305435"/>
            <a:r>
              <a:rPr lang="en-US" sz="2000" dirty="0"/>
              <a:t>If an eye must be patched or shielded, the AT should cover both eyes</a:t>
            </a:r>
          </a:p>
          <a:p>
            <a:pPr marL="629920" lvl="1" indent="-305435"/>
            <a:r>
              <a:rPr lang="en-US" sz="2000" dirty="0"/>
              <a:t>This will reduce the movement of both eyes and in turn reduce irritation of the injured eye</a:t>
            </a:r>
          </a:p>
        </p:txBody>
      </p:sp>
    </p:spTree>
    <p:extLst>
      <p:ext uri="{BB962C8B-B14F-4D97-AF65-F5344CB8AC3E}">
        <p14:creationId xmlns:p14="http://schemas.microsoft.com/office/powerpoint/2010/main" val="2437277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DD2E-1653-4A61-BE7C-B401A7FFF289}"/>
              </a:ext>
            </a:extLst>
          </p:cNvPr>
          <p:cNvSpPr>
            <a:spLocks noGrp="1"/>
          </p:cNvSpPr>
          <p:nvPr>
            <p:ph type="title"/>
          </p:nvPr>
        </p:nvSpPr>
        <p:spPr/>
        <p:txBody>
          <a:bodyPr/>
          <a:lstStyle/>
          <a:p>
            <a:r>
              <a:rPr lang="en-US" dirty="0"/>
              <a:t>Treating Eye injuries and Conditions: Conjunctivitis </a:t>
            </a:r>
          </a:p>
        </p:txBody>
      </p:sp>
      <p:sp>
        <p:nvSpPr>
          <p:cNvPr id="3" name="Content Placeholder 2">
            <a:extLst>
              <a:ext uri="{FF2B5EF4-FFF2-40B4-BE49-F238E27FC236}">
                <a16:creationId xmlns:a16="http://schemas.microsoft.com/office/drawing/2014/main" id="{148B29CC-59BF-4E1C-9B1B-BB3CB241A3B7}"/>
              </a:ext>
            </a:extLst>
          </p:cNvPr>
          <p:cNvSpPr>
            <a:spLocks noGrp="1"/>
          </p:cNvSpPr>
          <p:nvPr>
            <p:ph idx="1"/>
          </p:nvPr>
        </p:nvSpPr>
        <p:spPr/>
        <p:txBody>
          <a:bodyPr/>
          <a:lstStyle/>
          <a:p>
            <a:pPr marL="305435" indent="-305435"/>
            <a:r>
              <a:rPr lang="en-US" b="1" u="sng" dirty="0"/>
              <a:t>Conjunctivitis: an infection and inflammatory response affecting the conjunctiva; commonly called pink eye</a:t>
            </a:r>
          </a:p>
          <a:p>
            <a:pPr marL="305435" indent="-305435"/>
            <a:r>
              <a:rPr lang="en-US" b="1" u="sng" dirty="0"/>
              <a:t>Variety of causes including: bacteria, allergies, eye irritants, viruses, and diseases</a:t>
            </a:r>
          </a:p>
          <a:p>
            <a:pPr marL="305435" indent="-305435"/>
            <a:r>
              <a:rPr lang="en-US" b="1" u="sng" dirty="0"/>
              <a:t>Symptoms include: redness of the eye, eye irritation, crusting matter along the corners and lid, blurred vision, itching</a:t>
            </a:r>
          </a:p>
          <a:p>
            <a:pPr marL="305435" indent="-305435"/>
            <a:r>
              <a:rPr lang="en-US" dirty="0"/>
              <a:t>A physician needs to examine and assess eye fluids to determine the cause </a:t>
            </a:r>
          </a:p>
          <a:p>
            <a:pPr marL="305435" indent="-305435"/>
            <a:r>
              <a:rPr lang="en-US" dirty="0"/>
              <a:t>Pink eye is a highly contagious virus, so to prevent others from getting it, the athlete should stay at home until effectively treated and no longer contagious</a:t>
            </a:r>
          </a:p>
          <a:p>
            <a:pPr marL="305435" indent="-305435"/>
            <a:r>
              <a:rPr lang="en-US" b="1" u="sng" dirty="0"/>
              <a:t>Eye drops are necessary for effective treatment</a:t>
            </a:r>
          </a:p>
        </p:txBody>
      </p:sp>
    </p:spTree>
    <p:extLst>
      <p:ext uri="{BB962C8B-B14F-4D97-AF65-F5344CB8AC3E}">
        <p14:creationId xmlns:p14="http://schemas.microsoft.com/office/powerpoint/2010/main" val="219153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orange, yellow, mouth, eating&#10;&#10;Description generated with very high confidence">
            <a:extLst>
              <a:ext uri="{FF2B5EF4-FFF2-40B4-BE49-F238E27FC236}">
                <a16:creationId xmlns:a16="http://schemas.microsoft.com/office/drawing/2014/main" id="{845904DE-1A48-40E4-8F1D-C5209833072E}"/>
              </a:ext>
            </a:extLst>
          </p:cNvPr>
          <p:cNvPicPr>
            <a:picLocks noChangeAspect="1"/>
          </p:cNvPicPr>
          <p:nvPr/>
        </p:nvPicPr>
        <p:blipFill>
          <a:blip r:embed="rId2"/>
          <a:stretch>
            <a:fillRect/>
          </a:stretch>
        </p:blipFill>
        <p:spPr>
          <a:xfrm>
            <a:off x="446533" y="1619974"/>
            <a:ext cx="5609384" cy="3618052"/>
          </a:xfrm>
          <a:prstGeom prst="rect">
            <a:avLst/>
          </a:prstGeom>
        </p:spPr>
      </p:pic>
      <p:pic>
        <p:nvPicPr>
          <p:cNvPr id="2" name="Picture 2" descr="A picture containing person, indoor, close, teeth&#10;&#10;Description generated with very high confidence">
            <a:extLst>
              <a:ext uri="{FF2B5EF4-FFF2-40B4-BE49-F238E27FC236}">
                <a16:creationId xmlns:a16="http://schemas.microsoft.com/office/drawing/2014/main" id="{D53AC32A-9865-4596-8F92-91106ABA2FF3}"/>
              </a:ext>
            </a:extLst>
          </p:cNvPr>
          <p:cNvPicPr>
            <a:picLocks noChangeAspect="1"/>
          </p:cNvPicPr>
          <p:nvPr/>
        </p:nvPicPr>
        <p:blipFill>
          <a:blip r:embed="rId3"/>
          <a:stretch>
            <a:fillRect/>
          </a:stretch>
        </p:blipFill>
        <p:spPr>
          <a:xfrm>
            <a:off x="6149035" y="1568187"/>
            <a:ext cx="5596432" cy="3721627"/>
          </a:xfrm>
          <a:prstGeom prst="rect">
            <a:avLst/>
          </a:prstGeom>
        </p:spPr>
      </p:pic>
    </p:spTree>
    <p:extLst>
      <p:ext uri="{BB962C8B-B14F-4D97-AF65-F5344CB8AC3E}">
        <p14:creationId xmlns:p14="http://schemas.microsoft.com/office/powerpoint/2010/main" val="213439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3E37E-0B7C-4EA5-B57C-096C594B0D9F}"/>
              </a:ext>
            </a:extLst>
          </p:cNvPr>
          <p:cNvSpPr>
            <a:spLocks noGrp="1"/>
          </p:cNvSpPr>
          <p:nvPr>
            <p:ph type="title"/>
          </p:nvPr>
        </p:nvSpPr>
        <p:spPr/>
        <p:txBody>
          <a:bodyPr/>
          <a:lstStyle/>
          <a:p>
            <a:r>
              <a:rPr lang="en-US" sz="3200" dirty="0" err="1"/>
              <a:t>ANatomy</a:t>
            </a:r>
            <a:r>
              <a:rPr lang="en-US" sz="3200" dirty="0"/>
              <a:t> of the Facial Region</a:t>
            </a:r>
          </a:p>
        </p:txBody>
      </p:sp>
      <p:sp>
        <p:nvSpPr>
          <p:cNvPr id="3" name="Content Placeholder 2">
            <a:extLst>
              <a:ext uri="{FF2B5EF4-FFF2-40B4-BE49-F238E27FC236}">
                <a16:creationId xmlns:a16="http://schemas.microsoft.com/office/drawing/2014/main" id="{DB6CB5FB-326E-428C-BE7C-6F1B841F7C9C}"/>
              </a:ext>
            </a:extLst>
          </p:cNvPr>
          <p:cNvSpPr>
            <a:spLocks noGrp="1"/>
          </p:cNvSpPr>
          <p:nvPr>
            <p:ph idx="1"/>
          </p:nvPr>
        </p:nvSpPr>
        <p:spPr/>
        <p:txBody>
          <a:bodyPr vert="horz" lIns="91440" tIns="45720" rIns="91440" bIns="45720" rtlCol="0" anchor="ctr">
            <a:noAutofit/>
          </a:bodyPr>
          <a:lstStyle/>
          <a:p>
            <a:pPr marL="305435" indent="-305435"/>
            <a:r>
              <a:rPr lang="en-US" sz="2400" dirty="0"/>
              <a:t>The face includes bones that are also part of the skull</a:t>
            </a:r>
          </a:p>
          <a:p>
            <a:pPr marL="305435" indent="-305435"/>
            <a:r>
              <a:rPr lang="en-US" sz="2400" b="1" u="sng" dirty="0"/>
              <a:t>There are 18 bones in the face</a:t>
            </a:r>
            <a:r>
              <a:rPr lang="en-US" sz="2400" dirty="0"/>
              <a:t> (some are in pairs)</a:t>
            </a:r>
          </a:p>
          <a:p>
            <a:pPr marL="305435" indent="-305435"/>
            <a:r>
              <a:rPr lang="en-US" sz="2400" dirty="0"/>
              <a:t>Major bones include the maxillae, the mandible, and the zygomatic bones</a:t>
            </a:r>
          </a:p>
          <a:p>
            <a:pPr marL="305435" indent="-305435"/>
            <a:r>
              <a:rPr lang="en-US" sz="2400" b="1" u="sng" dirty="0"/>
              <a:t>The maxillae are the two bones of the upper jaw, and the mandible is the lower jaw</a:t>
            </a:r>
          </a:p>
          <a:p>
            <a:pPr marL="305435" indent="-305435"/>
            <a:r>
              <a:rPr lang="en-US" sz="2400" b="1" u="sng" dirty="0"/>
              <a:t>The nasal bones make up the bridge of the nose</a:t>
            </a:r>
          </a:p>
          <a:p>
            <a:pPr marL="305435" indent="-305435"/>
            <a:r>
              <a:rPr lang="en-US" sz="2400" b="1" u="sng" dirty="0"/>
              <a:t>The zygomatic bones are also known as the eyes</a:t>
            </a:r>
          </a:p>
          <a:p>
            <a:pPr marL="305435" indent="-305435"/>
            <a:r>
              <a:rPr lang="en-US" sz="2400" dirty="0"/>
              <a:t>Some facial fractures may remain hidden because blood runs into the sinuses rather than externally</a:t>
            </a:r>
          </a:p>
        </p:txBody>
      </p:sp>
    </p:spTree>
    <p:extLst>
      <p:ext uri="{BB962C8B-B14F-4D97-AF65-F5344CB8AC3E}">
        <p14:creationId xmlns:p14="http://schemas.microsoft.com/office/powerpoint/2010/main" val="422370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mask&#10;&#10;Description generated with high confidence">
            <a:extLst>
              <a:ext uri="{FF2B5EF4-FFF2-40B4-BE49-F238E27FC236}">
                <a16:creationId xmlns:a16="http://schemas.microsoft.com/office/drawing/2014/main" id="{1891DA8B-9473-4DE6-A933-471766DD41E2}"/>
              </a:ext>
            </a:extLst>
          </p:cNvPr>
          <p:cNvPicPr>
            <a:picLocks noChangeAspect="1"/>
          </p:cNvPicPr>
          <p:nvPr/>
        </p:nvPicPr>
        <p:blipFill>
          <a:blip r:embed="rId2"/>
          <a:stretch>
            <a:fillRect/>
          </a:stretch>
        </p:blipFill>
        <p:spPr>
          <a:xfrm>
            <a:off x="2454780" y="643467"/>
            <a:ext cx="7282439" cy="5571066"/>
          </a:xfrm>
          <a:prstGeom prst="rect">
            <a:avLst/>
          </a:prstGeom>
        </p:spPr>
      </p:pic>
    </p:spTree>
    <p:extLst>
      <p:ext uri="{BB962C8B-B14F-4D97-AF65-F5344CB8AC3E}">
        <p14:creationId xmlns:p14="http://schemas.microsoft.com/office/powerpoint/2010/main" val="119186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5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wearing a mask&#10;&#10;Description generated with high confidence">
            <a:extLst>
              <a:ext uri="{FF2B5EF4-FFF2-40B4-BE49-F238E27FC236}">
                <a16:creationId xmlns:a16="http://schemas.microsoft.com/office/drawing/2014/main" id="{2289B733-536D-4875-BA37-E68E502DB6FF}"/>
              </a:ext>
            </a:extLst>
          </p:cNvPr>
          <p:cNvPicPr>
            <a:picLocks noGrp="1" noChangeAspect="1"/>
          </p:cNvPicPr>
          <p:nvPr>
            <p:ph idx="1"/>
          </p:nvPr>
        </p:nvPicPr>
        <p:blipFill>
          <a:blip r:embed="rId2"/>
          <a:stretch>
            <a:fillRect/>
          </a:stretch>
        </p:blipFill>
        <p:spPr>
          <a:xfrm>
            <a:off x="1984512" y="643467"/>
            <a:ext cx="8222975" cy="5571066"/>
          </a:xfrm>
          <a:prstGeom prst="rect">
            <a:avLst/>
          </a:prstGeom>
        </p:spPr>
      </p:pic>
    </p:spTree>
    <p:extLst>
      <p:ext uri="{BB962C8B-B14F-4D97-AF65-F5344CB8AC3E}">
        <p14:creationId xmlns:p14="http://schemas.microsoft.com/office/powerpoint/2010/main" val="104186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3736-ABE7-45DF-A437-F4F6CCE462DB}"/>
              </a:ext>
            </a:extLst>
          </p:cNvPr>
          <p:cNvSpPr>
            <a:spLocks noGrp="1"/>
          </p:cNvSpPr>
          <p:nvPr>
            <p:ph type="title"/>
          </p:nvPr>
        </p:nvSpPr>
        <p:spPr>
          <a:xfrm>
            <a:off x="581192" y="702156"/>
            <a:ext cx="11029616" cy="652101"/>
          </a:xfrm>
        </p:spPr>
        <p:txBody>
          <a:bodyPr>
            <a:normAutofit/>
          </a:bodyPr>
          <a:lstStyle/>
          <a:p>
            <a:r>
              <a:rPr lang="en-US" sz="3600" dirty="0"/>
              <a:t>The eye </a:t>
            </a:r>
          </a:p>
        </p:txBody>
      </p:sp>
      <p:sp>
        <p:nvSpPr>
          <p:cNvPr id="3" name="Content Placeholder 2">
            <a:extLst>
              <a:ext uri="{FF2B5EF4-FFF2-40B4-BE49-F238E27FC236}">
                <a16:creationId xmlns:a16="http://schemas.microsoft.com/office/drawing/2014/main" id="{58DCFD9C-1B4C-4543-BA28-B8CFED21F039}"/>
              </a:ext>
            </a:extLst>
          </p:cNvPr>
          <p:cNvSpPr>
            <a:spLocks noGrp="1"/>
          </p:cNvSpPr>
          <p:nvPr>
            <p:ph idx="1"/>
          </p:nvPr>
        </p:nvSpPr>
        <p:spPr>
          <a:xfrm>
            <a:off x="248488" y="1074443"/>
            <a:ext cx="11770150" cy="5426794"/>
          </a:xfrm>
        </p:spPr>
        <p:txBody>
          <a:bodyPr>
            <a:normAutofit/>
          </a:bodyPr>
          <a:lstStyle/>
          <a:p>
            <a:pPr marL="305435" indent="-305435"/>
            <a:r>
              <a:rPr lang="en-US" sz="2000" b="1" u="sng" dirty="0"/>
              <a:t>The eye sits in a socket known as the orbital foramen</a:t>
            </a:r>
            <a:r>
              <a:rPr lang="en-US" sz="2000" dirty="0"/>
              <a:t>, or orbit</a:t>
            </a:r>
          </a:p>
          <a:p>
            <a:pPr marL="305435" indent="-305435"/>
            <a:r>
              <a:rPr lang="en-US" sz="2000" dirty="0"/>
              <a:t>Most of the eye is hidden inside of the orbital foramen, which protects the eye on three sides and serves as an attachment point for the muscles that move the eye</a:t>
            </a:r>
          </a:p>
          <a:p>
            <a:pPr marL="305435" indent="-305435"/>
            <a:r>
              <a:rPr lang="en-US" sz="2000" dirty="0"/>
              <a:t>Lack of eye movement can indicate either a head injury or a serious eye injury</a:t>
            </a:r>
          </a:p>
          <a:p>
            <a:pPr marL="305435" indent="-305435"/>
            <a:r>
              <a:rPr lang="en-US" sz="2000" dirty="0"/>
              <a:t>The eye consists of anterior and posterior chambers that are filled with fluid, which gives the eye its rounded shape</a:t>
            </a:r>
          </a:p>
          <a:p>
            <a:pPr marL="305435" indent="-305435"/>
            <a:r>
              <a:rPr lang="en-US" sz="2000" dirty="0"/>
              <a:t>An injury that causes fluid to drain from the eye is likely to cause permanent damage, possibly blindness</a:t>
            </a:r>
          </a:p>
          <a:p>
            <a:pPr marL="305435" indent="-305435"/>
            <a:r>
              <a:rPr lang="en-US" sz="2000" dirty="0"/>
              <a:t>The covering of the eye has a white area and a clear center</a:t>
            </a:r>
          </a:p>
          <a:p>
            <a:pPr marL="305435" indent="-305435"/>
            <a:r>
              <a:rPr lang="en-US" sz="2000" b="1" u="sng" dirty="0"/>
              <a:t>Sclera: white outer covering of the eye</a:t>
            </a:r>
          </a:p>
          <a:p>
            <a:pPr marL="629920" lvl="1" indent="-305435"/>
            <a:r>
              <a:rPr lang="en-US" sz="1800" dirty="0"/>
              <a:t>A change in color of the sclera indicates that the athlete has a problem or illness, such as liver disease, lack of oxygen, or poisoning</a:t>
            </a:r>
          </a:p>
          <a:p>
            <a:pPr marL="305435" indent="-305435"/>
            <a:r>
              <a:rPr lang="en-US" sz="2000" b="1" u="sng" dirty="0"/>
              <a:t>Cornea: clear center portion of the eyeball covering</a:t>
            </a:r>
          </a:p>
          <a:p>
            <a:pPr marL="629920" lvl="1" indent="-305435"/>
            <a:r>
              <a:rPr lang="en-US" sz="1800" dirty="0"/>
              <a:t>Protects other important structures from injury</a:t>
            </a:r>
            <a:endParaRPr lang="en-US" sz="1800" b="1" u="sng" dirty="0"/>
          </a:p>
        </p:txBody>
      </p:sp>
    </p:spTree>
    <p:extLst>
      <p:ext uri="{BB962C8B-B14F-4D97-AF65-F5344CB8AC3E}">
        <p14:creationId xmlns:p14="http://schemas.microsoft.com/office/powerpoint/2010/main" val="62934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F23D-5ADD-40C0-84C6-68D7E93A9153}"/>
              </a:ext>
            </a:extLst>
          </p:cNvPr>
          <p:cNvSpPr>
            <a:spLocks noGrp="1"/>
          </p:cNvSpPr>
          <p:nvPr>
            <p:ph type="title"/>
          </p:nvPr>
        </p:nvSpPr>
        <p:spPr>
          <a:xfrm>
            <a:off x="581192" y="702156"/>
            <a:ext cx="11029616" cy="780890"/>
          </a:xfrm>
        </p:spPr>
        <p:txBody>
          <a:bodyPr>
            <a:normAutofit/>
          </a:bodyPr>
          <a:lstStyle/>
          <a:p>
            <a:r>
              <a:rPr lang="en-US" sz="4000" dirty="0"/>
              <a:t>The Eye</a:t>
            </a:r>
          </a:p>
        </p:txBody>
      </p:sp>
      <p:sp>
        <p:nvSpPr>
          <p:cNvPr id="3" name="Content Placeholder 2">
            <a:extLst>
              <a:ext uri="{FF2B5EF4-FFF2-40B4-BE49-F238E27FC236}">
                <a16:creationId xmlns:a16="http://schemas.microsoft.com/office/drawing/2014/main" id="{8E96B935-1040-48F7-9C1E-1CC4CD620758}"/>
              </a:ext>
            </a:extLst>
          </p:cNvPr>
          <p:cNvSpPr>
            <a:spLocks noGrp="1"/>
          </p:cNvSpPr>
          <p:nvPr>
            <p:ph idx="1"/>
          </p:nvPr>
        </p:nvSpPr>
        <p:spPr>
          <a:xfrm>
            <a:off x="323615" y="1482273"/>
            <a:ext cx="11748684" cy="5158485"/>
          </a:xfrm>
        </p:spPr>
        <p:txBody>
          <a:bodyPr/>
          <a:lstStyle/>
          <a:p>
            <a:pPr marL="305435" indent="-305435"/>
            <a:r>
              <a:rPr lang="en-US" sz="2400" b="1" u="sng" dirty="0"/>
              <a:t>Iris: contractile, colored portion of the eye</a:t>
            </a:r>
            <a:r>
              <a:rPr lang="en-US" sz="2400" dirty="0"/>
              <a:t>, and in its center is the </a:t>
            </a:r>
            <a:r>
              <a:rPr lang="en-US" sz="2400" b="1" u="sng" dirty="0"/>
              <a:t>pupil: opening in the iris</a:t>
            </a:r>
          </a:p>
          <a:p>
            <a:pPr marL="305435" indent="-305435"/>
            <a:r>
              <a:rPr lang="en-US" sz="2400" dirty="0"/>
              <a:t>The iris responds to light, changing the size of the pupil</a:t>
            </a:r>
          </a:p>
          <a:p>
            <a:pPr marL="629920" lvl="1" indent="-305435"/>
            <a:r>
              <a:rPr lang="en-US" sz="2000" dirty="0"/>
              <a:t>Bright light=pupil gets smaller; dark room=pupil gets larger</a:t>
            </a:r>
          </a:p>
          <a:p>
            <a:pPr marL="305435" indent="-305435"/>
            <a:r>
              <a:rPr lang="en-US" sz="2400" b="1" u="sng" dirty="0"/>
              <a:t>Lens: focuses the entering light rays on retina</a:t>
            </a:r>
          </a:p>
          <a:p>
            <a:pPr marL="629920" lvl="1" indent="-305435"/>
            <a:r>
              <a:rPr lang="en-US" sz="2000" dirty="0"/>
              <a:t>Poke in the eye may dislodge the lens and can caused blurred vision</a:t>
            </a:r>
          </a:p>
          <a:p>
            <a:pPr marL="305435" indent="-305435"/>
            <a:r>
              <a:rPr lang="en-US" sz="2400" b="1" u="sng" dirty="0"/>
              <a:t>Conjunctiva: lines the inner surface of the eyelid and continues over the forepart of the eyeball</a:t>
            </a:r>
          </a:p>
        </p:txBody>
      </p:sp>
    </p:spTree>
    <p:extLst>
      <p:ext uri="{BB962C8B-B14F-4D97-AF65-F5344CB8AC3E}">
        <p14:creationId xmlns:p14="http://schemas.microsoft.com/office/powerpoint/2010/main" val="285519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D132-059B-43E9-9AC0-45136DADEEF7}"/>
              </a:ext>
            </a:extLst>
          </p:cNvPr>
          <p:cNvSpPr>
            <a:spLocks noGrp="1"/>
          </p:cNvSpPr>
          <p:nvPr>
            <p:ph type="title"/>
          </p:nvPr>
        </p:nvSpPr>
        <p:spPr/>
        <p:txBody>
          <a:bodyPr>
            <a:normAutofit/>
          </a:bodyPr>
          <a:lstStyle/>
          <a:p>
            <a:r>
              <a:rPr lang="en-US" sz="4000" dirty="0"/>
              <a:t>The eye</a:t>
            </a:r>
          </a:p>
        </p:txBody>
      </p:sp>
      <p:sp>
        <p:nvSpPr>
          <p:cNvPr id="3" name="Content Placeholder 2">
            <a:extLst>
              <a:ext uri="{FF2B5EF4-FFF2-40B4-BE49-F238E27FC236}">
                <a16:creationId xmlns:a16="http://schemas.microsoft.com/office/drawing/2014/main" id="{481A2D95-D89C-4DDB-A707-5F18A723EFB3}"/>
              </a:ext>
            </a:extLst>
          </p:cNvPr>
          <p:cNvSpPr>
            <a:spLocks noGrp="1"/>
          </p:cNvSpPr>
          <p:nvPr>
            <p:ph idx="1"/>
          </p:nvPr>
        </p:nvSpPr>
        <p:spPr>
          <a:xfrm>
            <a:off x="302150" y="1847782"/>
            <a:ext cx="11308657" cy="4825780"/>
          </a:xfrm>
        </p:spPr>
        <p:txBody>
          <a:bodyPr/>
          <a:lstStyle/>
          <a:p>
            <a:pPr marL="305435" indent="-305435"/>
            <a:r>
              <a:rPr lang="en-US" sz="2400" dirty="0"/>
              <a:t>The main structures of the posterior aspect of the eye are the </a:t>
            </a:r>
            <a:r>
              <a:rPr lang="en-US" sz="2400" dirty="0" err="1"/>
              <a:t>retine</a:t>
            </a:r>
            <a:r>
              <a:rPr lang="en-US" sz="2400" dirty="0"/>
              <a:t> and the optic nerve</a:t>
            </a:r>
          </a:p>
          <a:p>
            <a:pPr marL="305435" indent="-305435"/>
            <a:r>
              <a:rPr lang="en-US" sz="2400" b="1" u="sng" dirty="0"/>
              <a:t>Retina: lines the back of the eye and contains the rods and cones</a:t>
            </a:r>
          </a:p>
          <a:p>
            <a:pPr marL="629920" lvl="1" indent="-305435"/>
            <a:r>
              <a:rPr lang="en-US" sz="2000" b="1" u="sng" dirty="0"/>
              <a:t>Rods: provide vision in black and white</a:t>
            </a:r>
          </a:p>
          <a:p>
            <a:pPr marL="629920" lvl="1" indent="-305435"/>
            <a:r>
              <a:rPr lang="en-US" sz="2000" b="1" u="sng" dirty="0"/>
              <a:t>Cones: provide color vision</a:t>
            </a:r>
          </a:p>
          <a:p>
            <a:pPr marL="305435" indent="-305435"/>
            <a:r>
              <a:rPr lang="en-US" sz="2400" dirty="0"/>
              <a:t>The retina receives the image formed by the lens and converts it into chemical and nerve signals that the optic nerve sends to the brain, where vision occurs</a:t>
            </a:r>
          </a:p>
          <a:p>
            <a:pPr marL="305435" indent="-305435"/>
            <a:r>
              <a:rPr lang="en-US" sz="2400" dirty="0"/>
              <a:t>Damage to the optic nerve can cause blindness</a:t>
            </a:r>
          </a:p>
          <a:p>
            <a:pPr marL="629920" lvl="1" indent="-305435"/>
            <a:r>
              <a:rPr lang="en-US" sz="2000" dirty="0"/>
              <a:t>Also prevents the pupils from functioning</a:t>
            </a:r>
          </a:p>
        </p:txBody>
      </p:sp>
    </p:spTree>
    <p:extLst>
      <p:ext uri="{BB962C8B-B14F-4D97-AF65-F5344CB8AC3E}">
        <p14:creationId xmlns:p14="http://schemas.microsoft.com/office/powerpoint/2010/main" val="83119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28125-400F-4962-8251-2624A76997E3}"/>
              </a:ext>
            </a:extLst>
          </p:cNvPr>
          <p:cNvSpPr>
            <a:spLocks noGrp="1"/>
          </p:cNvSpPr>
          <p:nvPr>
            <p:ph type="title"/>
          </p:nvPr>
        </p:nvSpPr>
        <p:spPr>
          <a:xfrm>
            <a:off x="584201" y="702156"/>
            <a:ext cx="7225075" cy="596857"/>
          </a:xfrm>
        </p:spPr>
        <p:txBody>
          <a:bodyPr>
            <a:normAutofit/>
          </a:bodyPr>
          <a:lstStyle/>
          <a:p>
            <a:r>
              <a:rPr lang="en-US" sz="2800">
                <a:solidFill>
                  <a:schemeClr val="tx2"/>
                </a:solidFill>
              </a:rPr>
              <a:t>The eye</a:t>
            </a:r>
          </a:p>
        </p:txBody>
      </p:sp>
      <p:sp>
        <p:nvSpPr>
          <p:cNvPr id="11" name="Rectangle 10">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9768EB9-CADF-4F7E-ADF0-0004049181D9}"/>
              </a:ext>
            </a:extLst>
          </p:cNvPr>
          <p:cNvSpPr>
            <a:spLocks noGrp="1"/>
          </p:cNvSpPr>
          <p:nvPr>
            <p:ph idx="1"/>
          </p:nvPr>
        </p:nvSpPr>
        <p:spPr>
          <a:xfrm>
            <a:off x="109748" y="1724005"/>
            <a:ext cx="7699526" cy="4954303"/>
          </a:xfrm>
        </p:spPr>
        <p:txBody>
          <a:bodyPr vert="horz" lIns="91440" tIns="45720" rIns="91440" bIns="45720" rtlCol="0" anchor="ctr">
            <a:noAutofit/>
          </a:bodyPr>
          <a:lstStyle/>
          <a:p>
            <a:pPr marL="305435" indent="-305435"/>
            <a:r>
              <a:rPr lang="en-US" sz="2200" dirty="0"/>
              <a:t>In the upper outside edge of each eye is a gland that makes tears</a:t>
            </a:r>
          </a:p>
          <a:p>
            <a:pPr marL="305435" indent="-305435"/>
            <a:r>
              <a:rPr lang="en-US" sz="2200" dirty="0"/>
              <a:t>Tears wash diagonally across to the nose and drain into in through a duct</a:t>
            </a:r>
          </a:p>
          <a:p>
            <a:pPr marL="305435" indent="-305435"/>
            <a:r>
              <a:rPr lang="en-US" sz="2200" dirty="0"/>
              <a:t>In the rims of the eyelid are small glands that secrete lubricating fluid, allowing the eyelid to open and close smoothly</a:t>
            </a:r>
          </a:p>
          <a:p>
            <a:pPr marL="305435" indent="-305435"/>
            <a:r>
              <a:rPr lang="en-US" sz="2200" dirty="0"/>
              <a:t>Vision is measured via a test of reading letters from a distance</a:t>
            </a:r>
          </a:p>
          <a:p>
            <a:pPr marL="629920" lvl="1" indent="-305435"/>
            <a:r>
              <a:rPr lang="en-US" sz="2200" dirty="0"/>
              <a:t>20/20 vision: can read the smallest letters standing 20 ft back</a:t>
            </a:r>
          </a:p>
          <a:p>
            <a:pPr marL="629920" lvl="1" indent="-305435"/>
            <a:r>
              <a:rPr lang="en-US" sz="2200" dirty="0"/>
              <a:t>Nearsighted: can see near objects better than distance</a:t>
            </a:r>
          </a:p>
          <a:p>
            <a:pPr marL="629920" lvl="1" indent="-305435"/>
            <a:r>
              <a:rPr lang="en-US" sz="2200" dirty="0"/>
              <a:t>Farsighted: distant objects better than near</a:t>
            </a:r>
          </a:p>
          <a:p>
            <a:pPr marL="305435" indent="-305435"/>
            <a:r>
              <a:rPr lang="en-US" sz="2200" dirty="0"/>
              <a:t>Muscles of the eye are a divided into extrinsic and intrinsic functions</a:t>
            </a:r>
          </a:p>
          <a:p>
            <a:pPr marL="305435" indent="-305435"/>
            <a:endParaRPr lang="en-US" dirty="0"/>
          </a:p>
          <a:p>
            <a:pPr marL="305435" indent="-305435"/>
            <a:endParaRPr lang="en-US" dirty="0"/>
          </a:p>
        </p:txBody>
      </p:sp>
      <p:pic>
        <p:nvPicPr>
          <p:cNvPr id="4" name="Picture 4" descr="A screenshot of a cell phone&#10;&#10;Description generated with very high confidence">
            <a:extLst>
              <a:ext uri="{FF2B5EF4-FFF2-40B4-BE49-F238E27FC236}">
                <a16:creationId xmlns:a16="http://schemas.microsoft.com/office/drawing/2014/main" id="{9B2727A2-5AA9-4158-A3A7-FECCEFAEEFD4}"/>
              </a:ext>
            </a:extLst>
          </p:cNvPr>
          <p:cNvPicPr>
            <a:picLocks noChangeAspect="1"/>
          </p:cNvPicPr>
          <p:nvPr/>
        </p:nvPicPr>
        <p:blipFill rotWithShape="1">
          <a:blip r:embed="rId2"/>
          <a:srcRect l="2455" r="3" b="3"/>
          <a:stretch/>
        </p:blipFill>
        <p:spPr>
          <a:xfrm>
            <a:off x="8042147" y="601201"/>
            <a:ext cx="3703320" cy="5774200"/>
          </a:xfrm>
          <a:prstGeom prst="rect">
            <a:avLst/>
          </a:prstGeom>
        </p:spPr>
      </p:pic>
    </p:spTree>
    <p:extLst>
      <p:ext uri="{BB962C8B-B14F-4D97-AF65-F5344CB8AC3E}">
        <p14:creationId xmlns:p14="http://schemas.microsoft.com/office/powerpoint/2010/main" val="947347532"/>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724"/>
      </a:dk2>
      <a:lt2>
        <a:srgbClr val="E6E2E8"/>
      </a:lt2>
      <a:accent1>
        <a:srgbClr val="6BB246"/>
      </a:accent1>
      <a:accent2>
        <a:srgbClr val="90AC39"/>
      </a:accent2>
      <a:accent3>
        <a:srgbClr val="B3A046"/>
      </a:accent3>
      <a:accent4>
        <a:srgbClr val="B16B3B"/>
      </a:accent4>
      <a:accent5>
        <a:srgbClr val="C34D4E"/>
      </a:accent5>
      <a:accent6>
        <a:srgbClr val="B13B6E"/>
      </a:accent6>
      <a:hlink>
        <a:srgbClr val="C05542"/>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1534</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Gill Sans MT</vt:lpstr>
      <vt:lpstr>Wingdings 2</vt:lpstr>
      <vt:lpstr>DividendVTI</vt:lpstr>
      <vt:lpstr>Chapter 6: Facial Injuries</vt:lpstr>
      <vt:lpstr>Objectives</vt:lpstr>
      <vt:lpstr>ANatomy of the Facial Region</vt:lpstr>
      <vt:lpstr>PowerPoint Presentation</vt:lpstr>
      <vt:lpstr>PowerPoint Presentation</vt:lpstr>
      <vt:lpstr>The eye </vt:lpstr>
      <vt:lpstr>The Eye</vt:lpstr>
      <vt:lpstr>The eye</vt:lpstr>
      <vt:lpstr>The eye</vt:lpstr>
      <vt:lpstr>The Eye</vt:lpstr>
      <vt:lpstr>The ear</vt:lpstr>
      <vt:lpstr>Anatomy of the Ear</vt:lpstr>
      <vt:lpstr>The Nose</vt:lpstr>
      <vt:lpstr>Anatomy of the Nose</vt:lpstr>
      <vt:lpstr>The mouth</vt:lpstr>
      <vt:lpstr>The mouth</vt:lpstr>
      <vt:lpstr>The Mouth</vt:lpstr>
      <vt:lpstr>Preventing Facial Injuries</vt:lpstr>
      <vt:lpstr>Preventing Facial Injuries</vt:lpstr>
      <vt:lpstr>PowerPoint Presentation</vt:lpstr>
      <vt:lpstr>Treating eye injuries and conditions</vt:lpstr>
      <vt:lpstr>Treating Eye injuries and Conditions: Conjunctivitis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2717</cp:revision>
  <dcterms:created xsi:type="dcterms:W3CDTF">2019-10-16T02:15:33Z</dcterms:created>
  <dcterms:modified xsi:type="dcterms:W3CDTF">2019-11-06T14:11:42Z</dcterms:modified>
</cp:coreProperties>
</file>