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304" r:id="rId2"/>
    <p:sldId id="305" r:id="rId3"/>
    <p:sldId id="306" r:id="rId4"/>
    <p:sldId id="307" r:id="rId5"/>
    <p:sldId id="308" r:id="rId6"/>
    <p:sldId id="309" r:id="rId7"/>
    <p:sldId id="310" r:id="rId8"/>
    <p:sldId id="311" r:id="rId9"/>
    <p:sldId id="312" r:id="rId10"/>
    <p:sldId id="313" r:id="rId11"/>
    <p:sldId id="314" r:id="rId12"/>
    <p:sldId id="315" r:id="rId13"/>
    <p:sldId id="316" r:id="rId14"/>
    <p:sldId id="318" r:id="rId15"/>
    <p:sldId id="317"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4FC71-324B-BD5A-17AA-35EE85018CD4}" v="1569" dt="2019-10-17T00:41:15.923"/>
    <p1510:client id="{391D8188-93D0-4183-13DE-069ED02A66F0}" v="3909" dt="2019-11-06T00:28:09.742"/>
    <p1510:client id="{BA9E3E98-CB4B-E5BC-2816-B3052531F846}" v="1299" dt="2019-11-05T16:06:16.147"/>
    <p1510:client id="{7BE0FD75-A055-2C07-7413-79BEAA98FDB4}" v="18175" dt="2019-11-04T20:27:34.833"/>
    <p1510:client id="{90590B4B-A636-A857-CE14-DB39D5A9E019}" v="9687" dt="2019-10-30T19:41:19.217"/>
    <p1510:client id="{B1E6FE03-E85A-489E-9E36-294FE36B4EEC}" v="2038" dt="2019-10-16T02:30:07.819"/>
    <p1510:client id="{CB596044-E703-4F6E-914B-C96922346196}" v="5554" dt="2019-11-05T23:49:54.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11/6/2019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37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339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11/6/2019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919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11/6/2019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850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11/6/2019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80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077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398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005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644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11/6/2019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1376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11/6/2019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590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11/6/2019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91140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7" r:id="rId5"/>
    <p:sldLayoutId id="2147483691" r:id="rId6"/>
    <p:sldLayoutId id="2147483692" r:id="rId7"/>
    <p:sldLayoutId id="2147483693" r:id="rId8"/>
    <p:sldLayoutId id="2147483696" r:id="rId9"/>
    <p:sldLayoutId id="2147483694" r:id="rId10"/>
    <p:sldLayoutId id="2147483695" r:id="rId11"/>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erson looking at the camera&#10;&#10;Description generated with very high confidence">
            <a:extLst>
              <a:ext uri="{FF2B5EF4-FFF2-40B4-BE49-F238E27FC236}">
                <a16:creationId xmlns:a16="http://schemas.microsoft.com/office/drawing/2014/main" id="{9467DA4D-BB52-4D8A-BE58-87421711DB26}"/>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849057"/>
            <a:ext cx="3703320" cy="94997"/>
          </a:xfrm>
          <a:prstGeom prst="rect">
            <a:avLst/>
          </a:prstGeom>
          <a:solidFill>
            <a:schemeClr val="bg1">
              <a:alpha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012371"/>
            <a:ext cx="3702134" cy="4202862"/>
          </a:xfrm>
          <a:prstGeom prst="rect">
            <a:avLst/>
          </a:prstGeom>
          <a:solidFill>
            <a:schemeClr val="bg1">
              <a:alpha val="95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0E1819-3E9F-4C09-89F6-557162238EA8}"/>
              </a:ext>
            </a:extLst>
          </p:cNvPr>
          <p:cNvSpPr>
            <a:spLocks noGrp="1"/>
          </p:cNvSpPr>
          <p:nvPr>
            <p:ph type="title"/>
          </p:nvPr>
        </p:nvSpPr>
        <p:spPr>
          <a:xfrm>
            <a:off x="897227" y="1153886"/>
            <a:ext cx="3374265" cy="971306"/>
          </a:xfrm>
        </p:spPr>
        <p:txBody>
          <a:bodyPr>
            <a:normAutofit/>
          </a:bodyPr>
          <a:lstStyle/>
          <a:p>
            <a:r>
              <a:rPr lang="en-US" sz="2400">
                <a:solidFill>
                  <a:schemeClr val="tx1"/>
                </a:solidFill>
              </a:rPr>
              <a:t>Treating Ear Injuries</a:t>
            </a:r>
          </a:p>
        </p:txBody>
      </p:sp>
      <p:sp>
        <p:nvSpPr>
          <p:cNvPr id="3" name="Content Placeholder 2">
            <a:extLst>
              <a:ext uri="{FF2B5EF4-FFF2-40B4-BE49-F238E27FC236}">
                <a16:creationId xmlns:a16="http://schemas.microsoft.com/office/drawing/2014/main" id="{CB82495C-EC9F-4C9B-A366-2500E53F7A06}"/>
              </a:ext>
            </a:extLst>
          </p:cNvPr>
          <p:cNvSpPr>
            <a:spLocks noGrp="1"/>
          </p:cNvSpPr>
          <p:nvPr>
            <p:ph idx="1"/>
          </p:nvPr>
        </p:nvSpPr>
        <p:spPr>
          <a:xfrm>
            <a:off x="897226" y="2266683"/>
            <a:ext cx="3374265" cy="2704562"/>
          </a:xfrm>
        </p:spPr>
        <p:txBody>
          <a:bodyPr>
            <a:normAutofit/>
          </a:bodyPr>
          <a:lstStyle/>
          <a:p>
            <a:pPr marL="305435" indent="-305435">
              <a:lnSpc>
                <a:spcPct val="90000"/>
              </a:lnSpc>
            </a:pPr>
            <a:r>
              <a:rPr lang="en-US" sz="1600"/>
              <a:t>The external ear helps to funnel sound to the inner ear, and the inner ear plays a role in equilibrium</a:t>
            </a:r>
          </a:p>
          <a:p>
            <a:pPr marL="305435" indent="-305435">
              <a:lnSpc>
                <a:spcPct val="90000"/>
              </a:lnSpc>
            </a:pPr>
            <a:r>
              <a:rPr lang="en-US" sz="1600"/>
              <a:t>With its permanent placement on the side of the head, the ear does not have a high incidence of injury</a:t>
            </a:r>
          </a:p>
          <a:p>
            <a:pPr marL="305435" indent="-305435">
              <a:lnSpc>
                <a:spcPct val="90000"/>
              </a:lnSpc>
            </a:pPr>
            <a:r>
              <a:rPr lang="en-US" sz="1600"/>
              <a:t>In high school athletics, earrings are barred from competition because of potential ear injury</a:t>
            </a:r>
          </a:p>
        </p:txBody>
      </p:sp>
    </p:spTree>
    <p:extLst>
      <p:ext uri="{BB962C8B-B14F-4D97-AF65-F5344CB8AC3E}">
        <p14:creationId xmlns:p14="http://schemas.microsoft.com/office/powerpoint/2010/main" val="69136486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92A3-A800-4AE1-9AE2-1D29FB165736}"/>
              </a:ext>
            </a:extLst>
          </p:cNvPr>
          <p:cNvSpPr>
            <a:spLocks noGrp="1"/>
          </p:cNvSpPr>
          <p:nvPr>
            <p:ph type="title"/>
          </p:nvPr>
        </p:nvSpPr>
        <p:spPr/>
        <p:txBody>
          <a:bodyPr/>
          <a:lstStyle/>
          <a:p>
            <a:r>
              <a:rPr lang="en-US" dirty="0"/>
              <a:t>Treating Nose </a:t>
            </a:r>
            <a:r>
              <a:rPr lang="en-US" dirty="0" err="1"/>
              <a:t>INjuries</a:t>
            </a:r>
          </a:p>
        </p:txBody>
      </p:sp>
      <p:sp>
        <p:nvSpPr>
          <p:cNvPr id="3" name="Content Placeholder 2">
            <a:extLst>
              <a:ext uri="{FF2B5EF4-FFF2-40B4-BE49-F238E27FC236}">
                <a16:creationId xmlns:a16="http://schemas.microsoft.com/office/drawing/2014/main" id="{8A75B382-3A41-487E-87C7-9F9656FB5A52}"/>
              </a:ext>
            </a:extLst>
          </p:cNvPr>
          <p:cNvSpPr>
            <a:spLocks noGrp="1"/>
          </p:cNvSpPr>
          <p:nvPr>
            <p:ph idx="1"/>
          </p:nvPr>
        </p:nvSpPr>
        <p:spPr>
          <a:xfrm>
            <a:off x="581192" y="1952676"/>
            <a:ext cx="11029615" cy="4597768"/>
          </a:xfrm>
        </p:spPr>
        <p:txBody>
          <a:bodyPr/>
          <a:lstStyle/>
          <a:p>
            <a:pPr marL="305435" indent="-305435"/>
            <a:r>
              <a:rPr lang="en-US" sz="2400" dirty="0"/>
              <a:t>For some athletes, the nose is always in the way</a:t>
            </a:r>
          </a:p>
          <a:p>
            <a:pPr marL="305435" indent="-305435"/>
            <a:r>
              <a:rPr lang="en-US" sz="2400" dirty="0"/>
              <a:t>In boxing, it is constantly being smashed by a fist</a:t>
            </a:r>
          </a:p>
          <a:p>
            <a:pPr marL="305435" indent="-305435"/>
            <a:r>
              <a:rPr lang="en-US" sz="2400" dirty="0"/>
              <a:t>Wrestlers can find their noses rubbed into the mat and even used as a carrying handle by opponents</a:t>
            </a:r>
          </a:p>
          <a:p>
            <a:pPr marL="305435" indent="-305435"/>
            <a:r>
              <a:rPr lang="en-US" sz="2400" dirty="0"/>
              <a:t>Basketball players' noses seem to be attracted to the elbows of opposing players</a:t>
            </a:r>
          </a:p>
          <a:p>
            <a:pPr marL="305435" indent="-305435"/>
            <a:r>
              <a:rPr lang="en-US" sz="2400" dirty="0"/>
              <a:t>The nose is vital as it warms incoming air and acts as a filter to catch particles</a:t>
            </a:r>
          </a:p>
        </p:txBody>
      </p:sp>
    </p:spTree>
    <p:extLst>
      <p:ext uri="{BB962C8B-B14F-4D97-AF65-F5344CB8AC3E}">
        <p14:creationId xmlns:p14="http://schemas.microsoft.com/office/powerpoint/2010/main" val="49371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C6B4-9363-400B-A7FA-28C855ACA113}"/>
              </a:ext>
            </a:extLst>
          </p:cNvPr>
          <p:cNvSpPr>
            <a:spLocks noGrp="1"/>
          </p:cNvSpPr>
          <p:nvPr>
            <p:ph type="title"/>
          </p:nvPr>
        </p:nvSpPr>
        <p:spPr>
          <a:xfrm>
            <a:off x="581192" y="702156"/>
            <a:ext cx="11029616" cy="770157"/>
          </a:xfrm>
        </p:spPr>
        <p:txBody>
          <a:bodyPr/>
          <a:lstStyle/>
          <a:p>
            <a:r>
              <a:rPr lang="en-US" dirty="0"/>
              <a:t>Nosebleed (Epistaxis)</a:t>
            </a:r>
          </a:p>
        </p:txBody>
      </p:sp>
      <p:sp>
        <p:nvSpPr>
          <p:cNvPr id="3" name="Content Placeholder 2">
            <a:extLst>
              <a:ext uri="{FF2B5EF4-FFF2-40B4-BE49-F238E27FC236}">
                <a16:creationId xmlns:a16="http://schemas.microsoft.com/office/drawing/2014/main" id="{F3B48414-A7ED-451D-9DFA-E1D8A63C78CE}"/>
              </a:ext>
            </a:extLst>
          </p:cNvPr>
          <p:cNvSpPr>
            <a:spLocks noGrp="1"/>
          </p:cNvSpPr>
          <p:nvPr>
            <p:ph idx="1"/>
          </p:nvPr>
        </p:nvSpPr>
        <p:spPr>
          <a:xfrm>
            <a:off x="259221" y="1503738"/>
            <a:ext cx="11684290" cy="5265809"/>
          </a:xfrm>
        </p:spPr>
        <p:txBody>
          <a:bodyPr>
            <a:normAutofit/>
          </a:bodyPr>
          <a:lstStyle/>
          <a:p>
            <a:pPr marL="305435" indent="-305435"/>
            <a:r>
              <a:rPr lang="en-US" b="1" u="sng" dirty="0"/>
              <a:t>Epistaxis: bloody nose</a:t>
            </a:r>
          </a:p>
          <a:p>
            <a:pPr marL="305435" indent="-305435"/>
            <a:r>
              <a:rPr lang="en-US" dirty="0"/>
              <a:t>When an athletes goes to head a soccer ball and it lands on their nose, it can cause a bloody nose</a:t>
            </a:r>
          </a:p>
          <a:p>
            <a:pPr marL="305435" indent="-305435"/>
            <a:r>
              <a:rPr lang="en-US" dirty="0"/>
              <a:t>An athlete may get a nosebleed during a cold from constantly blowing their nose</a:t>
            </a:r>
          </a:p>
          <a:p>
            <a:pPr marL="305435" indent="-305435"/>
            <a:r>
              <a:rPr lang="en-US" dirty="0"/>
              <a:t>Athletes taking special medications, as well as those who have had a recent nosebleed, are prone to epistaxis</a:t>
            </a:r>
          </a:p>
          <a:p>
            <a:pPr marL="305435" indent="-305435"/>
            <a:r>
              <a:rPr lang="en-US" dirty="0"/>
              <a:t>The nose will bleed from one or both nostrils and if the nosebleed is from a blow, it will be painful</a:t>
            </a:r>
          </a:p>
          <a:p>
            <a:pPr marL="305435" indent="-305435"/>
            <a:r>
              <a:rPr lang="en-US" dirty="0"/>
              <a:t>The AT should instruct the athlete to lean forward while pinching the nose</a:t>
            </a:r>
          </a:p>
          <a:p>
            <a:pPr marL="305435" indent="-305435"/>
            <a:r>
              <a:rPr lang="en-US" dirty="0"/>
              <a:t>Applying ice and packing the nose the gauze that has been soaked with an astringent are helpful</a:t>
            </a:r>
          </a:p>
          <a:p>
            <a:pPr marL="305435" indent="-305435"/>
            <a:r>
              <a:rPr lang="en-US" dirty="0"/>
              <a:t>Leaning the head backwards forces blood into the throat, obstructs the airway, and should be avoided</a:t>
            </a:r>
          </a:p>
          <a:p>
            <a:pPr marL="305435" indent="-305435"/>
            <a:r>
              <a:rPr lang="en-US" dirty="0"/>
              <a:t>The athlete should lean forward to allow blood to discharge from the nose and should spit out blood draining into the throat---swallowing the blood can cause vomiting</a:t>
            </a:r>
          </a:p>
          <a:p>
            <a:pPr marL="305435" indent="-305435"/>
            <a:r>
              <a:rPr lang="en-US" dirty="0"/>
              <a:t>Discourage any attempt to blow the nose because this will start the bleeding process again</a:t>
            </a:r>
          </a:p>
          <a:p>
            <a:pPr marL="305435" indent="-305435"/>
            <a:r>
              <a:rPr lang="en-US" dirty="0"/>
              <a:t>If there is excessive bleeding (gushing like a faucet), the athlete should be treated for shock and sent to the hospital for evaluation; physician may cauterize the bleeding vessel</a:t>
            </a:r>
          </a:p>
        </p:txBody>
      </p:sp>
    </p:spTree>
    <p:extLst>
      <p:ext uri="{BB962C8B-B14F-4D97-AF65-F5344CB8AC3E}">
        <p14:creationId xmlns:p14="http://schemas.microsoft.com/office/powerpoint/2010/main" val="226692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F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womans face&#10;&#10;Description generated with very high confidence">
            <a:extLst>
              <a:ext uri="{FF2B5EF4-FFF2-40B4-BE49-F238E27FC236}">
                <a16:creationId xmlns:a16="http://schemas.microsoft.com/office/drawing/2014/main" id="{201D8AE2-93CF-4301-8A7F-9AA17EF141D0}"/>
              </a:ext>
            </a:extLst>
          </p:cNvPr>
          <p:cNvPicPr>
            <a:picLocks noGrp="1" noChangeAspect="1"/>
          </p:cNvPicPr>
          <p:nvPr>
            <p:ph idx="1"/>
          </p:nvPr>
        </p:nvPicPr>
        <p:blipFill>
          <a:blip r:embed="rId2"/>
          <a:stretch>
            <a:fillRect/>
          </a:stretch>
        </p:blipFill>
        <p:spPr>
          <a:xfrm>
            <a:off x="1585015" y="643467"/>
            <a:ext cx="9021969" cy="5571066"/>
          </a:xfrm>
          <a:prstGeom prst="rect">
            <a:avLst/>
          </a:prstGeom>
        </p:spPr>
      </p:pic>
    </p:spTree>
    <p:extLst>
      <p:ext uri="{BB962C8B-B14F-4D97-AF65-F5344CB8AC3E}">
        <p14:creationId xmlns:p14="http://schemas.microsoft.com/office/powerpoint/2010/main" val="403883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EA018-9D1D-4A2B-9FC7-73060A1B88CC}"/>
              </a:ext>
            </a:extLst>
          </p:cNvPr>
          <p:cNvSpPr>
            <a:spLocks noGrp="1"/>
          </p:cNvSpPr>
          <p:nvPr>
            <p:ph type="title"/>
          </p:nvPr>
        </p:nvSpPr>
        <p:spPr/>
        <p:txBody>
          <a:bodyPr/>
          <a:lstStyle/>
          <a:p>
            <a:r>
              <a:rPr lang="en-US" dirty="0"/>
              <a:t>Deviated Septum</a:t>
            </a:r>
          </a:p>
        </p:txBody>
      </p:sp>
      <p:sp>
        <p:nvSpPr>
          <p:cNvPr id="3" name="Content Placeholder 2">
            <a:extLst>
              <a:ext uri="{FF2B5EF4-FFF2-40B4-BE49-F238E27FC236}">
                <a16:creationId xmlns:a16="http://schemas.microsoft.com/office/drawing/2014/main" id="{C1D66519-4538-411A-BD8F-C1789439948C}"/>
              </a:ext>
            </a:extLst>
          </p:cNvPr>
          <p:cNvSpPr>
            <a:spLocks noGrp="1"/>
          </p:cNvSpPr>
          <p:nvPr>
            <p:ph idx="1"/>
          </p:nvPr>
        </p:nvSpPr>
        <p:spPr>
          <a:xfrm>
            <a:off x="178626" y="1722638"/>
            <a:ext cx="11777237" cy="5000334"/>
          </a:xfrm>
        </p:spPr>
        <p:txBody>
          <a:bodyPr>
            <a:normAutofit/>
          </a:bodyPr>
          <a:lstStyle/>
          <a:p>
            <a:pPr marL="305435" indent="-305435"/>
            <a:r>
              <a:rPr lang="en-US" dirty="0"/>
              <a:t>The septum is the piece of cartilage that separates the left and right sides of the nose</a:t>
            </a:r>
          </a:p>
          <a:p>
            <a:pPr marL="305435" indent="-305435"/>
            <a:r>
              <a:rPr lang="en-US" dirty="0"/>
              <a:t>A deviated septum has moved to one side, caused decreased airflow through the nasal passageway</a:t>
            </a:r>
          </a:p>
          <a:p>
            <a:pPr marL="305435" indent="-305435"/>
            <a:r>
              <a:rPr lang="en-US" dirty="0"/>
              <a:t>Any form of direct impact to the nose can cause a deviation</a:t>
            </a:r>
          </a:p>
          <a:p>
            <a:pPr marL="305435" indent="-305435"/>
            <a:r>
              <a:rPr lang="en-US" dirty="0"/>
              <a:t>The blow to the nose will have caused a nosebleed, so the AT will follow the instructions for epistaxis first, then wait a day or two to test the athlete for a deviated septum by blocking off one nostril and having the athlete force air out of the nose and then repeating the procedure on the other side</a:t>
            </a:r>
          </a:p>
          <a:p>
            <a:pPr marL="305435" indent="-305435"/>
            <a:r>
              <a:rPr lang="en-US" dirty="0"/>
              <a:t>If one nostril forces more air through than the other, the septum may be deviated</a:t>
            </a:r>
          </a:p>
          <a:p>
            <a:pPr marL="305435" indent="-305435"/>
            <a:r>
              <a:rPr lang="en-US" dirty="0"/>
              <a:t>If the athlete has the deviated septum, the nose may also be broken</a:t>
            </a:r>
          </a:p>
          <a:p>
            <a:pPr marL="305435" indent="-305435"/>
            <a:r>
              <a:rPr lang="en-US" dirty="0"/>
              <a:t>The athlete should be referred to a physician to determine if surgery is necessary</a:t>
            </a:r>
          </a:p>
          <a:p>
            <a:pPr marL="305435" indent="-305435"/>
            <a:r>
              <a:rPr lang="en-US" dirty="0"/>
              <a:t>Many athletes who have a deviated septum choose not to have surgery</a:t>
            </a:r>
          </a:p>
          <a:p>
            <a:pPr marL="305435" indent="-305435"/>
            <a:r>
              <a:rPr lang="en-US" dirty="0"/>
              <a:t>Wearing a face mask will prevent further injury to the nose</a:t>
            </a:r>
          </a:p>
        </p:txBody>
      </p:sp>
    </p:spTree>
    <p:extLst>
      <p:ext uri="{BB962C8B-B14F-4D97-AF65-F5344CB8AC3E}">
        <p14:creationId xmlns:p14="http://schemas.microsoft.com/office/powerpoint/2010/main" val="36506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person&#10;&#10;Description generated with very high confidence">
            <a:extLst>
              <a:ext uri="{FF2B5EF4-FFF2-40B4-BE49-F238E27FC236}">
                <a16:creationId xmlns:a16="http://schemas.microsoft.com/office/drawing/2014/main" id="{99B1760A-4837-48FF-A0F2-85B42EE15AB8}"/>
              </a:ext>
            </a:extLst>
          </p:cNvPr>
          <p:cNvPicPr>
            <a:picLocks noChangeAspect="1"/>
          </p:cNvPicPr>
          <p:nvPr/>
        </p:nvPicPr>
        <p:blipFill>
          <a:blip r:embed="rId2"/>
          <a:stretch>
            <a:fillRect/>
          </a:stretch>
        </p:blipFill>
        <p:spPr>
          <a:xfrm>
            <a:off x="2306159" y="643466"/>
            <a:ext cx="7579682" cy="5571067"/>
          </a:xfrm>
          <a:prstGeom prst="rect">
            <a:avLst/>
          </a:prstGeom>
        </p:spPr>
      </p:pic>
    </p:spTree>
    <p:extLst>
      <p:ext uri="{BB962C8B-B14F-4D97-AF65-F5344CB8AC3E}">
        <p14:creationId xmlns:p14="http://schemas.microsoft.com/office/powerpoint/2010/main" val="399385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8C26-9809-4932-9059-FA7FE13A61B3}"/>
              </a:ext>
            </a:extLst>
          </p:cNvPr>
          <p:cNvSpPr>
            <a:spLocks noGrp="1"/>
          </p:cNvSpPr>
          <p:nvPr>
            <p:ph type="title"/>
          </p:nvPr>
        </p:nvSpPr>
        <p:spPr>
          <a:xfrm>
            <a:off x="581192" y="702156"/>
            <a:ext cx="11029616" cy="619904"/>
          </a:xfrm>
        </p:spPr>
        <p:txBody>
          <a:bodyPr/>
          <a:lstStyle/>
          <a:p>
            <a:r>
              <a:rPr lang="en-US" dirty="0"/>
              <a:t>Nasal fracture</a:t>
            </a:r>
          </a:p>
        </p:txBody>
      </p:sp>
      <p:sp>
        <p:nvSpPr>
          <p:cNvPr id="3" name="Content Placeholder 2">
            <a:extLst>
              <a:ext uri="{FF2B5EF4-FFF2-40B4-BE49-F238E27FC236}">
                <a16:creationId xmlns:a16="http://schemas.microsoft.com/office/drawing/2014/main" id="{6F31E84C-A9AA-42CE-AF7B-16BE60D7CC2D}"/>
              </a:ext>
            </a:extLst>
          </p:cNvPr>
          <p:cNvSpPr>
            <a:spLocks noGrp="1"/>
          </p:cNvSpPr>
          <p:nvPr>
            <p:ph idx="1"/>
          </p:nvPr>
        </p:nvSpPr>
        <p:spPr>
          <a:xfrm>
            <a:off x="173362" y="1321287"/>
            <a:ext cx="11759416" cy="5383865"/>
          </a:xfrm>
        </p:spPr>
        <p:txBody>
          <a:bodyPr>
            <a:normAutofit/>
          </a:bodyPr>
          <a:lstStyle/>
          <a:p>
            <a:pPr marL="305435" indent="-305435"/>
            <a:r>
              <a:rPr lang="en-US" dirty="0"/>
              <a:t>A direct blow to the nose can fracture one or both of the nasal bones</a:t>
            </a:r>
          </a:p>
          <a:p>
            <a:pPr marL="305435" indent="-305435"/>
            <a:r>
              <a:rPr lang="en-US" dirty="0"/>
              <a:t>There will be a severe nosebleed, often similar to water running from a faucet</a:t>
            </a:r>
          </a:p>
          <a:p>
            <a:pPr marL="305435" indent="-305435"/>
            <a:r>
              <a:rPr lang="en-US" dirty="0"/>
              <a:t>The AT will treat the athlete by having them lean forward, but pinching the nose may not be possible</a:t>
            </a:r>
          </a:p>
          <a:p>
            <a:pPr marL="305435" indent="-305435"/>
            <a:r>
              <a:rPr lang="en-US" dirty="0"/>
              <a:t>The AT will use gauze to catch the blood as it comes out of the nose and will apply ice</a:t>
            </a:r>
          </a:p>
          <a:p>
            <a:pPr marL="305435" indent="-305435"/>
            <a:r>
              <a:rPr lang="en-US" dirty="0"/>
              <a:t>Gauze should not be forced into the nostril to slow bleeding</a:t>
            </a:r>
          </a:p>
          <a:p>
            <a:pPr marL="305435" indent="-305435"/>
            <a:r>
              <a:rPr lang="en-US" dirty="0"/>
              <a:t>The athlete may indicate that they heard a snap and possible pain and difficulty breathing</a:t>
            </a:r>
          </a:p>
          <a:p>
            <a:pPr marL="305435" indent="-305435"/>
            <a:r>
              <a:rPr lang="en-US" dirty="0"/>
              <a:t>The AT should observe deformity (flat on one side) and swelling</a:t>
            </a:r>
          </a:p>
          <a:p>
            <a:pPr marL="305435" indent="-305435"/>
            <a:r>
              <a:rPr lang="en-US" dirty="0"/>
              <a:t>Crepitus: a grinding sound that is heard by the athlete, AT, or both.  Crepitus can indicate a fracture, cartilage wear, or severe joint inflammation</a:t>
            </a:r>
          </a:p>
          <a:p>
            <a:pPr marL="305435" indent="-305435"/>
            <a:r>
              <a:rPr lang="en-US" dirty="0"/>
              <a:t>The athlete should be referred to a physician where they may proceed with surgery to put the bones back </a:t>
            </a:r>
          </a:p>
          <a:p>
            <a:pPr marL="305435" indent="-305435"/>
            <a:r>
              <a:rPr lang="en-US" dirty="0"/>
              <a:t>Some athletes who may opt against surgery suffer from permanent deformed nose</a:t>
            </a:r>
          </a:p>
          <a:p>
            <a:pPr marL="305435" indent="-305435"/>
            <a:r>
              <a:rPr lang="en-US" dirty="0"/>
              <a:t>In the days after a nasal fracture, the athlete will have black eyes from the internal bleeding that pools underneath the orbits of the eyes</a:t>
            </a:r>
          </a:p>
        </p:txBody>
      </p:sp>
    </p:spTree>
    <p:extLst>
      <p:ext uri="{BB962C8B-B14F-4D97-AF65-F5344CB8AC3E}">
        <p14:creationId xmlns:p14="http://schemas.microsoft.com/office/powerpoint/2010/main" val="18175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2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group of people posing for the camera&#10;&#10;Description generated with very high confidence">
            <a:extLst>
              <a:ext uri="{FF2B5EF4-FFF2-40B4-BE49-F238E27FC236}">
                <a16:creationId xmlns:a16="http://schemas.microsoft.com/office/drawing/2014/main" id="{496F70C7-D1EB-4BF0-AC33-502E3A1999C0}"/>
              </a:ext>
            </a:extLst>
          </p:cNvPr>
          <p:cNvPicPr>
            <a:picLocks noChangeAspect="1"/>
          </p:cNvPicPr>
          <p:nvPr/>
        </p:nvPicPr>
        <p:blipFill>
          <a:blip r:embed="rId2"/>
          <a:stretch>
            <a:fillRect/>
          </a:stretch>
        </p:blipFill>
        <p:spPr>
          <a:xfrm>
            <a:off x="1810565" y="643467"/>
            <a:ext cx="8570870" cy="5571066"/>
          </a:xfrm>
          <a:prstGeom prst="rect">
            <a:avLst/>
          </a:prstGeom>
        </p:spPr>
      </p:pic>
    </p:spTree>
    <p:extLst>
      <p:ext uri="{BB962C8B-B14F-4D97-AF65-F5344CB8AC3E}">
        <p14:creationId xmlns:p14="http://schemas.microsoft.com/office/powerpoint/2010/main" val="163004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FEB0-1FBC-47E4-9C46-17F3547E23BD}"/>
              </a:ext>
            </a:extLst>
          </p:cNvPr>
          <p:cNvSpPr>
            <a:spLocks noGrp="1"/>
          </p:cNvSpPr>
          <p:nvPr>
            <p:ph type="title"/>
          </p:nvPr>
        </p:nvSpPr>
        <p:spPr/>
        <p:txBody>
          <a:bodyPr/>
          <a:lstStyle/>
          <a:p>
            <a:r>
              <a:rPr lang="en-US" dirty="0"/>
              <a:t>Treating Mouth injuries</a:t>
            </a:r>
          </a:p>
        </p:txBody>
      </p:sp>
      <p:sp>
        <p:nvSpPr>
          <p:cNvPr id="3" name="Content Placeholder 2">
            <a:extLst>
              <a:ext uri="{FF2B5EF4-FFF2-40B4-BE49-F238E27FC236}">
                <a16:creationId xmlns:a16="http://schemas.microsoft.com/office/drawing/2014/main" id="{C8CFBDD7-4523-4E53-8BD7-BE243B6E6820}"/>
              </a:ext>
            </a:extLst>
          </p:cNvPr>
          <p:cNvSpPr>
            <a:spLocks noGrp="1"/>
          </p:cNvSpPr>
          <p:nvPr>
            <p:ph idx="1"/>
          </p:nvPr>
        </p:nvSpPr>
        <p:spPr>
          <a:xfrm>
            <a:off x="581192" y="1750583"/>
            <a:ext cx="11029615" cy="5137020"/>
          </a:xfrm>
        </p:spPr>
        <p:txBody>
          <a:bodyPr/>
          <a:lstStyle/>
          <a:p>
            <a:pPr marL="305435" indent="-305435"/>
            <a:r>
              <a:rPr lang="en-US" sz="2800" dirty="0"/>
              <a:t>Although some people believe that loosing teeth is no big deal because they can always get false teeth, this is not the case</a:t>
            </a:r>
          </a:p>
          <a:p>
            <a:pPr marL="305435" indent="-305435"/>
            <a:r>
              <a:rPr lang="en-US" sz="2800" dirty="0"/>
              <a:t>False teeth are not nearly as good as real teeth at biting and chewing, making it difficult to maintain health nutrition</a:t>
            </a:r>
          </a:p>
          <a:p>
            <a:pPr marL="305435" indent="-305435"/>
            <a:r>
              <a:rPr lang="en-US" sz="2800" dirty="0"/>
              <a:t>The AT should use caution when treating the mouth---some athletes may bit because of a seizure or because they are gagging</a:t>
            </a:r>
          </a:p>
        </p:txBody>
      </p:sp>
    </p:spTree>
    <p:extLst>
      <p:ext uri="{BB962C8B-B14F-4D97-AF65-F5344CB8AC3E}">
        <p14:creationId xmlns:p14="http://schemas.microsoft.com/office/powerpoint/2010/main" val="265116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0FEC-253A-45B5-8777-3E76BD09A640}"/>
              </a:ext>
            </a:extLst>
          </p:cNvPr>
          <p:cNvSpPr>
            <a:spLocks noGrp="1"/>
          </p:cNvSpPr>
          <p:nvPr>
            <p:ph type="title"/>
          </p:nvPr>
        </p:nvSpPr>
        <p:spPr/>
        <p:txBody>
          <a:bodyPr/>
          <a:lstStyle/>
          <a:p>
            <a:r>
              <a:rPr lang="en-US" dirty="0"/>
              <a:t>Tooth fracture</a:t>
            </a:r>
          </a:p>
        </p:txBody>
      </p:sp>
      <p:sp>
        <p:nvSpPr>
          <p:cNvPr id="3" name="Content Placeholder 2">
            <a:extLst>
              <a:ext uri="{FF2B5EF4-FFF2-40B4-BE49-F238E27FC236}">
                <a16:creationId xmlns:a16="http://schemas.microsoft.com/office/drawing/2014/main" id="{F158BDB7-FD79-423E-AC25-2F8DCF47361A}"/>
              </a:ext>
            </a:extLst>
          </p:cNvPr>
          <p:cNvSpPr>
            <a:spLocks noGrp="1"/>
          </p:cNvSpPr>
          <p:nvPr>
            <p:ph idx="1"/>
          </p:nvPr>
        </p:nvSpPr>
        <p:spPr>
          <a:xfrm>
            <a:off x="581192" y="1664724"/>
            <a:ext cx="11029615" cy="4922372"/>
          </a:xfrm>
        </p:spPr>
        <p:txBody>
          <a:bodyPr/>
          <a:lstStyle/>
          <a:p>
            <a:pPr marL="305435" indent="-305435"/>
            <a:r>
              <a:rPr lang="en-US" sz="2400" dirty="0"/>
              <a:t>Direct impact to the lower jaw or the teeth can result in a tooth fracture</a:t>
            </a:r>
          </a:p>
          <a:p>
            <a:pPr marL="305435" indent="-305435"/>
            <a:r>
              <a:rPr lang="en-US" sz="2400" dirty="0"/>
              <a:t>The athlete will experience pain and difficulty closing their mouth</a:t>
            </a:r>
          </a:p>
          <a:p>
            <a:pPr marL="305435" indent="-305435"/>
            <a:r>
              <a:rPr lang="en-US" sz="2400" dirty="0"/>
              <a:t>A fracture can be seen if the tooth is examined closely</a:t>
            </a:r>
          </a:p>
          <a:p>
            <a:pPr marL="305435" indent="-305435"/>
            <a:r>
              <a:rPr lang="en-US" sz="2400" dirty="0"/>
              <a:t>In some cases, a portion of the tooth will be gone</a:t>
            </a:r>
          </a:p>
          <a:p>
            <a:pPr marL="305435" indent="-305435"/>
            <a:r>
              <a:rPr lang="en-US" sz="2400" dirty="0"/>
              <a:t>If a portion is broken off, it should be sent with the athlete to the dentist</a:t>
            </a:r>
          </a:p>
          <a:p>
            <a:pPr marL="305435" indent="-305435"/>
            <a:r>
              <a:rPr lang="en-US" sz="2400" dirty="0"/>
              <a:t>Although the portion cannot be put back on, the dentist may find it helpful when reconstructing the tooth</a:t>
            </a:r>
          </a:p>
          <a:p>
            <a:pPr marL="305435" indent="-305435"/>
            <a:r>
              <a:rPr lang="en-US" sz="2400" dirty="0"/>
              <a:t>The broken tooth may die and have to be removed</a:t>
            </a:r>
          </a:p>
        </p:txBody>
      </p:sp>
    </p:spTree>
    <p:extLst>
      <p:ext uri="{BB962C8B-B14F-4D97-AF65-F5344CB8AC3E}">
        <p14:creationId xmlns:p14="http://schemas.microsoft.com/office/powerpoint/2010/main" val="3870157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food&#10;&#10;Description generated with high confidence">
            <a:extLst>
              <a:ext uri="{FF2B5EF4-FFF2-40B4-BE49-F238E27FC236}">
                <a16:creationId xmlns:a16="http://schemas.microsoft.com/office/drawing/2014/main" id="{62EBA611-2AAE-4C7B-A377-1103EF83CE07}"/>
              </a:ext>
            </a:extLst>
          </p:cNvPr>
          <p:cNvPicPr>
            <a:picLocks noChangeAspect="1"/>
          </p:cNvPicPr>
          <p:nvPr/>
        </p:nvPicPr>
        <p:blipFill>
          <a:blip r:embed="rId2"/>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3545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B3F9-AD22-4FEF-AF52-1E20C4675A72}"/>
              </a:ext>
            </a:extLst>
          </p:cNvPr>
          <p:cNvSpPr>
            <a:spLocks noGrp="1"/>
          </p:cNvSpPr>
          <p:nvPr>
            <p:ph type="title"/>
          </p:nvPr>
        </p:nvSpPr>
        <p:spPr>
          <a:xfrm>
            <a:off x="581192" y="702156"/>
            <a:ext cx="11029616" cy="685513"/>
          </a:xfrm>
        </p:spPr>
        <p:txBody>
          <a:bodyPr/>
          <a:lstStyle/>
          <a:p>
            <a:r>
              <a:rPr lang="en-US"/>
              <a:t>Swimmer's Ear (Otitis Externa)</a:t>
            </a:r>
          </a:p>
        </p:txBody>
      </p:sp>
      <p:sp>
        <p:nvSpPr>
          <p:cNvPr id="3" name="Content Placeholder 2">
            <a:extLst>
              <a:ext uri="{FF2B5EF4-FFF2-40B4-BE49-F238E27FC236}">
                <a16:creationId xmlns:a16="http://schemas.microsoft.com/office/drawing/2014/main" id="{B9C89D71-74E7-4CC4-8F59-F3A3280E2D8A}"/>
              </a:ext>
            </a:extLst>
          </p:cNvPr>
          <p:cNvSpPr>
            <a:spLocks noGrp="1"/>
          </p:cNvSpPr>
          <p:nvPr>
            <p:ph idx="1"/>
          </p:nvPr>
        </p:nvSpPr>
        <p:spPr>
          <a:xfrm>
            <a:off x="178626" y="1391959"/>
            <a:ext cx="11777237" cy="5201617"/>
          </a:xfrm>
        </p:spPr>
        <p:txBody>
          <a:bodyPr>
            <a:normAutofit lnSpcReduction="10000"/>
          </a:bodyPr>
          <a:lstStyle/>
          <a:p>
            <a:pPr marL="305435" indent="-305435"/>
            <a:r>
              <a:rPr lang="en-US" b="1" u="sng"/>
              <a:t>Swimmer's ear: an infection that results from water in the ear</a:t>
            </a:r>
          </a:p>
          <a:p>
            <a:pPr marL="305435" indent="-305435"/>
            <a:r>
              <a:rPr lang="en-US"/>
              <a:t>Proper care of the ear requires that the ear and the canal be dried after swimming</a:t>
            </a:r>
          </a:p>
          <a:p>
            <a:pPr marL="305435" indent="-305435"/>
            <a:r>
              <a:rPr lang="en-US"/>
              <a:t>There are times with a swimmer cannot remove the water from their ear and if it remains in the ear, inflammation of the canal can occur</a:t>
            </a:r>
          </a:p>
          <a:p>
            <a:pPr marL="305435" indent="-305435"/>
            <a:r>
              <a:rPr lang="en-US"/>
              <a:t>The athlete will experience pain, itching, hearing loss, and possibly a smelly discharge from the ear</a:t>
            </a:r>
          </a:p>
          <a:p>
            <a:pPr marL="305435" indent="-305435"/>
            <a:r>
              <a:rPr lang="en-US"/>
              <a:t>It is not easy to notice the discharge or swollen, red ear canal</a:t>
            </a:r>
          </a:p>
          <a:p>
            <a:pPr marL="305435" indent="-305435"/>
            <a:r>
              <a:rPr lang="en-US"/>
              <a:t>If the infection is not controlled, it can spead deeper into the canal</a:t>
            </a:r>
          </a:p>
          <a:p>
            <a:pPr marL="305435" indent="-305435"/>
            <a:r>
              <a:rPr lang="en-US"/>
              <a:t>Athlete should be sent to a physician for ear drops and antibiotics</a:t>
            </a:r>
          </a:p>
          <a:p>
            <a:pPr marL="305435" indent="-305435"/>
            <a:r>
              <a:rPr lang="en-US"/>
              <a:t>Prevention of swimmer's ear can be as simple as drying the ear after swimming by using a hair dryer on a low setting</a:t>
            </a:r>
          </a:p>
          <a:p>
            <a:pPr marL="305435" indent="-305435"/>
            <a:r>
              <a:rPr lang="en-US"/>
              <a:t>Rubber or wax plugs are sometimes used to lessen the flow of water into the ear, but these can actually increase the risk of infection because they irritate the ear canal; can impair hearing when a coach is trying to communicate with you</a:t>
            </a:r>
          </a:p>
          <a:p>
            <a:pPr marL="305435" indent="-305435"/>
            <a:r>
              <a:rPr lang="en-US"/>
              <a:t>Many athletes clean their ears regularly to prevent infection, but this too can become problematic</a:t>
            </a:r>
          </a:p>
          <a:p>
            <a:pPr marL="305435" indent="-305435"/>
            <a:r>
              <a:rPr lang="en-US"/>
              <a:t>The American Academy of Otolaryngology states that ear wax is an important barrier to infection and regular cleaning forces wax out of the canal</a:t>
            </a:r>
            <a:endParaRPr lang="en-US" dirty="0"/>
          </a:p>
        </p:txBody>
      </p:sp>
    </p:spTree>
    <p:extLst>
      <p:ext uri="{BB962C8B-B14F-4D97-AF65-F5344CB8AC3E}">
        <p14:creationId xmlns:p14="http://schemas.microsoft.com/office/powerpoint/2010/main" val="281299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F242-84FA-467F-B0C4-1C0B448186C1}"/>
              </a:ext>
            </a:extLst>
          </p:cNvPr>
          <p:cNvSpPr>
            <a:spLocks noGrp="1"/>
          </p:cNvSpPr>
          <p:nvPr>
            <p:ph type="title"/>
          </p:nvPr>
        </p:nvSpPr>
        <p:spPr>
          <a:xfrm>
            <a:off x="581192" y="702156"/>
            <a:ext cx="11029616" cy="802354"/>
          </a:xfrm>
        </p:spPr>
        <p:txBody>
          <a:bodyPr/>
          <a:lstStyle/>
          <a:p>
            <a:r>
              <a:rPr lang="en-US" dirty="0"/>
              <a:t>Tooth dislocation</a:t>
            </a:r>
          </a:p>
        </p:txBody>
      </p:sp>
      <p:sp>
        <p:nvSpPr>
          <p:cNvPr id="3" name="Content Placeholder 2">
            <a:extLst>
              <a:ext uri="{FF2B5EF4-FFF2-40B4-BE49-F238E27FC236}">
                <a16:creationId xmlns:a16="http://schemas.microsoft.com/office/drawing/2014/main" id="{010666CB-A3D9-48C0-8937-C31517FD4ED7}"/>
              </a:ext>
            </a:extLst>
          </p:cNvPr>
          <p:cNvSpPr>
            <a:spLocks noGrp="1"/>
          </p:cNvSpPr>
          <p:nvPr>
            <p:ph idx="1"/>
          </p:nvPr>
        </p:nvSpPr>
        <p:spPr>
          <a:xfrm>
            <a:off x="581192" y="1772048"/>
            <a:ext cx="11029615" cy="4203302"/>
          </a:xfrm>
        </p:spPr>
        <p:txBody>
          <a:bodyPr vert="horz" lIns="91440" tIns="45720" rIns="91440" bIns="45720" rtlCol="0" anchor="ctr">
            <a:noAutofit/>
          </a:bodyPr>
          <a:lstStyle/>
          <a:p>
            <a:pPr marL="305435" indent="-305435"/>
            <a:r>
              <a:rPr lang="en-US" sz="2200" dirty="0"/>
              <a:t>Direct impact to a tooth can knock it out of the jaw</a:t>
            </a:r>
          </a:p>
          <a:p>
            <a:pPr marL="305435" indent="-305435"/>
            <a:r>
              <a:rPr lang="en-US" sz="2200" dirty="0"/>
              <a:t>The athlete will experience severe pain, bleeding, and swelling</a:t>
            </a:r>
          </a:p>
          <a:p>
            <a:pPr marL="305435" indent="-305435"/>
            <a:r>
              <a:rPr lang="en-US" sz="2200" dirty="0"/>
              <a:t>The tooth is dislodged and needs to be handled carefully</a:t>
            </a:r>
          </a:p>
          <a:p>
            <a:pPr marL="305435" indent="-305435"/>
            <a:r>
              <a:rPr lang="en-US" sz="2200" dirty="0"/>
              <a:t>After putting on gloves, the AT should pick up the tooth with a sterile gauze pad and must be kept moist and should be placed in a designated saline tooth container or a glass of milk</a:t>
            </a:r>
          </a:p>
          <a:p>
            <a:pPr marL="305435" indent="-305435"/>
            <a:r>
              <a:rPr lang="en-US" sz="2200" dirty="0"/>
              <a:t>The athlete must be seen by a dentist so that the tooth can be put back in place, assuming it is not too severely injured to be reinserted</a:t>
            </a:r>
          </a:p>
          <a:p>
            <a:pPr marL="305435" indent="-305435"/>
            <a:r>
              <a:rPr lang="en-US" sz="2200" dirty="0"/>
              <a:t>The AT should treat the bleeding socket, placing a piece of sterile gauze where the tooth was located and having the athlete gently bite down to keep it in place with direct pressure</a:t>
            </a:r>
          </a:p>
        </p:txBody>
      </p:sp>
    </p:spTree>
    <p:extLst>
      <p:ext uri="{BB962C8B-B14F-4D97-AF65-F5344CB8AC3E}">
        <p14:creationId xmlns:p14="http://schemas.microsoft.com/office/powerpoint/2010/main" val="215070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food&#10;&#10;Description generated with very high confidence">
            <a:extLst>
              <a:ext uri="{FF2B5EF4-FFF2-40B4-BE49-F238E27FC236}">
                <a16:creationId xmlns:a16="http://schemas.microsoft.com/office/drawing/2014/main" id="{EA81E40E-C0A8-4D24-B061-DCAFB5CBC93F}"/>
              </a:ext>
            </a:extLst>
          </p:cNvPr>
          <p:cNvPicPr>
            <a:picLocks noChangeAspect="1"/>
          </p:cNvPicPr>
          <p:nvPr/>
        </p:nvPicPr>
        <p:blipFill>
          <a:blip r:embed="rId2"/>
          <a:stretch>
            <a:fillRect/>
          </a:stretch>
        </p:blipFill>
        <p:spPr>
          <a:xfrm>
            <a:off x="2581132" y="643467"/>
            <a:ext cx="7029736" cy="5571066"/>
          </a:xfrm>
          <a:prstGeom prst="rect">
            <a:avLst/>
          </a:prstGeom>
        </p:spPr>
      </p:pic>
    </p:spTree>
    <p:extLst>
      <p:ext uri="{BB962C8B-B14F-4D97-AF65-F5344CB8AC3E}">
        <p14:creationId xmlns:p14="http://schemas.microsoft.com/office/powerpoint/2010/main" val="172519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6C374-BDFE-4C88-9F6A-FFB3F6AA00F6}"/>
              </a:ext>
            </a:extLst>
          </p:cNvPr>
          <p:cNvSpPr>
            <a:spLocks noGrp="1"/>
          </p:cNvSpPr>
          <p:nvPr>
            <p:ph type="title"/>
          </p:nvPr>
        </p:nvSpPr>
        <p:spPr>
          <a:xfrm>
            <a:off x="581192" y="702156"/>
            <a:ext cx="11029616" cy="705763"/>
          </a:xfrm>
        </p:spPr>
        <p:txBody>
          <a:bodyPr/>
          <a:lstStyle/>
          <a:p>
            <a:r>
              <a:rPr lang="en-US" dirty="0"/>
              <a:t>Jaw Fracture</a:t>
            </a:r>
          </a:p>
        </p:txBody>
      </p:sp>
      <p:sp>
        <p:nvSpPr>
          <p:cNvPr id="3" name="Content Placeholder 2">
            <a:extLst>
              <a:ext uri="{FF2B5EF4-FFF2-40B4-BE49-F238E27FC236}">
                <a16:creationId xmlns:a16="http://schemas.microsoft.com/office/drawing/2014/main" id="{49EF3F48-E5FF-4D15-B500-FE1768EA93AC}"/>
              </a:ext>
            </a:extLst>
          </p:cNvPr>
          <p:cNvSpPr>
            <a:spLocks noGrp="1"/>
          </p:cNvSpPr>
          <p:nvPr>
            <p:ph idx="1"/>
          </p:nvPr>
        </p:nvSpPr>
        <p:spPr>
          <a:xfrm>
            <a:off x="87502" y="1514470"/>
            <a:ext cx="11995530" cy="5255077"/>
          </a:xfrm>
        </p:spPr>
        <p:txBody>
          <a:bodyPr>
            <a:normAutofit/>
          </a:bodyPr>
          <a:lstStyle/>
          <a:p>
            <a:pPr marL="305435" indent="-305435"/>
            <a:r>
              <a:rPr lang="en-US" dirty="0"/>
              <a:t>Imagine getting hit in the face by a sharply hit baseball, a scenario that is not uncommon in athletics</a:t>
            </a:r>
          </a:p>
          <a:p>
            <a:pPr marL="305435" indent="-305435"/>
            <a:r>
              <a:rPr lang="en-US" dirty="0"/>
              <a:t>A direct blow to the jaw, either upper or lower, can result in a fracture</a:t>
            </a:r>
          </a:p>
          <a:p>
            <a:pPr marL="305435" indent="-305435"/>
            <a:r>
              <a:rPr lang="en-US" dirty="0"/>
              <a:t>The athlete will experience pain that increases with movement</a:t>
            </a:r>
          </a:p>
          <a:p>
            <a:pPr marL="305435" indent="-305435"/>
            <a:r>
              <a:rPr lang="en-US" dirty="0"/>
              <a:t>If the lower jaw has been fractured, they may be able to observe a space between teeth that was not there previously</a:t>
            </a:r>
          </a:p>
          <a:p>
            <a:pPr marL="305435" indent="-305435"/>
            <a:r>
              <a:rPr lang="en-US" dirty="0"/>
              <a:t>The athlete will have discoloration under the tongue and their teeth may not line up</a:t>
            </a:r>
          </a:p>
          <a:p>
            <a:pPr marL="305435" indent="-305435"/>
            <a:r>
              <a:rPr lang="en-US" dirty="0"/>
              <a:t>Palpation will reveal crepitus, and the athlete will then be cautious about moving the jaw</a:t>
            </a:r>
          </a:p>
          <a:p>
            <a:pPr marL="305435" indent="-305435"/>
            <a:r>
              <a:rPr lang="en-US" dirty="0"/>
              <a:t>The AT should make sure all the teeth are in place and that the airway is clear</a:t>
            </a:r>
          </a:p>
          <a:p>
            <a:pPr marL="305435" indent="-305435"/>
            <a:r>
              <a:rPr lang="en-US" dirty="0"/>
              <a:t>Ice should be applied to the area as tolerated by the athlete, who should be referred immediately to a physician for care</a:t>
            </a:r>
          </a:p>
          <a:p>
            <a:pPr marL="305435" indent="-305435"/>
            <a:r>
              <a:rPr lang="en-US" dirty="0"/>
              <a:t>The physician will realign the jaw for proper closure and wire the mouth shut</a:t>
            </a:r>
          </a:p>
          <a:p>
            <a:pPr marL="305435" indent="-305435"/>
            <a:r>
              <a:rPr lang="en-US" dirty="0"/>
              <a:t>The athlete will eat through a straw for 4-6 weeks</a:t>
            </a:r>
          </a:p>
          <a:p>
            <a:pPr marL="305435" indent="-305435"/>
            <a:r>
              <a:rPr lang="en-US" dirty="0"/>
              <a:t>Some athletes are allowed to return to activity as long as a special face mask protects the jaw</a:t>
            </a:r>
          </a:p>
          <a:p>
            <a:pPr marL="305435" indent="-305435"/>
            <a:r>
              <a:rPr lang="en-US" dirty="0"/>
              <a:t>Improper care or neglect of a jaw fracture can result in permanent deformity as the jaw may not be able to open wide enough to allow for eating a hamburger, and misalignment of the teeth can lead to further mouth problems</a:t>
            </a:r>
          </a:p>
        </p:txBody>
      </p:sp>
    </p:spTree>
    <p:extLst>
      <p:ext uri="{BB962C8B-B14F-4D97-AF65-F5344CB8AC3E}">
        <p14:creationId xmlns:p14="http://schemas.microsoft.com/office/powerpoint/2010/main" val="291002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8DC973-8559-44F6-AD04-3E2799458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E1742C-5A34-47A6-B006-2F4028B6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821" y="457174"/>
            <a:ext cx="5598459" cy="91440"/>
          </a:xfrm>
          <a:prstGeom prst="rect">
            <a:avLst/>
          </a:prstGeom>
          <a:solidFill>
            <a:srgbClr val="B33E60"/>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65FF912-3705-4A0F-A1BA-C6C2343E4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0" y="451223"/>
            <a:ext cx="5616388" cy="91440"/>
          </a:xfrm>
          <a:prstGeom prst="rect">
            <a:avLst/>
          </a:prstGeom>
          <a:solidFill>
            <a:srgbClr val="B33E60"/>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food&#10;&#10;Description generated with very high confidence">
            <a:extLst>
              <a:ext uri="{FF2B5EF4-FFF2-40B4-BE49-F238E27FC236}">
                <a16:creationId xmlns:a16="http://schemas.microsoft.com/office/drawing/2014/main" id="{7F02627C-DAC4-4DF0-A08F-5F167F2716DA}"/>
              </a:ext>
            </a:extLst>
          </p:cNvPr>
          <p:cNvPicPr>
            <a:picLocks noChangeAspect="1"/>
          </p:cNvPicPr>
          <p:nvPr/>
        </p:nvPicPr>
        <p:blipFill rotWithShape="1">
          <a:blip r:embed="rId2"/>
          <a:srcRect l="13685" r="14716" b="2"/>
          <a:stretch/>
        </p:blipFill>
        <p:spPr>
          <a:xfrm>
            <a:off x="451821" y="643467"/>
            <a:ext cx="5598460" cy="5571066"/>
          </a:xfrm>
          <a:prstGeom prst="rect">
            <a:avLst/>
          </a:prstGeom>
        </p:spPr>
      </p:pic>
      <p:pic>
        <p:nvPicPr>
          <p:cNvPr id="2" name="Picture 2" descr="A picture containing dog, white, woman, standing&#10;&#10;Description generated with very high confidence">
            <a:extLst>
              <a:ext uri="{FF2B5EF4-FFF2-40B4-BE49-F238E27FC236}">
                <a16:creationId xmlns:a16="http://schemas.microsoft.com/office/drawing/2014/main" id="{B386B8A2-A60B-402C-8186-3CFF4D3D3D8C}"/>
              </a:ext>
            </a:extLst>
          </p:cNvPr>
          <p:cNvPicPr>
            <a:picLocks noChangeAspect="1"/>
          </p:cNvPicPr>
          <p:nvPr/>
        </p:nvPicPr>
        <p:blipFill rotWithShape="1">
          <a:blip r:embed="rId3"/>
          <a:srcRect l="4387" r="10826" b="2"/>
          <a:stretch/>
        </p:blipFill>
        <p:spPr>
          <a:xfrm>
            <a:off x="6141720" y="643467"/>
            <a:ext cx="5616388" cy="5571066"/>
          </a:xfrm>
          <a:prstGeom prst="rect">
            <a:avLst/>
          </a:prstGeom>
        </p:spPr>
      </p:pic>
    </p:spTree>
    <p:extLst>
      <p:ext uri="{BB962C8B-B14F-4D97-AF65-F5344CB8AC3E}">
        <p14:creationId xmlns:p14="http://schemas.microsoft.com/office/powerpoint/2010/main" val="1345237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08A6-D0CE-4FE9-96CE-DFAE22DA8894}"/>
              </a:ext>
            </a:extLst>
          </p:cNvPr>
          <p:cNvSpPr>
            <a:spLocks noGrp="1"/>
          </p:cNvSpPr>
          <p:nvPr>
            <p:ph type="title"/>
          </p:nvPr>
        </p:nvSpPr>
        <p:spPr>
          <a:xfrm>
            <a:off x="581192" y="702156"/>
            <a:ext cx="11029616" cy="705763"/>
          </a:xfrm>
        </p:spPr>
        <p:txBody>
          <a:bodyPr/>
          <a:lstStyle/>
          <a:p>
            <a:r>
              <a:rPr lang="en-US" dirty="0"/>
              <a:t>Temporomandibular dislocation</a:t>
            </a:r>
          </a:p>
        </p:txBody>
      </p:sp>
      <p:sp>
        <p:nvSpPr>
          <p:cNvPr id="3" name="Content Placeholder 2">
            <a:extLst>
              <a:ext uri="{FF2B5EF4-FFF2-40B4-BE49-F238E27FC236}">
                <a16:creationId xmlns:a16="http://schemas.microsoft.com/office/drawing/2014/main" id="{1FF33C1F-B622-43D3-980C-A9ADF7F9F586}"/>
              </a:ext>
            </a:extLst>
          </p:cNvPr>
          <p:cNvSpPr>
            <a:spLocks noGrp="1"/>
          </p:cNvSpPr>
          <p:nvPr>
            <p:ph idx="1"/>
          </p:nvPr>
        </p:nvSpPr>
        <p:spPr>
          <a:xfrm>
            <a:off x="291418" y="1450076"/>
            <a:ext cx="11705755" cy="5169217"/>
          </a:xfrm>
        </p:spPr>
        <p:txBody>
          <a:bodyPr/>
          <a:lstStyle/>
          <a:p>
            <a:pPr marL="305435" indent="-305435"/>
            <a:r>
              <a:rPr lang="en-US" sz="2000" dirty="0"/>
              <a:t>A blow to the chin or a violent, forced opening of the mouth can cause a dislocation</a:t>
            </a:r>
          </a:p>
          <a:p>
            <a:pPr marL="305435" indent="-305435"/>
            <a:r>
              <a:rPr lang="en-US" sz="2000" dirty="0"/>
              <a:t>The athlete will immediately grab and hold their mouth to keep it from moving</a:t>
            </a:r>
          </a:p>
          <a:p>
            <a:pPr marL="305435" indent="-305435"/>
            <a:r>
              <a:rPr lang="en-US" sz="2000" dirty="0"/>
              <a:t>The jaw will lock itself in place by spasm of the local muscles, and the athlete will experience extreme pain</a:t>
            </a:r>
          </a:p>
          <a:p>
            <a:pPr marL="305435" indent="-305435"/>
            <a:r>
              <a:rPr lang="en-US" sz="2000" dirty="0"/>
              <a:t>Their jaw will look deformed, locked open, or to one side</a:t>
            </a:r>
          </a:p>
          <a:p>
            <a:pPr marL="305435" indent="-305435"/>
            <a:r>
              <a:rPr lang="en-US" sz="2000" dirty="0"/>
              <a:t>The AT can feel that the condyles are out of normal position</a:t>
            </a:r>
          </a:p>
          <a:p>
            <a:pPr marL="305435" indent="-305435"/>
            <a:r>
              <a:rPr lang="en-US" sz="2000" dirty="0"/>
              <a:t>The AT should put the jaw back in place because the area around the jaw is filled with nerves and cartilage that can be permanently damaged</a:t>
            </a:r>
          </a:p>
          <a:p>
            <a:pPr marL="305435" indent="-305435"/>
            <a:r>
              <a:rPr lang="en-US" sz="2000" dirty="0"/>
              <a:t>The physician should relocate the jaw, which must then be kept shut for several weeks</a:t>
            </a:r>
          </a:p>
          <a:p>
            <a:pPr marL="305435" indent="-305435"/>
            <a:r>
              <a:rPr lang="en-US" sz="2000" dirty="0"/>
              <a:t>Some physicians wire the jaw shut to ensure the rest</a:t>
            </a:r>
          </a:p>
        </p:txBody>
      </p:sp>
    </p:spTree>
    <p:extLst>
      <p:ext uri="{BB962C8B-B14F-4D97-AF65-F5344CB8AC3E}">
        <p14:creationId xmlns:p14="http://schemas.microsoft.com/office/powerpoint/2010/main" val="3681157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E22EDAF-5B6B-4EDA-874A-D2323A563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7093E9-0FF5-4C8A-87CA-1A77A8A8A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1531B9EF-E1F9-40FE-9CC0-C4C5F7025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8457049-EBE6-4D4A-9603-74419DBBE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2" descr="A close up of a person making a face for the camera&#10;&#10;Description generated with high confidence">
            <a:extLst>
              <a:ext uri="{FF2B5EF4-FFF2-40B4-BE49-F238E27FC236}">
                <a16:creationId xmlns:a16="http://schemas.microsoft.com/office/drawing/2014/main" id="{DD7D9107-1D5B-4A46-B593-D6389E7BF443}"/>
              </a:ext>
            </a:extLst>
          </p:cNvPr>
          <p:cNvPicPr>
            <a:picLocks noChangeAspect="1"/>
          </p:cNvPicPr>
          <p:nvPr/>
        </p:nvPicPr>
        <p:blipFill rotWithShape="1">
          <a:blip r:embed="rId2"/>
          <a:srcRect r="9344" b="1"/>
          <a:stretch/>
        </p:blipFill>
        <p:spPr>
          <a:xfrm>
            <a:off x="446532" y="599724"/>
            <a:ext cx="11292143" cy="5200321"/>
          </a:xfrm>
          <a:prstGeom prst="rect">
            <a:avLst/>
          </a:prstGeom>
        </p:spPr>
      </p:pic>
      <p:sp>
        <p:nvSpPr>
          <p:cNvPr id="15" name="Rectangle 14">
            <a:extLst>
              <a:ext uri="{FF2B5EF4-FFF2-40B4-BE49-F238E27FC236}">
                <a16:creationId xmlns:a16="http://schemas.microsoft.com/office/drawing/2014/main" id="{D54EC586-DBC6-420F-A910-59AC50AB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765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CF63-B8F2-4CA8-B00A-5953BF091DD2}"/>
              </a:ext>
            </a:extLst>
          </p:cNvPr>
          <p:cNvSpPr>
            <a:spLocks noGrp="1"/>
          </p:cNvSpPr>
          <p:nvPr>
            <p:ph type="title"/>
          </p:nvPr>
        </p:nvSpPr>
        <p:spPr>
          <a:xfrm>
            <a:off x="581192" y="702156"/>
            <a:ext cx="11029616" cy="684298"/>
          </a:xfrm>
        </p:spPr>
        <p:txBody>
          <a:bodyPr/>
          <a:lstStyle/>
          <a:p>
            <a:r>
              <a:rPr lang="en-US" dirty="0"/>
              <a:t>Temporomandibular Joint Dysfunction</a:t>
            </a:r>
          </a:p>
        </p:txBody>
      </p:sp>
      <p:sp>
        <p:nvSpPr>
          <p:cNvPr id="3" name="Content Placeholder 2">
            <a:extLst>
              <a:ext uri="{FF2B5EF4-FFF2-40B4-BE49-F238E27FC236}">
                <a16:creationId xmlns:a16="http://schemas.microsoft.com/office/drawing/2014/main" id="{C0D201C3-E2C0-4543-AA1D-EE0F6695140B}"/>
              </a:ext>
            </a:extLst>
          </p:cNvPr>
          <p:cNvSpPr>
            <a:spLocks noGrp="1"/>
          </p:cNvSpPr>
          <p:nvPr>
            <p:ph idx="1"/>
          </p:nvPr>
        </p:nvSpPr>
        <p:spPr>
          <a:xfrm>
            <a:off x="216291" y="1385681"/>
            <a:ext cx="11737952" cy="5169218"/>
          </a:xfrm>
        </p:spPr>
        <p:txBody>
          <a:bodyPr/>
          <a:lstStyle/>
          <a:p>
            <a:pPr marL="305435" indent="-305435"/>
            <a:r>
              <a:rPr lang="en-US" sz="2200" b="1" u="sng" dirty="0"/>
              <a:t>Temporomandibular joint dysfunction (TMJ): a condition where the muscles surrounding the joint spasm</a:t>
            </a:r>
          </a:p>
          <a:p>
            <a:pPr marL="305435" indent="-305435"/>
            <a:r>
              <a:rPr lang="en-US" sz="2200" dirty="0"/>
              <a:t>The spasms can be caused be stress, a blow to the mandible, or an injury to the muscles</a:t>
            </a:r>
          </a:p>
          <a:p>
            <a:pPr marL="305435" indent="-305435"/>
            <a:r>
              <a:rPr lang="en-US" sz="2200" dirty="0"/>
              <a:t>The dysfunction can cause misalignment of the teeth, inability to open the mouth fully, clicking of the jaw, earache, pain in the musculature of the mouth, and headaches</a:t>
            </a:r>
          </a:p>
          <a:p>
            <a:pPr marL="305435" indent="-305435"/>
            <a:r>
              <a:rPr lang="en-US" sz="2200" dirty="0"/>
              <a:t>Upon examination, the AT may find a lack of ROM, holding the jaw, poor alignment upon opening or closing, or crepitus</a:t>
            </a:r>
          </a:p>
          <a:p>
            <a:pPr marL="305435" indent="-305435"/>
            <a:r>
              <a:rPr lang="en-US" sz="2200" dirty="0"/>
              <a:t>Treatment includes relaxation of the muscles of the jaw, such as from a massage or trigger point techniques</a:t>
            </a:r>
          </a:p>
          <a:p>
            <a:pPr marL="305435" indent="-305435"/>
            <a:r>
              <a:rPr lang="en-US" sz="2200" dirty="0"/>
              <a:t>In some instances, the athlete may require muscle relaxers or pain medication</a:t>
            </a:r>
          </a:p>
          <a:p>
            <a:pPr marL="305435" indent="-305435"/>
            <a:r>
              <a:rPr lang="en-US" sz="2200" dirty="0"/>
              <a:t>A dentist may choose to make a bite splint to prevent TMJ from recurring</a:t>
            </a:r>
          </a:p>
        </p:txBody>
      </p:sp>
    </p:spTree>
    <p:extLst>
      <p:ext uri="{BB962C8B-B14F-4D97-AF65-F5344CB8AC3E}">
        <p14:creationId xmlns:p14="http://schemas.microsoft.com/office/powerpoint/2010/main" val="3984458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4308965-434A-4011-8316-8ABEFFED0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1C910B0D-8E24-46E7-93D7-329948C60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5609383"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2">
            <a:extLst>
              <a:ext uri="{FF2B5EF4-FFF2-40B4-BE49-F238E27FC236}">
                <a16:creationId xmlns:a16="http://schemas.microsoft.com/office/drawing/2014/main" id="{FF215A71-CFAF-4964-A613-D07F75FC1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9035" y="453825"/>
            <a:ext cx="5596432" cy="983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sitting, table, white, food&#10;&#10;Description generated with very high confidence">
            <a:extLst>
              <a:ext uri="{FF2B5EF4-FFF2-40B4-BE49-F238E27FC236}">
                <a16:creationId xmlns:a16="http://schemas.microsoft.com/office/drawing/2014/main" id="{CADAC4D5-742F-4C63-931B-827E637E0F62}"/>
              </a:ext>
            </a:extLst>
          </p:cNvPr>
          <p:cNvPicPr>
            <a:picLocks noChangeAspect="1"/>
          </p:cNvPicPr>
          <p:nvPr/>
        </p:nvPicPr>
        <p:blipFill>
          <a:blip r:embed="rId2"/>
          <a:stretch>
            <a:fillRect/>
          </a:stretch>
        </p:blipFill>
        <p:spPr>
          <a:xfrm>
            <a:off x="446533" y="1486751"/>
            <a:ext cx="5609384" cy="3884498"/>
          </a:xfrm>
          <a:prstGeom prst="rect">
            <a:avLst/>
          </a:prstGeom>
        </p:spPr>
      </p:pic>
      <p:pic>
        <p:nvPicPr>
          <p:cNvPr id="2" name="Picture 2" descr="A picture containing clothing, shirt&#10;&#10;Description generated with very high confidence">
            <a:extLst>
              <a:ext uri="{FF2B5EF4-FFF2-40B4-BE49-F238E27FC236}">
                <a16:creationId xmlns:a16="http://schemas.microsoft.com/office/drawing/2014/main" id="{C862FA6F-029E-4A0B-A0FF-AEE8BB0893B7}"/>
              </a:ext>
            </a:extLst>
          </p:cNvPr>
          <p:cNvPicPr>
            <a:picLocks noChangeAspect="1"/>
          </p:cNvPicPr>
          <p:nvPr/>
        </p:nvPicPr>
        <p:blipFill>
          <a:blip r:embed="rId3"/>
          <a:stretch>
            <a:fillRect/>
          </a:stretch>
        </p:blipFill>
        <p:spPr>
          <a:xfrm>
            <a:off x="6149035" y="1333039"/>
            <a:ext cx="5596432" cy="4191922"/>
          </a:xfrm>
          <a:prstGeom prst="rect">
            <a:avLst/>
          </a:prstGeom>
        </p:spPr>
      </p:pic>
    </p:spTree>
    <p:extLst>
      <p:ext uri="{BB962C8B-B14F-4D97-AF65-F5344CB8AC3E}">
        <p14:creationId xmlns:p14="http://schemas.microsoft.com/office/powerpoint/2010/main" val="1709124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FC67-42F0-4B9B-9D25-AFE2A33D9F9B}"/>
              </a:ext>
            </a:extLst>
          </p:cNvPr>
          <p:cNvSpPr>
            <a:spLocks noGrp="1"/>
          </p:cNvSpPr>
          <p:nvPr>
            <p:ph type="title"/>
          </p:nvPr>
        </p:nvSpPr>
        <p:spPr/>
        <p:txBody>
          <a:bodyPr/>
          <a:lstStyle/>
          <a:p>
            <a:r>
              <a:rPr lang="en-US" dirty="0"/>
              <a:t>source</a:t>
            </a:r>
          </a:p>
        </p:txBody>
      </p:sp>
      <p:sp>
        <p:nvSpPr>
          <p:cNvPr id="3" name="Content Placeholder 2">
            <a:extLst>
              <a:ext uri="{FF2B5EF4-FFF2-40B4-BE49-F238E27FC236}">
                <a16:creationId xmlns:a16="http://schemas.microsoft.com/office/drawing/2014/main" id="{1BB0EDCA-118A-4A53-98BB-C83EF21F6009}"/>
              </a:ext>
            </a:extLst>
          </p:cNvPr>
          <p:cNvSpPr>
            <a:spLocks noGrp="1"/>
          </p:cNvSpPr>
          <p:nvPr>
            <p:ph idx="1"/>
          </p:nvPr>
        </p:nvSpPr>
        <p:spPr/>
        <p:txBody>
          <a:bodyPr/>
          <a:lstStyle/>
          <a:p>
            <a:pPr marL="305435" indent="-305435"/>
            <a:r>
              <a:rPr lang="en-US" dirty="0"/>
              <a:t>Fundamentals of Athletic Training</a:t>
            </a:r>
          </a:p>
        </p:txBody>
      </p:sp>
    </p:spTree>
    <p:extLst>
      <p:ext uri="{BB962C8B-B14F-4D97-AF65-F5344CB8AC3E}">
        <p14:creationId xmlns:p14="http://schemas.microsoft.com/office/powerpoint/2010/main" val="41534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3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high confidence">
            <a:extLst>
              <a:ext uri="{FF2B5EF4-FFF2-40B4-BE49-F238E27FC236}">
                <a16:creationId xmlns:a16="http://schemas.microsoft.com/office/drawing/2014/main" id="{474BF6F3-78FE-4071-923E-0BDF3B55F144}"/>
              </a:ext>
            </a:extLst>
          </p:cNvPr>
          <p:cNvPicPr>
            <a:picLocks noGrp="1" noChangeAspect="1"/>
          </p:cNvPicPr>
          <p:nvPr>
            <p:ph idx="1"/>
          </p:nvPr>
        </p:nvPicPr>
        <p:blipFill>
          <a:blip r:embed="rId2"/>
          <a:stretch>
            <a:fillRect/>
          </a:stretch>
        </p:blipFill>
        <p:spPr>
          <a:xfrm>
            <a:off x="2912534" y="643467"/>
            <a:ext cx="6366932" cy="5571066"/>
          </a:xfrm>
          <a:prstGeom prst="rect">
            <a:avLst/>
          </a:prstGeom>
        </p:spPr>
      </p:pic>
    </p:spTree>
    <p:extLst>
      <p:ext uri="{BB962C8B-B14F-4D97-AF65-F5344CB8AC3E}">
        <p14:creationId xmlns:p14="http://schemas.microsoft.com/office/powerpoint/2010/main" val="20225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21A81FB-8DBC-492C-A8B2-1C2D5793F2A7}"/>
              </a:ext>
            </a:extLst>
          </p:cNvPr>
          <p:cNvSpPr>
            <a:spLocks noGrp="1"/>
          </p:cNvSpPr>
          <p:nvPr>
            <p:ph type="title"/>
          </p:nvPr>
        </p:nvSpPr>
        <p:spPr>
          <a:xfrm>
            <a:off x="601255" y="702155"/>
            <a:ext cx="3409783" cy="581498"/>
          </a:xfrm>
        </p:spPr>
        <p:txBody>
          <a:bodyPr>
            <a:normAutofit/>
          </a:bodyPr>
          <a:lstStyle/>
          <a:p>
            <a:r>
              <a:rPr lang="en-US" sz="2800">
                <a:solidFill>
                  <a:srgbClr val="FFFFFF"/>
                </a:solidFill>
              </a:rPr>
              <a:t>Foreign Body</a:t>
            </a:r>
          </a:p>
        </p:txBody>
      </p:sp>
      <p:sp>
        <p:nvSpPr>
          <p:cNvPr id="3" name="Content Placeholder 2">
            <a:extLst>
              <a:ext uri="{FF2B5EF4-FFF2-40B4-BE49-F238E27FC236}">
                <a16:creationId xmlns:a16="http://schemas.microsoft.com/office/drawing/2014/main" id="{BD017BD7-040C-46CA-B7EE-AA1711058D89}"/>
              </a:ext>
            </a:extLst>
          </p:cNvPr>
          <p:cNvSpPr>
            <a:spLocks noGrp="1"/>
          </p:cNvSpPr>
          <p:nvPr>
            <p:ph idx="1"/>
          </p:nvPr>
        </p:nvSpPr>
        <p:spPr>
          <a:xfrm>
            <a:off x="443105" y="1271369"/>
            <a:ext cx="3567932" cy="5060059"/>
          </a:xfrm>
        </p:spPr>
        <p:txBody>
          <a:bodyPr>
            <a:normAutofit/>
          </a:bodyPr>
          <a:lstStyle/>
          <a:p>
            <a:pPr marL="305435" indent="-305435">
              <a:lnSpc>
                <a:spcPct val="90000"/>
              </a:lnSpc>
            </a:pPr>
            <a:r>
              <a:rPr lang="en-US">
                <a:solidFill>
                  <a:srgbClr val="FFFFFF"/>
                </a:solidFill>
              </a:rPr>
              <a:t>In athletics, foreign bodies in the ear are rare, but bugs can end up in athlete's ears </a:t>
            </a:r>
          </a:p>
          <a:p>
            <a:pPr marL="305435" indent="-305435">
              <a:lnSpc>
                <a:spcPct val="90000"/>
              </a:lnSpc>
            </a:pPr>
            <a:r>
              <a:rPr lang="en-US">
                <a:solidFill>
                  <a:srgbClr val="FFFFFF"/>
                </a:solidFill>
              </a:rPr>
              <a:t>The athlete will have the sensation that something is in the ear and may experience pain</a:t>
            </a:r>
          </a:p>
          <a:p>
            <a:pPr marL="305435" indent="-305435">
              <a:lnSpc>
                <a:spcPct val="90000"/>
              </a:lnSpc>
            </a:pPr>
            <a:r>
              <a:rPr lang="en-US">
                <a:solidFill>
                  <a:srgbClr val="FFFFFF"/>
                </a:solidFill>
              </a:rPr>
              <a:t>Probing the ear with a cotton-tipped applicator may push the object further into the ear and should be avoided</a:t>
            </a:r>
          </a:p>
          <a:p>
            <a:pPr marL="305435" indent="-305435">
              <a:lnSpc>
                <a:spcPct val="90000"/>
              </a:lnSpc>
            </a:pPr>
            <a:r>
              <a:rPr lang="en-US">
                <a:solidFill>
                  <a:srgbClr val="FFFFFF"/>
                </a:solidFill>
              </a:rPr>
              <a:t>The AT could also rupture the eardrum trying to get the object out</a:t>
            </a:r>
          </a:p>
          <a:p>
            <a:pPr marL="305435" indent="-305435">
              <a:lnSpc>
                <a:spcPct val="90000"/>
              </a:lnSpc>
            </a:pPr>
            <a:r>
              <a:rPr lang="en-US">
                <a:solidFill>
                  <a:srgbClr val="FFFFFF"/>
                </a:solidFill>
              </a:rPr>
              <a:t>A physician can remove an object using mineral oil or special tweezers</a:t>
            </a:r>
          </a:p>
          <a:p>
            <a:pPr marL="305435" indent="-305435">
              <a:lnSpc>
                <a:spcPct val="90000"/>
              </a:lnSpc>
            </a:pPr>
            <a:endParaRPr lang="en-US" sz="1500">
              <a:solidFill>
                <a:srgbClr val="FFFFFF"/>
              </a:solidFill>
            </a:endParaRPr>
          </a:p>
        </p:txBody>
      </p:sp>
      <p:pic>
        <p:nvPicPr>
          <p:cNvPr id="4" name="Picture 4" descr="A picture containing tattoo&#10;&#10;Description generated with very high confidence">
            <a:extLst>
              <a:ext uri="{FF2B5EF4-FFF2-40B4-BE49-F238E27FC236}">
                <a16:creationId xmlns:a16="http://schemas.microsoft.com/office/drawing/2014/main" id="{E06042A4-913B-448B-A9D7-763303F421FB}"/>
              </a:ext>
            </a:extLst>
          </p:cNvPr>
          <p:cNvPicPr>
            <a:picLocks noChangeAspect="1"/>
          </p:cNvPicPr>
          <p:nvPr/>
        </p:nvPicPr>
        <p:blipFill>
          <a:blip r:embed="rId2"/>
          <a:stretch>
            <a:fillRect/>
          </a:stretch>
        </p:blipFill>
        <p:spPr>
          <a:xfrm>
            <a:off x="4592231" y="1273250"/>
            <a:ext cx="6831503" cy="4294087"/>
          </a:xfrm>
          <a:prstGeom prst="rect">
            <a:avLst/>
          </a:prstGeom>
        </p:spPr>
      </p:pic>
    </p:spTree>
    <p:extLst>
      <p:ext uri="{BB962C8B-B14F-4D97-AF65-F5344CB8AC3E}">
        <p14:creationId xmlns:p14="http://schemas.microsoft.com/office/powerpoint/2010/main" val="155633092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C6CB-C887-4A12-9514-99FB2944D3EC}"/>
              </a:ext>
            </a:extLst>
          </p:cNvPr>
          <p:cNvSpPr>
            <a:spLocks noGrp="1"/>
          </p:cNvSpPr>
          <p:nvPr>
            <p:ph type="title"/>
          </p:nvPr>
        </p:nvSpPr>
        <p:spPr>
          <a:xfrm>
            <a:off x="581192" y="702156"/>
            <a:ext cx="11029616" cy="599249"/>
          </a:xfrm>
        </p:spPr>
        <p:txBody>
          <a:bodyPr/>
          <a:lstStyle/>
          <a:p>
            <a:r>
              <a:rPr lang="en-US"/>
              <a:t>Cauliflower Ear (hematoma Auris)</a:t>
            </a:r>
          </a:p>
        </p:txBody>
      </p:sp>
      <p:sp>
        <p:nvSpPr>
          <p:cNvPr id="3" name="Content Placeholder 2">
            <a:extLst>
              <a:ext uri="{FF2B5EF4-FFF2-40B4-BE49-F238E27FC236}">
                <a16:creationId xmlns:a16="http://schemas.microsoft.com/office/drawing/2014/main" id="{26787E54-531F-4E8B-B47A-1EE947345C09}"/>
              </a:ext>
            </a:extLst>
          </p:cNvPr>
          <p:cNvSpPr>
            <a:spLocks noGrp="1"/>
          </p:cNvSpPr>
          <p:nvPr>
            <p:ph idx="1"/>
          </p:nvPr>
        </p:nvSpPr>
        <p:spPr>
          <a:xfrm>
            <a:off x="293645" y="1262563"/>
            <a:ext cx="11690973" cy="5316636"/>
          </a:xfrm>
        </p:spPr>
        <p:txBody>
          <a:bodyPr>
            <a:normAutofit/>
          </a:bodyPr>
          <a:lstStyle/>
          <a:p>
            <a:pPr marL="305435" indent="-305435"/>
            <a:r>
              <a:rPr lang="en-US" sz="2000" b="1" u="sng"/>
              <a:t>Cauliflower ear: a condition that occurs when the pinna (the projecting portion of the external ear) begins to bleed internally after an impact, causing swelling, redness, and pain.  As the ear heals, an excessive growth of raparative tissue distorts the pinna, making it look like a piece of cauliflower</a:t>
            </a:r>
          </a:p>
          <a:p>
            <a:pPr marL="305435" indent="-305435"/>
            <a:r>
              <a:rPr lang="en-US" sz="2000"/>
              <a:t>Wrestlers are the athletes who suffer the most from cauliflower ear</a:t>
            </a:r>
          </a:p>
          <a:p>
            <a:pPr marL="305435" indent="-305435"/>
            <a:r>
              <a:rPr lang="en-US" sz="2000"/>
              <a:t>The wrestler involved usually is not wearing his headgear and gets hit hard in the ear, or his head and is pushed hard into the wrestling mat</a:t>
            </a:r>
          </a:p>
          <a:p>
            <a:pPr marL="305435" indent="-305435"/>
            <a:r>
              <a:rPr lang="en-US" sz="2000"/>
              <a:t>Treatment: starts with ice and compression with a moldable material; physician may lance or drain the ear and use a steroid medication to to keep the hemorrhage under control</a:t>
            </a:r>
          </a:p>
          <a:p>
            <a:pPr marL="305435" indent="-305435"/>
            <a:r>
              <a:rPr lang="en-US" sz="2000"/>
              <a:t>In more complicated cases, the physician may remove the tissue through surgery</a:t>
            </a:r>
          </a:p>
          <a:p>
            <a:pPr marL="305435" indent="-305435"/>
            <a:r>
              <a:rPr lang="en-US" sz="2000"/>
              <a:t>Some athletes opt for plastic surgery to fix the ear if it is permanently distorted</a:t>
            </a:r>
          </a:p>
          <a:p>
            <a:pPr marL="305435" indent="-305435"/>
            <a:r>
              <a:rPr lang="en-US" sz="2000"/>
              <a:t>Wearing headgear and applying petroleum jelly to reduce friction can prevent cauliflower ear</a:t>
            </a:r>
            <a:endParaRPr lang="en-US" sz="2000" dirty="0"/>
          </a:p>
        </p:txBody>
      </p:sp>
    </p:spTree>
    <p:extLst>
      <p:ext uri="{BB962C8B-B14F-4D97-AF65-F5344CB8AC3E}">
        <p14:creationId xmlns:p14="http://schemas.microsoft.com/office/powerpoint/2010/main" val="299418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2BF2-7870-4CFB-83AD-73C0DE004680}"/>
              </a:ext>
            </a:extLst>
          </p:cNvPr>
          <p:cNvSpPr>
            <a:spLocks noGrp="1"/>
          </p:cNvSpPr>
          <p:nvPr>
            <p:ph type="title"/>
          </p:nvPr>
        </p:nvSpPr>
        <p:spPr>
          <a:xfrm>
            <a:off x="581192" y="702156"/>
            <a:ext cx="11029616" cy="699890"/>
          </a:xfrm>
        </p:spPr>
        <p:txBody>
          <a:bodyPr/>
          <a:lstStyle/>
          <a:p>
            <a:r>
              <a:rPr lang="en-US"/>
              <a:t>Pinna Laceration</a:t>
            </a:r>
          </a:p>
        </p:txBody>
      </p:sp>
      <p:sp>
        <p:nvSpPr>
          <p:cNvPr id="3" name="Content Placeholder 2">
            <a:extLst>
              <a:ext uri="{FF2B5EF4-FFF2-40B4-BE49-F238E27FC236}">
                <a16:creationId xmlns:a16="http://schemas.microsoft.com/office/drawing/2014/main" id="{ADAA3E23-DF5D-46BB-8E15-C0AAF9977790}"/>
              </a:ext>
            </a:extLst>
          </p:cNvPr>
          <p:cNvSpPr>
            <a:spLocks noGrp="1"/>
          </p:cNvSpPr>
          <p:nvPr>
            <p:ph idx="1"/>
          </p:nvPr>
        </p:nvSpPr>
        <p:spPr>
          <a:xfrm>
            <a:off x="121117" y="1492600"/>
            <a:ext cx="11863501" cy="5201617"/>
          </a:xfrm>
        </p:spPr>
        <p:txBody>
          <a:bodyPr>
            <a:normAutofit/>
          </a:bodyPr>
          <a:lstStyle/>
          <a:p>
            <a:pPr marL="305435" indent="-305435"/>
            <a:r>
              <a:rPr lang="en-US" sz="2000"/>
              <a:t>Ears stick out from the head enough that they may get in the way</a:t>
            </a:r>
          </a:p>
          <a:p>
            <a:pPr marL="305435" indent="-305435"/>
            <a:r>
              <a:rPr lang="en-US" sz="2000"/>
              <a:t>Athletes should never wear earrings in practice or competitions because they increase the vulnerability of an already exposed body part</a:t>
            </a:r>
          </a:p>
          <a:p>
            <a:pPr marL="305435" indent="-305435"/>
            <a:r>
              <a:rPr lang="en-US" sz="2000"/>
              <a:t>An earring can be caught by another athlete's finger and tear the ear lobe</a:t>
            </a:r>
          </a:p>
          <a:p>
            <a:pPr marL="305435" indent="-305435"/>
            <a:r>
              <a:rPr lang="en-US" sz="2000"/>
              <a:t>Even in sports where the ears are protected by a helmet, earrings may be jammed against the wearer's head if the head is struck</a:t>
            </a:r>
          </a:p>
          <a:p>
            <a:pPr marL="305435" indent="-305435"/>
            <a:r>
              <a:rPr lang="en-US" sz="2000"/>
              <a:t>A laceration of the pinna is treated the same as any other wound---controlling the bleeding with direct pressure, which can be applied on both sides for rapid control</a:t>
            </a:r>
          </a:p>
          <a:p>
            <a:pPr marL="305435" indent="-305435"/>
            <a:r>
              <a:rPr lang="en-US" sz="2000"/>
              <a:t>When a portion of the pinna is no longer attached, the missing piece must be found so that it may be reattached</a:t>
            </a:r>
          </a:p>
          <a:p>
            <a:pPr marL="305435" indent="-305435"/>
            <a:r>
              <a:rPr lang="en-US" sz="2000"/>
              <a:t>The detached part should be wrapped in sterile gauze, put in a plastic bag, and placed in a container full of ice</a:t>
            </a:r>
          </a:p>
          <a:p>
            <a:pPr marL="305435" indent="-305435"/>
            <a:r>
              <a:rPr lang="en-US" sz="2000"/>
              <a:t>The athlete should be referred to a physician for stitches and tetanus shot</a:t>
            </a:r>
          </a:p>
          <a:p>
            <a:pPr marL="305435" indent="-305435"/>
            <a:r>
              <a:rPr lang="en-US" sz="2000"/>
              <a:t>The athlete can prevent ear lacerations by wearing proper headwear </a:t>
            </a:r>
            <a:endParaRPr lang="en-US" sz="2000" dirty="0"/>
          </a:p>
        </p:txBody>
      </p:sp>
    </p:spTree>
    <p:extLst>
      <p:ext uri="{BB962C8B-B14F-4D97-AF65-F5344CB8AC3E}">
        <p14:creationId xmlns:p14="http://schemas.microsoft.com/office/powerpoint/2010/main" val="264809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logo&#10;&#10;Description generated with high confidence">
            <a:extLst>
              <a:ext uri="{FF2B5EF4-FFF2-40B4-BE49-F238E27FC236}">
                <a16:creationId xmlns:a16="http://schemas.microsoft.com/office/drawing/2014/main" id="{4AAF96C7-A6B0-44EB-8B7E-3C8ABD71ED79}"/>
              </a:ext>
            </a:extLst>
          </p:cNvPr>
          <p:cNvPicPr>
            <a:picLocks noGrp="1" noChangeAspect="1"/>
          </p:cNvPicPr>
          <p:nvPr>
            <p:ph idx="1"/>
          </p:nvPr>
        </p:nvPicPr>
        <p:blipFill>
          <a:blip r:embed="rId2"/>
          <a:stretch>
            <a:fillRect/>
          </a:stretch>
        </p:blipFill>
        <p:spPr>
          <a:xfrm>
            <a:off x="2760032" y="643466"/>
            <a:ext cx="6671936" cy="5571067"/>
          </a:xfrm>
          <a:prstGeom prst="rect">
            <a:avLst/>
          </a:prstGeom>
        </p:spPr>
      </p:pic>
    </p:spTree>
    <p:extLst>
      <p:ext uri="{BB962C8B-B14F-4D97-AF65-F5344CB8AC3E}">
        <p14:creationId xmlns:p14="http://schemas.microsoft.com/office/powerpoint/2010/main" val="293059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265E-B6AF-4D74-BEB0-E4501F1C4FEA}"/>
              </a:ext>
            </a:extLst>
          </p:cNvPr>
          <p:cNvSpPr>
            <a:spLocks noGrp="1"/>
          </p:cNvSpPr>
          <p:nvPr>
            <p:ph type="title"/>
          </p:nvPr>
        </p:nvSpPr>
        <p:spPr>
          <a:xfrm>
            <a:off x="581192" y="702156"/>
            <a:ext cx="11029616" cy="743022"/>
          </a:xfrm>
        </p:spPr>
        <p:txBody>
          <a:bodyPr/>
          <a:lstStyle/>
          <a:p>
            <a:r>
              <a:rPr lang="en-US"/>
              <a:t>Ruptured Eardrum</a:t>
            </a:r>
          </a:p>
        </p:txBody>
      </p:sp>
      <p:sp>
        <p:nvSpPr>
          <p:cNvPr id="3" name="Content Placeholder 2">
            <a:extLst>
              <a:ext uri="{FF2B5EF4-FFF2-40B4-BE49-F238E27FC236}">
                <a16:creationId xmlns:a16="http://schemas.microsoft.com/office/drawing/2014/main" id="{5867C96F-EC2D-4908-BA19-F5E22946A74B}"/>
              </a:ext>
            </a:extLst>
          </p:cNvPr>
          <p:cNvSpPr>
            <a:spLocks noGrp="1"/>
          </p:cNvSpPr>
          <p:nvPr>
            <p:ph idx="1"/>
          </p:nvPr>
        </p:nvSpPr>
        <p:spPr>
          <a:xfrm>
            <a:off x="279268" y="1607619"/>
            <a:ext cx="11331539" cy="4928447"/>
          </a:xfrm>
        </p:spPr>
        <p:txBody>
          <a:bodyPr vert="horz" lIns="91440" tIns="45720" rIns="91440" bIns="45720" rtlCol="0" anchor="ctr">
            <a:noAutofit/>
          </a:bodyPr>
          <a:lstStyle/>
          <a:p>
            <a:pPr marL="305435" indent="-305435"/>
            <a:r>
              <a:rPr lang="en-US" sz="2200" b="1" u="sng" dirty="0"/>
              <a:t>Ruptured eardrum: a tear of the tympanic membrane</a:t>
            </a:r>
          </a:p>
          <a:p>
            <a:pPr marL="305435" indent="-305435"/>
            <a:r>
              <a:rPr lang="en-US" sz="2200" dirty="0"/>
              <a:t>Can occur from an ear infection, a blow to the side of the head, loud noises, and atmospheric pressure</a:t>
            </a:r>
          </a:p>
          <a:p>
            <a:pPr marL="305435" indent="-305435"/>
            <a:r>
              <a:rPr lang="en-US" sz="2200" dirty="0"/>
              <a:t>The athlete may experience loss of hearing, buzzing in the ear, and drainage from the ear</a:t>
            </a:r>
          </a:p>
          <a:p>
            <a:pPr marL="305435" indent="-305435"/>
            <a:r>
              <a:rPr lang="en-US" sz="2200" dirty="0"/>
              <a:t>A physician will have to examine the ear and do a hearing test to determine the extent of the injury</a:t>
            </a:r>
          </a:p>
          <a:p>
            <a:pPr marL="305435" indent="-305435"/>
            <a:r>
              <a:rPr lang="en-US" sz="2200" dirty="0"/>
              <a:t>In some cases, no treatment is necessary and the membrane will heal on its own; sometimes antibiotics are necessary to deal with the ear infection</a:t>
            </a:r>
          </a:p>
          <a:p>
            <a:pPr marL="305435" indent="-305435"/>
            <a:r>
              <a:rPr lang="en-US" sz="2200" dirty="0"/>
              <a:t>For sever ruptures, or ruptures that do not heal, surgery may be necessary</a:t>
            </a:r>
          </a:p>
          <a:p>
            <a:pPr marL="305435" indent="-305435"/>
            <a:r>
              <a:rPr lang="en-US" sz="2200" dirty="0"/>
              <a:t>An athlete will need to wear headgear to protect the membrane and must not put anything in the ear</a:t>
            </a:r>
          </a:p>
          <a:p>
            <a:pPr marL="305435" indent="-305435"/>
            <a:endParaRPr lang="en-US" dirty="0"/>
          </a:p>
          <a:p>
            <a:pPr marL="305435" indent="-305435"/>
            <a:endParaRPr lang="en-US" dirty="0"/>
          </a:p>
        </p:txBody>
      </p:sp>
    </p:spTree>
    <p:extLst>
      <p:ext uri="{BB962C8B-B14F-4D97-AF65-F5344CB8AC3E}">
        <p14:creationId xmlns:p14="http://schemas.microsoft.com/office/powerpoint/2010/main" val="147173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D9C196-56A3-4D2B-B250-2501F51B4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3A6EBF77-A535-4798-83D5-C5D9C36BF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2"/>
            <a:ext cx="7592567" cy="5856457"/>
          </a:xfrm>
          <a:prstGeom prst="rect">
            <a:avLst/>
          </a:prstGeom>
          <a:noFill/>
          <a:ln w="9525">
            <a:solidFill>
              <a:srgbClr val="756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food, flower&#10;&#10;Description generated with very high confidence">
            <a:extLst>
              <a:ext uri="{FF2B5EF4-FFF2-40B4-BE49-F238E27FC236}">
                <a16:creationId xmlns:a16="http://schemas.microsoft.com/office/drawing/2014/main" id="{4ACC8132-3303-4ACC-85E0-173193351EE5}"/>
              </a:ext>
            </a:extLst>
          </p:cNvPr>
          <p:cNvPicPr>
            <a:picLocks noChangeAspect="1"/>
          </p:cNvPicPr>
          <p:nvPr/>
        </p:nvPicPr>
        <p:blipFill>
          <a:blip r:embed="rId2"/>
          <a:stretch>
            <a:fillRect/>
          </a:stretch>
        </p:blipFill>
        <p:spPr>
          <a:xfrm>
            <a:off x="1807534" y="778935"/>
            <a:ext cx="4884106" cy="5209714"/>
          </a:xfrm>
          <a:prstGeom prst="rect">
            <a:avLst/>
          </a:prstGeom>
          <a:ln>
            <a:noFill/>
          </a:ln>
        </p:spPr>
      </p:pic>
      <p:sp>
        <p:nvSpPr>
          <p:cNvPr id="11" name="Rectangle 10">
            <a:extLst>
              <a:ext uri="{FF2B5EF4-FFF2-40B4-BE49-F238E27FC236}">
                <a16:creationId xmlns:a16="http://schemas.microsoft.com/office/drawing/2014/main" id="{DDB2DB23-D2D0-4E56-A97D-E9B80FD3E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756B6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89802229"/>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412724"/>
      </a:dk2>
      <a:lt2>
        <a:srgbClr val="E6E2E8"/>
      </a:lt2>
      <a:accent1>
        <a:srgbClr val="6BB246"/>
      </a:accent1>
      <a:accent2>
        <a:srgbClr val="90AC39"/>
      </a:accent2>
      <a:accent3>
        <a:srgbClr val="B3A046"/>
      </a:accent3>
      <a:accent4>
        <a:srgbClr val="B16B3B"/>
      </a:accent4>
      <a:accent5>
        <a:srgbClr val="C34D4E"/>
      </a:accent5>
      <a:accent6>
        <a:srgbClr val="B13B6E"/>
      </a:accent6>
      <a:hlink>
        <a:srgbClr val="C05542"/>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1870</Words>
  <Application>Microsoft Office PowerPoint</Application>
  <PresentationFormat>Widescreen</PresentationFormat>
  <Paragraphs>139</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Gill Sans MT</vt:lpstr>
      <vt:lpstr>Wingdings 2</vt:lpstr>
      <vt:lpstr>DividendVTI</vt:lpstr>
      <vt:lpstr>Treating Ear Injuries</vt:lpstr>
      <vt:lpstr>Swimmer's Ear (Otitis Externa)</vt:lpstr>
      <vt:lpstr>PowerPoint Presentation</vt:lpstr>
      <vt:lpstr>Foreign Body</vt:lpstr>
      <vt:lpstr>Cauliflower Ear (hematoma Auris)</vt:lpstr>
      <vt:lpstr>Pinna Laceration</vt:lpstr>
      <vt:lpstr>PowerPoint Presentation</vt:lpstr>
      <vt:lpstr>Ruptured Eardrum</vt:lpstr>
      <vt:lpstr>PowerPoint Presentation</vt:lpstr>
      <vt:lpstr>Treating Nose INjuries</vt:lpstr>
      <vt:lpstr>Nosebleed (Epistaxis)</vt:lpstr>
      <vt:lpstr>PowerPoint Presentation</vt:lpstr>
      <vt:lpstr>Deviated Septum</vt:lpstr>
      <vt:lpstr>PowerPoint Presentation</vt:lpstr>
      <vt:lpstr>Nasal fracture</vt:lpstr>
      <vt:lpstr>PowerPoint Presentation</vt:lpstr>
      <vt:lpstr>Treating Mouth injuries</vt:lpstr>
      <vt:lpstr>Tooth fracture</vt:lpstr>
      <vt:lpstr>PowerPoint Presentation</vt:lpstr>
      <vt:lpstr>Tooth dislocation</vt:lpstr>
      <vt:lpstr>PowerPoint Presentation</vt:lpstr>
      <vt:lpstr>Jaw Fracture</vt:lpstr>
      <vt:lpstr>PowerPoint Presentation</vt:lpstr>
      <vt:lpstr>Temporomandibular dislocation</vt:lpstr>
      <vt:lpstr>PowerPoint Presentation</vt:lpstr>
      <vt:lpstr>Temporomandibular Joint Dysfunction</vt:lpstr>
      <vt:lpstr>PowerPoint Presentation</vt:lpstr>
      <vt:lpstr>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McGehee, Chelsea T.</dc:creator>
  <cp:lastModifiedBy>McGehee, Chelsea T.</cp:lastModifiedBy>
  <cp:revision>2716</cp:revision>
  <dcterms:created xsi:type="dcterms:W3CDTF">2019-10-16T02:15:33Z</dcterms:created>
  <dcterms:modified xsi:type="dcterms:W3CDTF">2019-11-06T14:16:06Z</dcterms:modified>
</cp:coreProperties>
</file>