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5" r:id="rId2"/>
    <p:sldId id="310" r:id="rId3"/>
    <p:sldId id="311" r:id="rId4"/>
    <p:sldId id="312" r:id="rId5"/>
    <p:sldId id="313" r:id="rId6"/>
    <p:sldId id="314" r:id="rId7"/>
    <p:sldId id="315" r:id="rId8"/>
    <p:sldId id="316" r:id="rId9"/>
    <p:sldId id="317" r:id="rId10"/>
    <p:sldId id="318" r:id="rId11"/>
    <p:sldId id="319" r:id="rId12"/>
    <p:sldId id="320" r:id="rId13"/>
  </p:sldIdLst>
  <p:sldSz cx="12188825"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F896D7-FD4E-8746-D5B8-126FDF7B097F}" v="10579" dt="2019-12-09T20:12:51.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36" autoAdjust="0"/>
    <p:restoredTop sz="94629" autoAdjust="0"/>
  </p:normalViewPr>
  <p:slideViewPr>
    <p:cSldViewPr showGuides="1">
      <p:cViewPr varScale="1">
        <p:scale>
          <a:sx n="72" d="100"/>
          <a:sy n="72" d="100"/>
        </p:scale>
        <p:origin x="792" y="6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12/9/2019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12/9/2019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t>Click to edit Master title style</a:t>
            </a: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12/9/2019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t>Click to edit Master title style</a:t>
            </a: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12/9/2019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vl6pPr>
              <a:defRPr/>
            </a:lvl6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12/9/2019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t>Click to edit Master title style</a:t>
            </a: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12/9/2019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03F41C87-7AD9-4845-A077-840E4A0F3F06}" type="datetimeFigureOut">
              <a:rPr lang="en-US"/>
              <a:t>12/9/2019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t>Click to edit Master title style</a:t>
            </a: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03F41C87-7AD9-4845-A077-840E4A0F3F06}" type="datetimeFigureOut">
              <a:rPr lang="en-US"/>
              <a:t>12/9/2019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03F41C87-7AD9-4845-A077-840E4A0F3F06}" type="datetimeFigureOut">
              <a:rPr lang="en-US"/>
              <a:t>12/9/2019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12/9/2019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t>Click to edit Master title style</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12/9/2019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t>Click to edit Master title style</a:t>
            </a: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12/9/2019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12/9/2019</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Chapter 8: Abdominal Injuries</a:t>
            </a:r>
          </a:p>
        </p:txBody>
      </p:sp>
      <p:sp>
        <p:nvSpPr>
          <p:cNvPr id="4" name="Subtitle 3"/>
          <p:cNvSpPr>
            <a:spLocks noGrp="1"/>
          </p:cNvSpPr>
          <p:nvPr>
            <p:ph type="subTitle" idx="1"/>
          </p:nvPr>
        </p:nvSpPr>
        <p:spPr/>
        <p:txBody>
          <a:bodyPr vert="horz" lIns="91440" tIns="45720" rIns="91440" bIns="45720" rtlCol="0" anchor="t">
            <a:normAutofit/>
          </a:bodyPr>
          <a:lstStyle/>
          <a:p>
            <a:r>
              <a:rPr lang="it-IT" dirty="0"/>
              <a:t>Unit 3: </a:t>
            </a:r>
            <a:r>
              <a:rPr lang="it-IT" dirty="0" err="1"/>
              <a:t>Understanding</a:t>
            </a:r>
            <a:r>
              <a:rPr lang="it-IT" dirty="0"/>
              <a:t> Athletic </a:t>
            </a:r>
            <a:r>
              <a:rPr lang="it-IT" dirty="0" err="1"/>
              <a:t>INjuries</a:t>
            </a:r>
            <a:r>
              <a:rPr lang="it-IT" dirty="0"/>
              <a:t> to the </a:t>
            </a:r>
            <a:r>
              <a:rPr lang="it-IT" dirty="0" err="1"/>
              <a:t>Axial</a:t>
            </a:r>
            <a:r>
              <a:rPr lang="it-IT" dirty="0"/>
              <a:t> </a:t>
            </a:r>
            <a:r>
              <a:rPr lang="it-IT" dirty="0" err="1"/>
              <a:t>Region</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BB6F-3E55-47B8-A601-1C6C16693FE8}"/>
              </a:ext>
            </a:extLst>
          </p:cNvPr>
          <p:cNvSpPr>
            <a:spLocks noGrp="1"/>
          </p:cNvSpPr>
          <p:nvPr>
            <p:ph type="title"/>
          </p:nvPr>
        </p:nvSpPr>
        <p:spPr>
          <a:xfrm>
            <a:off x="444393" y="222850"/>
            <a:ext cx="10222021" cy="882770"/>
          </a:xfrm>
          <a:prstGeom prst="rect">
            <a:avLst/>
          </a:prstGeom>
        </p:spPr>
        <p:txBody>
          <a:bodyPr anchor="b">
            <a:normAutofit/>
          </a:bodyPr>
          <a:lstStyle/>
          <a:p>
            <a:r>
              <a:rPr lang="en-US" dirty="0"/>
              <a:t>Side Stitch</a:t>
            </a:r>
          </a:p>
        </p:txBody>
      </p:sp>
      <p:sp>
        <p:nvSpPr>
          <p:cNvPr id="3" name="Content Placeholder 2">
            <a:extLst>
              <a:ext uri="{FF2B5EF4-FFF2-40B4-BE49-F238E27FC236}">
                <a16:creationId xmlns:a16="http://schemas.microsoft.com/office/drawing/2014/main" id="{D78F25A3-F5AA-413C-89BE-AFC361B65D82}"/>
              </a:ext>
            </a:extLst>
          </p:cNvPr>
          <p:cNvSpPr>
            <a:spLocks noGrp="1"/>
          </p:cNvSpPr>
          <p:nvPr>
            <p:ph sz="half" idx="1"/>
          </p:nvPr>
        </p:nvSpPr>
        <p:spPr>
          <a:xfrm>
            <a:off x="182409" y="1315530"/>
            <a:ext cx="6891860" cy="4704271"/>
          </a:xfrm>
          <a:prstGeom prst="rect">
            <a:avLst/>
          </a:prstGeom>
        </p:spPr>
        <p:txBody>
          <a:bodyPr vert="horz" lIns="91440" tIns="45720" rIns="91440" bIns="45720" rtlCol="0" anchor="t">
            <a:noAutofit/>
          </a:bodyPr>
          <a:lstStyle/>
          <a:p>
            <a:pPr marL="223520" indent="-223520"/>
            <a:r>
              <a:rPr lang="en-US" sz="2000" b="1" u="sng" dirty="0"/>
              <a:t>Side stitch: pain just below the ribs in the upper abdominal region</a:t>
            </a:r>
          </a:p>
          <a:p>
            <a:pPr marL="223520" indent="-223520"/>
            <a:r>
              <a:rPr lang="en-US" sz="2000" dirty="0"/>
              <a:t>Can occur due to lack of oxygen, improper breathing, eating food just before exercising, air trapped in the abdominal organs, and muscle spasms</a:t>
            </a:r>
          </a:p>
          <a:p>
            <a:pPr lvl="1"/>
            <a:r>
              <a:rPr lang="en-US" dirty="0"/>
              <a:t>In general, people who are less fit get side stitches more often</a:t>
            </a:r>
          </a:p>
          <a:p>
            <a:pPr marL="223520" indent="-223520"/>
            <a:r>
              <a:rPr lang="en-US" sz="2000" dirty="0"/>
              <a:t>Athletes experiencing the pain of a stitch resolve it by stopping exercise or by pressing directly over the area</a:t>
            </a:r>
          </a:p>
          <a:p>
            <a:pPr marL="223520" indent="-223520"/>
            <a:r>
              <a:rPr lang="en-US" sz="2000" dirty="0"/>
              <a:t>A muscle spasm stitch can be resolved by raising the arm on the same side of the pain and leaning away from the painful area</a:t>
            </a:r>
          </a:p>
          <a:p>
            <a:pPr marL="223520" indent="-223520"/>
            <a:r>
              <a:rPr lang="en-US" sz="2000" dirty="0"/>
              <a:t>If pain does not resolve, the athlete needs to see a physician</a:t>
            </a:r>
          </a:p>
        </p:txBody>
      </p:sp>
      <p:pic>
        <p:nvPicPr>
          <p:cNvPr id="4" name="Picture 4" descr="A person posing for the camera&#10;&#10;Description generated with very high confidence">
            <a:extLst>
              <a:ext uri="{FF2B5EF4-FFF2-40B4-BE49-F238E27FC236}">
                <a16:creationId xmlns:a16="http://schemas.microsoft.com/office/drawing/2014/main" id="{8DBC0946-A279-4CC6-B506-A155DF0F8A91}"/>
              </a:ext>
            </a:extLst>
          </p:cNvPr>
          <p:cNvPicPr>
            <a:picLocks noChangeAspect="1"/>
          </p:cNvPicPr>
          <p:nvPr/>
        </p:nvPicPr>
        <p:blipFill rotWithShape="1">
          <a:blip r:embed="rId3"/>
          <a:srcRect l="4276" r="22015" b="-1"/>
          <a:stretch/>
        </p:blipFill>
        <p:spPr>
          <a:xfrm>
            <a:off x="7494061" y="942471"/>
            <a:ext cx="4304611" cy="4114800"/>
          </a:xfrm>
          <a:prstGeom prst="rect">
            <a:avLst/>
          </a:prstGeom>
          <a:noFill/>
        </p:spPr>
      </p:pic>
    </p:spTree>
    <p:extLst>
      <p:ext uri="{BB962C8B-B14F-4D97-AF65-F5344CB8AC3E}">
        <p14:creationId xmlns:p14="http://schemas.microsoft.com/office/powerpoint/2010/main" val="110541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C1FA-415B-4D19-B5EC-2FF3C71180F1}"/>
              </a:ext>
            </a:extLst>
          </p:cNvPr>
          <p:cNvSpPr>
            <a:spLocks noGrp="1"/>
          </p:cNvSpPr>
          <p:nvPr>
            <p:ph type="title"/>
          </p:nvPr>
        </p:nvSpPr>
        <p:spPr>
          <a:xfrm>
            <a:off x="531453" y="111781"/>
            <a:ext cx="10134961" cy="833163"/>
          </a:xfrm>
        </p:spPr>
        <p:txBody>
          <a:bodyPr/>
          <a:lstStyle/>
          <a:p>
            <a:r>
              <a:rPr lang="en-US" dirty="0"/>
              <a:t>Hernia</a:t>
            </a:r>
          </a:p>
        </p:txBody>
      </p:sp>
      <p:sp>
        <p:nvSpPr>
          <p:cNvPr id="3" name="Content Placeholder 2">
            <a:extLst>
              <a:ext uri="{FF2B5EF4-FFF2-40B4-BE49-F238E27FC236}">
                <a16:creationId xmlns:a16="http://schemas.microsoft.com/office/drawing/2014/main" id="{BAE76D85-19E5-447B-AF37-581F419A3A52}"/>
              </a:ext>
            </a:extLst>
          </p:cNvPr>
          <p:cNvSpPr>
            <a:spLocks noGrp="1"/>
          </p:cNvSpPr>
          <p:nvPr>
            <p:ph idx="1"/>
          </p:nvPr>
        </p:nvSpPr>
        <p:spPr>
          <a:xfrm>
            <a:off x="304947" y="1168190"/>
            <a:ext cx="10351857" cy="5404217"/>
          </a:xfrm>
        </p:spPr>
        <p:txBody>
          <a:bodyPr vert="horz" lIns="91440" tIns="45720" rIns="91440" bIns="45720" rtlCol="0" anchor="t">
            <a:normAutofit fontScale="85000" lnSpcReduction="20000"/>
          </a:bodyPr>
          <a:lstStyle/>
          <a:p>
            <a:pPr marL="223520" indent="-223520"/>
            <a:r>
              <a:rPr lang="en-US" b="1" u="sng" dirty="0"/>
              <a:t>Hernia: lump of tissue, usually the intestine, that bulges through a weakness in the abdominal wall</a:t>
            </a:r>
          </a:p>
          <a:p>
            <a:pPr marL="223520" indent="-223520"/>
            <a:r>
              <a:rPr lang="en-US" dirty="0"/>
              <a:t>Hernias can result from increased abdominal pressure, which may occur if the athlete holds their breath while weightlifting or going to the bathroom</a:t>
            </a:r>
          </a:p>
          <a:p>
            <a:pPr marL="223520" indent="-223520"/>
            <a:r>
              <a:rPr lang="en-US" dirty="0"/>
              <a:t>The lump may go away when the athlete lays down and bulge again when they stand up</a:t>
            </a:r>
          </a:p>
          <a:p>
            <a:pPr marL="223520" indent="-223520"/>
            <a:r>
              <a:rPr lang="en-US" dirty="0"/>
              <a:t>In males, the intestines may go through the inguinal canal and stay in the scrotal sac</a:t>
            </a:r>
          </a:p>
          <a:p>
            <a:pPr marL="223520" indent="-223520"/>
            <a:r>
              <a:rPr lang="en-US" dirty="0"/>
              <a:t>The athlete may or may not have pain</a:t>
            </a:r>
          </a:p>
          <a:p>
            <a:pPr marL="223520" indent="-223520"/>
            <a:r>
              <a:rPr lang="en-US" dirty="0"/>
              <a:t>A hernia must be surgically repaired, although a truss, or strap, can be used temporarily to apply pressure to keep the bulge inside the abdomen</a:t>
            </a:r>
          </a:p>
          <a:p>
            <a:pPr lvl="1"/>
            <a:r>
              <a:rPr lang="en-US" dirty="0"/>
              <a:t>A truss does not work for inguinal hernias and cannot be used by athletes who participate in contact sports or weightlifting</a:t>
            </a:r>
          </a:p>
          <a:p>
            <a:pPr marL="223520" indent="-223520"/>
            <a:r>
              <a:rPr lang="en-US" dirty="0"/>
              <a:t>If not treated, the bulge of tissue can get stuck in the abdominal wall, called strangulation</a:t>
            </a:r>
          </a:p>
          <a:p>
            <a:pPr lvl="1"/>
            <a:r>
              <a:rPr lang="en-US" dirty="0"/>
              <a:t>Strangulation cuts off the blood supply to the tissue, causing it to eventually die</a:t>
            </a:r>
          </a:p>
          <a:p>
            <a:pPr marL="223520" indent="-223520"/>
            <a:r>
              <a:rPr lang="en-US" dirty="0"/>
              <a:t>If intestinal tissue is involved, a bowel obstruction will result</a:t>
            </a:r>
          </a:p>
          <a:p>
            <a:pPr lvl="1"/>
            <a:r>
              <a:rPr lang="en-US" dirty="0"/>
              <a:t>The obstruction prevents the passage of waste material from the body, causing pain and illness</a:t>
            </a:r>
          </a:p>
        </p:txBody>
      </p:sp>
    </p:spTree>
    <p:extLst>
      <p:ext uri="{BB962C8B-B14F-4D97-AF65-F5344CB8AC3E}">
        <p14:creationId xmlns:p14="http://schemas.microsoft.com/office/powerpoint/2010/main" val="239712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person, man, clothing, wearing&#10;&#10;Description generated with very high confidence">
            <a:extLst>
              <a:ext uri="{FF2B5EF4-FFF2-40B4-BE49-F238E27FC236}">
                <a16:creationId xmlns:a16="http://schemas.microsoft.com/office/drawing/2014/main" id="{5A3DC6AD-8FC9-4B75-A5F7-743E6FA67F85}"/>
              </a:ext>
            </a:extLst>
          </p:cNvPr>
          <p:cNvPicPr>
            <a:picLocks noChangeAspect="1"/>
          </p:cNvPicPr>
          <p:nvPr/>
        </p:nvPicPr>
        <p:blipFill>
          <a:blip r:embed="rId2"/>
          <a:stretch>
            <a:fillRect/>
          </a:stretch>
        </p:blipFill>
        <p:spPr>
          <a:xfrm>
            <a:off x="3554524" y="1513798"/>
            <a:ext cx="5501251" cy="3632035"/>
          </a:xfrm>
          <a:prstGeom prst="rect">
            <a:avLst/>
          </a:prstGeom>
        </p:spPr>
      </p:pic>
    </p:spTree>
    <p:extLst>
      <p:ext uri="{BB962C8B-B14F-4D97-AF65-F5344CB8AC3E}">
        <p14:creationId xmlns:p14="http://schemas.microsoft.com/office/powerpoint/2010/main" val="316909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Objectives</a:t>
            </a:r>
          </a:p>
        </p:txBody>
      </p:sp>
      <p:sp>
        <p:nvSpPr>
          <p:cNvPr id="14" name="Content Placeholder 13"/>
          <p:cNvSpPr>
            <a:spLocks noGrp="1"/>
          </p:cNvSpPr>
          <p:nvPr>
            <p:ph idx="1"/>
          </p:nvPr>
        </p:nvSpPr>
        <p:spPr/>
        <p:txBody>
          <a:bodyPr vert="horz" lIns="91440" tIns="45720" rIns="91440" bIns="45720" rtlCol="0" anchor="t">
            <a:normAutofit/>
          </a:bodyPr>
          <a:lstStyle/>
          <a:p>
            <a:pPr marL="223520" indent="-223520"/>
            <a:r>
              <a:rPr lang="en-US" dirty="0"/>
              <a:t>Understand the anatomy of the abdomen</a:t>
            </a:r>
          </a:p>
          <a:p>
            <a:pPr marL="223520" indent="-223520"/>
            <a:r>
              <a:rPr lang="en-US" dirty="0"/>
              <a:t>Understand the implications of illness or injury related to specific organs</a:t>
            </a:r>
          </a:p>
          <a:p>
            <a:pPr marL="223520" indent="-223520"/>
            <a:r>
              <a:rPr lang="en-US" dirty="0"/>
              <a:t>Understand how to prevent injuries to abdomen</a:t>
            </a:r>
          </a:p>
          <a:p>
            <a:pPr marL="223520" indent="-223520"/>
            <a:r>
              <a:rPr lang="en-US" dirty="0"/>
              <a:t>Describe the care necessary to treat an abdominal injury</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4FE5-892A-4465-A7F7-1053F8CCDC7B}"/>
              </a:ext>
            </a:extLst>
          </p:cNvPr>
          <p:cNvSpPr>
            <a:spLocks noGrp="1"/>
          </p:cNvSpPr>
          <p:nvPr>
            <p:ph type="title"/>
          </p:nvPr>
        </p:nvSpPr>
        <p:spPr>
          <a:xfrm>
            <a:off x="644705" y="210967"/>
            <a:ext cx="10021709" cy="1017365"/>
          </a:xfrm>
        </p:spPr>
        <p:txBody>
          <a:bodyPr/>
          <a:lstStyle/>
          <a:p>
            <a:r>
              <a:rPr lang="en-US" dirty="0"/>
              <a:t>Anatomy of the Abdomen</a:t>
            </a:r>
          </a:p>
        </p:txBody>
      </p:sp>
      <p:sp>
        <p:nvSpPr>
          <p:cNvPr id="3" name="Content Placeholder 2">
            <a:extLst>
              <a:ext uri="{FF2B5EF4-FFF2-40B4-BE49-F238E27FC236}">
                <a16:creationId xmlns:a16="http://schemas.microsoft.com/office/drawing/2014/main" id="{FFF3BE39-6F64-494F-9642-01163BC3C6AD}"/>
              </a:ext>
            </a:extLst>
          </p:cNvPr>
          <p:cNvSpPr>
            <a:spLocks noGrp="1"/>
          </p:cNvSpPr>
          <p:nvPr>
            <p:ph idx="1"/>
          </p:nvPr>
        </p:nvSpPr>
        <p:spPr/>
        <p:txBody>
          <a:bodyPr vert="horz" lIns="91440" tIns="45720" rIns="91440" bIns="45720" rtlCol="0" anchor="t">
            <a:normAutofit/>
          </a:bodyPr>
          <a:lstStyle/>
          <a:p>
            <a:pPr marL="223520" indent="-223520"/>
            <a:r>
              <a:rPr lang="en-US" dirty="0"/>
              <a:t>The abdominal cavity is bounded by the lumbar spine posteriorly and the diaphragm anteriorly</a:t>
            </a:r>
          </a:p>
          <a:p>
            <a:pPr marL="223520" indent="-223520"/>
            <a:r>
              <a:rPr lang="en-US" dirty="0"/>
              <a:t>Abdominal cavity is divided into 4 quadrants by an imaginary horizontal line running across the abdomen through the navel and an imaginary vertical line running from the sternum through the navel to the area between the legs</a:t>
            </a:r>
          </a:p>
          <a:p>
            <a:pPr marL="223520" indent="-223520"/>
            <a:r>
              <a:rPr lang="en-US" dirty="0"/>
              <a:t>The abdomen contains both solid and hollow organs, such as the bladder, intestines, stomach, and appendix</a:t>
            </a:r>
          </a:p>
          <a:p>
            <a:pPr marL="223520" indent="-223520"/>
            <a:r>
              <a:rPr lang="en-US" dirty="0"/>
              <a:t>Abdominal organs can be divided into 3 categories: urinary, digestive, and reproductive</a:t>
            </a:r>
          </a:p>
        </p:txBody>
      </p:sp>
    </p:spTree>
    <p:extLst>
      <p:ext uri="{BB962C8B-B14F-4D97-AF65-F5344CB8AC3E}">
        <p14:creationId xmlns:p14="http://schemas.microsoft.com/office/powerpoint/2010/main" val="342739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BAEE-9DDC-437A-BCE7-FF86D30349E3}"/>
              </a:ext>
            </a:extLst>
          </p:cNvPr>
          <p:cNvSpPr>
            <a:spLocks noGrp="1"/>
          </p:cNvSpPr>
          <p:nvPr>
            <p:ph type="title"/>
          </p:nvPr>
        </p:nvSpPr>
        <p:spPr>
          <a:xfrm>
            <a:off x="644705" y="381000"/>
            <a:ext cx="10021709" cy="989026"/>
          </a:xfrm>
        </p:spPr>
        <p:txBody>
          <a:bodyPr/>
          <a:lstStyle/>
          <a:p>
            <a:r>
              <a:rPr lang="en-US" dirty="0"/>
              <a:t>Digestive Organs</a:t>
            </a:r>
          </a:p>
        </p:txBody>
      </p:sp>
      <p:sp>
        <p:nvSpPr>
          <p:cNvPr id="3" name="Content Placeholder 2">
            <a:extLst>
              <a:ext uri="{FF2B5EF4-FFF2-40B4-BE49-F238E27FC236}">
                <a16:creationId xmlns:a16="http://schemas.microsoft.com/office/drawing/2014/main" id="{43ADC260-6636-4390-98B1-0C8C1EE96D96}"/>
              </a:ext>
            </a:extLst>
          </p:cNvPr>
          <p:cNvSpPr>
            <a:spLocks noGrp="1"/>
          </p:cNvSpPr>
          <p:nvPr>
            <p:ph idx="1"/>
          </p:nvPr>
        </p:nvSpPr>
        <p:spPr/>
        <p:txBody>
          <a:bodyPr vert="horz" lIns="91440" tIns="45720" rIns="91440" bIns="45720" rtlCol="0" anchor="t">
            <a:normAutofit fontScale="92500" lnSpcReduction="10000"/>
          </a:bodyPr>
          <a:lstStyle/>
          <a:p>
            <a:pPr marL="223520" indent="-223520"/>
            <a:r>
              <a:rPr lang="en-US" dirty="0"/>
              <a:t>The stomach secretes gastric juices that assist in breaking down food before it enters the intestines</a:t>
            </a:r>
          </a:p>
          <a:p>
            <a:pPr marL="223520" indent="-223520"/>
            <a:r>
              <a:rPr lang="en-US" dirty="0"/>
              <a:t>The liver has several functions, including detoxification of chemicals that the body perceives as poisons, such as alcohol</a:t>
            </a:r>
          </a:p>
          <a:p>
            <a:pPr marL="223520" indent="-223520"/>
            <a:r>
              <a:rPr lang="en-US" dirty="0"/>
              <a:t>The liver stores several vitamins, produces bile, and assists with food metabolism</a:t>
            </a:r>
          </a:p>
          <a:p>
            <a:pPr marL="223520" indent="-223520"/>
            <a:r>
              <a:rPr lang="en-US" dirty="0"/>
              <a:t>The pancreas produces insulin and enzymes for digestion</a:t>
            </a:r>
          </a:p>
          <a:p>
            <a:pPr marL="223520" indent="-223520"/>
            <a:r>
              <a:rPr lang="en-US" dirty="0"/>
              <a:t>The small intestine completes the digestive process of breaking down food</a:t>
            </a:r>
          </a:p>
          <a:p>
            <a:pPr lvl="1"/>
            <a:r>
              <a:rPr lang="en-US" dirty="0"/>
              <a:t>Peristalsis occurs here</a:t>
            </a:r>
          </a:p>
          <a:p>
            <a:pPr marL="223520" indent="-223520"/>
            <a:r>
              <a:rPr lang="en-US" dirty="0"/>
              <a:t>In the large intestine, water is absorbed, leaving solid waste for excretion</a:t>
            </a:r>
          </a:p>
          <a:p>
            <a:pPr marL="223520" indent="-223520"/>
            <a:endParaRPr lang="en-US" dirty="0"/>
          </a:p>
        </p:txBody>
      </p:sp>
    </p:spTree>
    <p:extLst>
      <p:ext uri="{BB962C8B-B14F-4D97-AF65-F5344CB8AC3E}">
        <p14:creationId xmlns:p14="http://schemas.microsoft.com/office/powerpoint/2010/main" val="221958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1A0-3E79-4D9A-ADCC-736B973D42BB}"/>
              </a:ext>
            </a:extLst>
          </p:cNvPr>
          <p:cNvSpPr>
            <a:spLocks noGrp="1"/>
          </p:cNvSpPr>
          <p:nvPr>
            <p:ph type="title"/>
          </p:nvPr>
        </p:nvSpPr>
        <p:spPr>
          <a:xfrm>
            <a:off x="757958" y="381000"/>
            <a:ext cx="9908456" cy="904010"/>
          </a:xfrm>
        </p:spPr>
        <p:txBody>
          <a:bodyPr/>
          <a:lstStyle/>
          <a:p>
            <a:r>
              <a:rPr lang="en-US" dirty="0"/>
              <a:t>Reproductive Organs</a:t>
            </a:r>
          </a:p>
        </p:txBody>
      </p:sp>
      <p:sp>
        <p:nvSpPr>
          <p:cNvPr id="3" name="Content Placeholder 2">
            <a:extLst>
              <a:ext uri="{FF2B5EF4-FFF2-40B4-BE49-F238E27FC236}">
                <a16:creationId xmlns:a16="http://schemas.microsoft.com/office/drawing/2014/main" id="{E4CDE231-A8B7-4B48-BC32-960A66D3A16E}"/>
              </a:ext>
            </a:extLst>
          </p:cNvPr>
          <p:cNvSpPr>
            <a:spLocks noGrp="1"/>
          </p:cNvSpPr>
          <p:nvPr>
            <p:ph idx="1"/>
          </p:nvPr>
        </p:nvSpPr>
        <p:spPr/>
        <p:txBody>
          <a:bodyPr vert="horz" lIns="91440" tIns="45720" rIns="91440" bIns="45720" rtlCol="0" anchor="t">
            <a:normAutofit fontScale="92500" lnSpcReduction="20000"/>
          </a:bodyPr>
          <a:lstStyle/>
          <a:p>
            <a:pPr marL="223520" indent="-223520"/>
            <a:r>
              <a:rPr lang="en-US" dirty="0"/>
              <a:t>In females, ovaries produce eggs for possible fertilization and the hormone estrogen</a:t>
            </a:r>
          </a:p>
          <a:p>
            <a:pPr marL="223520" indent="-223520"/>
            <a:r>
              <a:rPr lang="en-US" dirty="0"/>
              <a:t>Estrogen is the chemical that stimulates the development and maintenance of feminine characteristics</a:t>
            </a:r>
          </a:p>
          <a:p>
            <a:pPr marL="223520" indent="-223520"/>
            <a:r>
              <a:rPr lang="en-US" dirty="0"/>
              <a:t>The uterus is the organ where the fertilized egg develops</a:t>
            </a:r>
          </a:p>
          <a:p>
            <a:pPr marL="223520" indent="-223520"/>
            <a:r>
              <a:rPr lang="en-US" dirty="0"/>
              <a:t>In males, the seminal vesicles and prostate gland are responsible for adding fluid and nutrients to seminal fluid</a:t>
            </a:r>
          </a:p>
          <a:p>
            <a:pPr marL="223520" indent="-223520"/>
            <a:r>
              <a:rPr lang="en-US" dirty="0"/>
              <a:t>Males are particularly at risk of injuries to the reproductive organs because these organs are external</a:t>
            </a:r>
          </a:p>
          <a:p>
            <a:pPr marL="223520" indent="-223520"/>
            <a:r>
              <a:rPr lang="en-US" dirty="0"/>
              <a:t>A common injury for males is a testicular contusion</a:t>
            </a:r>
          </a:p>
          <a:p>
            <a:pPr marL="223520" indent="-223520"/>
            <a:r>
              <a:rPr lang="en-US" dirty="0"/>
              <a:t>Testicular trauma can be prevented by wearing a cup</a:t>
            </a:r>
          </a:p>
        </p:txBody>
      </p:sp>
    </p:spTree>
    <p:extLst>
      <p:ext uri="{BB962C8B-B14F-4D97-AF65-F5344CB8AC3E}">
        <p14:creationId xmlns:p14="http://schemas.microsoft.com/office/powerpoint/2010/main" val="344648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4B50-BC13-4A6F-8983-345AAC3D2848}"/>
              </a:ext>
            </a:extLst>
          </p:cNvPr>
          <p:cNvSpPr>
            <a:spLocks noGrp="1"/>
          </p:cNvSpPr>
          <p:nvPr>
            <p:ph type="title"/>
          </p:nvPr>
        </p:nvSpPr>
        <p:spPr>
          <a:xfrm>
            <a:off x="300656" y="381000"/>
            <a:ext cx="10365758" cy="695865"/>
          </a:xfrm>
          <a:prstGeom prst="rect">
            <a:avLst/>
          </a:prstGeom>
        </p:spPr>
        <p:txBody>
          <a:bodyPr anchor="b">
            <a:normAutofit/>
          </a:bodyPr>
          <a:lstStyle/>
          <a:p>
            <a:r>
              <a:rPr lang="en-US" dirty="0"/>
              <a:t>The Pelvis</a:t>
            </a:r>
          </a:p>
        </p:txBody>
      </p:sp>
      <p:sp>
        <p:nvSpPr>
          <p:cNvPr id="3" name="Content Placeholder 2">
            <a:extLst>
              <a:ext uri="{FF2B5EF4-FFF2-40B4-BE49-F238E27FC236}">
                <a16:creationId xmlns:a16="http://schemas.microsoft.com/office/drawing/2014/main" id="{DA24F553-966F-4DB0-8466-E97C40F14D5B}"/>
              </a:ext>
            </a:extLst>
          </p:cNvPr>
          <p:cNvSpPr>
            <a:spLocks noGrp="1"/>
          </p:cNvSpPr>
          <p:nvPr>
            <p:ph sz="half" idx="1"/>
          </p:nvPr>
        </p:nvSpPr>
        <p:spPr>
          <a:xfrm>
            <a:off x="599109" y="1761340"/>
            <a:ext cx="5497620" cy="4114800"/>
          </a:xfrm>
          <a:prstGeom prst="rect">
            <a:avLst/>
          </a:prstGeom>
        </p:spPr>
        <p:txBody>
          <a:bodyPr vert="horz" lIns="91440" tIns="45720" rIns="91440" bIns="45720" rtlCol="0" anchor="t">
            <a:normAutofit/>
          </a:bodyPr>
          <a:lstStyle/>
          <a:p>
            <a:pPr marL="223520" indent="-223520"/>
            <a:r>
              <a:rPr lang="en-US" dirty="0"/>
              <a:t>The pelvis is the structure that provides a bony base and solid protection for some abdominal organs</a:t>
            </a:r>
          </a:p>
          <a:p>
            <a:pPr marL="223520" indent="-223520"/>
            <a:r>
              <a:rPr lang="en-US" dirty="0"/>
              <a:t>The top edge of the pelvis is known as the iliac crest, which is the attachment point for the abdominal muscles</a:t>
            </a:r>
          </a:p>
          <a:p>
            <a:pPr marL="223520" indent="-223520"/>
            <a:r>
              <a:rPr lang="en-US" dirty="0"/>
              <a:t>The pelvis of the female has a larger opening and is wider than in the male in order to permit childbirth</a:t>
            </a:r>
          </a:p>
        </p:txBody>
      </p:sp>
      <p:pic>
        <p:nvPicPr>
          <p:cNvPr id="4" name="Picture 4" descr="A picture containing white, small, holding, woman&#10;&#10;Description generated with very high confidence">
            <a:extLst>
              <a:ext uri="{FF2B5EF4-FFF2-40B4-BE49-F238E27FC236}">
                <a16:creationId xmlns:a16="http://schemas.microsoft.com/office/drawing/2014/main" id="{927F44F4-B3FD-48B5-9B63-5471DCD97BC7}"/>
              </a:ext>
            </a:extLst>
          </p:cNvPr>
          <p:cNvPicPr>
            <a:picLocks noChangeAspect="1"/>
          </p:cNvPicPr>
          <p:nvPr/>
        </p:nvPicPr>
        <p:blipFill rotWithShape="1">
          <a:blip r:embed="rId3"/>
          <a:srcRect l="14614" r="10741" b="4"/>
          <a:stretch/>
        </p:blipFill>
        <p:spPr>
          <a:xfrm>
            <a:off x="6229183" y="1905001"/>
            <a:ext cx="4419600" cy="4114800"/>
          </a:xfrm>
          <a:prstGeom prst="rect">
            <a:avLst/>
          </a:prstGeom>
          <a:noFill/>
        </p:spPr>
      </p:pic>
    </p:spTree>
    <p:extLst>
      <p:ext uri="{BB962C8B-B14F-4D97-AF65-F5344CB8AC3E}">
        <p14:creationId xmlns:p14="http://schemas.microsoft.com/office/powerpoint/2010/main" val="268883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EAF8-E53B-4FAB-A6CA-CA36EE97A499}"/>
              </a:ext>
            </a:extLst>
          </p:cNvPr>
          <p:cNvSpPr>
            <a:spLocks noGrp="1"/>
          </p:cNvSpPr>
          <p:nvPr>
            <p:ph type="title"/>
          </p:nvPr>
        </p:nvSpPr>
        <p:spPr>
          <a:xfrm>
            <a:off x="1522413" y="381000"/>
            <a:ext cx="9144001" cy="904010"/>
          </a:xfrm>
        </p:spPr>
        <p:txBody>
          <a:bodyPr/>
          <a:lstStyle/>
          <a:p>
            <a:r>
              <a:rPr lang="en-US" dirty="0"/>
              <a:t>Abdominal Muscles</a:t>
            </a:r>
          </a:p>
        </p:txBody>
      </p:sp>
      <p:sp>
        <p:nvSpPr>
          <p:cNvPr id="3" name="Content Placeholder 2">
            <a:extLst>
              <a:ext uri="{FF2B5EF4-FFF2-40B4-BE49-F238E27FC236}">
                <a16:creationId xmlns:a16="http://schemas.microsoft.com/office/drawing/2014/main" id="{8B81689E-7232-4B0C-80D3-FC410B0925AA}"/>
              </a:ext>
            </a:extLst>
          </p:cNvPr>
          <p:cNvSpPr>
            <a:spLocks noGrp="1"/>
          </p:cNvSpPr>
          <p:nvPr>
            <p:ph idx="1"/>
          </p:nvPr>
        </p:nvSpPr>
        <p:spPr>
          <a:xfrm>
            <a:off x="446513" y="1904999"/>
            <a:ext cx="6260603" cy="4114801"/>
          </a:xfrm>
        </p:spPr>
        <p:txBody>
          <a:bodyPr vert="horz" lIns="91440" tIns="45720" rIns="91440" bIns="45720" rtlCol="0" anchor="t">
            <a:normAutofit fontScale="92500" lnSpcReduction="10000"/>
          </a:bodyPr>
          <a:lstStyle/>
          <a:p>
            <a:pPr marL="223520" indent="-223520"/>
            <a:r>
              <a:rPr lang="en-US" dirty="0"/>
              <a:t>Although the liver and spleen are slightly covered by the inferior-most portion of the ribs, protection of the abdominal organs is mainly provided by the abdominal musculature and fat</a:t>
            </a:r>
          </a:p>
          <a:p>
            <a:pPr marL="223520" indent="-223520"/>
            <a:r>
              <a:rPr lang="en-US" dirty="0"/>
              <a:t>The primary muscles of the abdomen are the rectus abdominus and the obliques</a:t>
            </a:r>
          </a:p>
          <a:p>
            <a:pPr marL="223520" indent="-223520"/>
            <a:r>
              <a:rPr lang="en-US" dirty="0"/>
              <a:t>The rectus abdominis is responsible for forward flexion</a:t>
            </a:r>
          </a:p>
          <a:p>
            <a:pPr marL="223520" indent="-223520"/>
            <a:r>
              <a:rPr lang="en-US" dirty="0"/>
              <a:t>The obliques help compress the abdomen</a:t>
            </a:r>
          </a:p>
          <a:p>
            <a:pPr lvl="1"/>
            <a:r>
              <a:rPr lang="en-US" dirty="0"/>
              <a:t>If someone threatens to hit you and you tighten your muscles, you are contracting your obliques </a:t>
            </a:r>
          </a:p>
        </p:txBody>
      </p:sp>
      <p:pic>
        <p:nvPicPr>
          <p:cNvPr id="4" name="Picture 4" descr="A close up of a piece of paper&#10;&#10;Description generated with high confidence">
            <a:extLst>
              <a:ext uri="{FF2B5EF4-FFF2-40B4-BE49-F238E27FC236}">
                <a16:creationId xmlns:a16="http://schemas.microsoft.com/office/drawing/2014/main" id="{ABC73020-82E0-44D2-8A40-40553C121DD8}"/>
              </a:ext>
            </a:extLst>
          </p:cNvPr>
          <p:cNvPicPr>
            <a:picLocks noChangeAspect="1"/>
          </p:cNvPicPr>
          <p:nvPr/>
        </p:nvPicPr>
        <p:blipFill>
          <a:blip r:embed="rId2"/>
          <a:stretch>
            <a:fillRect/>
          </a:stretch>
        </p:blipFill>
        <p:spPr>
          <a:xfrm>
            <a:off x="7121985" y="2233404"/>
            <a:ext cx="3859086" cy="2915461"/>
          </a:xfrm>
          <a:prstGeom prst="rect">
            <a:avLst/>
          </a:prstGeom>
        </p:spPr>
      </p:pic>
    </p:spTree>
    <p:extLst>
      <p:ext uri="{BB962C8B-B14F-4D97-AF65-F5344CB8AC3E}">
        <p14:creationId xmlns:p14="http://schemas.microsoft.com/office/powerpoint/2010/main" val="182223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F4CA-3173-4A57-A68F-8D6B3A7CD111}"/>
              </a:ext>
            </a:extLst>
          </p:cNvPr>
          <p:cNvSpPr>
            <a:spLocks noGrp="1"/>
          </p:cNvSpPr>
          <p:nvPr>
            <p:ph type="title"/>
          </p:nvPr>
        </p:nvSpPr>
        <p:spPr>
          <a:xfrm>
            <a:off x="389886" y="366831"/>
            <a:ext cx="10276528" cy="677299"/>
          </a:xfrm>
        </p:spPr>
        <p:txBody>
          <a:bodyPr/>
          <a:lstStyle/>
          <a:p>
            <a:r>
              <a:rPr lang="en-US" dirty="0"/>
              <a:t>Preventing Abdominal Injuries</a:t>
            </a:r>
          </a:p>
        </p:txBody>
      </p:sp>
      <p:sp>
        <p:nvSpPr>
          <p:cNvPr id="3" name="Content Placeholder 2">
            <a:extLst>
              <a:ext uri="{FF2B5EF4-FFF2-40B4-BE49-F238E27FC236}">
                <a16:creationId xmlns:a16="http://schemas.microsoft.com/office/drawing/2014/main" id="{1753EAC8-0AE4-4E3C-807A-E1AA5A41EC29}"/>
              </a:ext>
            </a:extLst>
          </p:cNvPr>
          <p:cNvSpPr>
            <a:spLocks noGrp="1"/>
          </p:cNvSpPr>
          <p:nvPr>
            <p:ph idx="1"/>
          </p:nvPr>
        </p:nvSpPr>
        <p:spPr>
          <a:xfrm>
            <a:off x="304947" y="1380731"/>
            <a:ext cx="7350660" cy="4639069"/>
          </a:xfrm>
        </p:spPr>
        <p:txBody>
          <a:bodyPr vert="horz" lIns="91440" tIns="45720" rIns="91440" bIns="45720" rtlCol="0" anchor="t">
            <a:normAutofit fontScale="92500" lnSpcReduction="20000"/>
          </a:bodyPr>
          <a:lstStyle/>
          <a:p>
            <a:pPr marL="223520" indent="-223520"/>
            <a:r>
              <a:rPr lang="en-US" dirty="0"/>
              <a:t>Preventing injuries of the abdominal organs is essential because abdominal trauma can quickly cause death</a:t>
            </a:r>
          </a:p>
          <a:p>
            <a:pPr marL="223520" indent="-223520"/>
            <a:r>
              <a:rPr lang="en-US" dirty="0"/>
              <a:t>Sport rules that require protective equipment and limited contact are designed to prevent abdominal injuries </a:t>
            </a:r>
          </a:p>
          <a:p>
            <a:pPr lvl="1"/>
            <a:r>
              <a:rPr lang="en-US" dirty="0"/>
              <a:t>Ice hockey goalies wear protective equipment for the abdomen and reproductive organs</a:t>
            </a:r>
          </a:p>
          <a:p>
            <a:pPr marL="223520" indent="-223520"/>
            <a:r>
              <a:rPr lang="en-US" dirty="0"/>
              <a:t>Other players can protect themselves by tightening their abdominal muscles</a:t>
            </a:r>
          </a:p>
          <a:p>
            <a:pPr marL="223520" indent="-223520"/>
            <a:r>
              <a:rPr lang="en-US" dirty="0"/>
              <a:t>Most sports do not allow tackling from behind so that athletes can be protected</a:t>
            </a:r>
          </a:p>
          <a:p>
            <a:pPr lvl="1"/>
            <a:r>
              <a:rPr lang="en-US" dirty="0"/>
              <a:t>Boxing has a rule that it is illegal to hit below the belt</a:t>
            </a:r>
          </a:p>
          <a:p>
            <a:pPr marL="223520" indent="-223520"/>
            <a:r>
              <a:rPr lang="en-US" dirty="0"/>
              <a:t>Athletes should empty bladders before competition because full bladders are prone to rupture on impact</a:t>
            </a:r>
          </a:p>
        </p:txBody>
      </p:sp>
      <p:pic>
        <p:nvPicPr>
          <p:cNvPr id="4" name="Picture 4">
            <a:extLst>
              <a:ext uri="{FF2B5EF4-FFF2-40B4-BE49-F238E27FC236}">
                <a16:creationId xmlns:a16="http://schemas.microsoft.com/office/drawing/2014/main" id="{BCC25200-BA1F-453A-8CE3-16DA4ED77BCA}"/>
              </a:ext>
            </a:extLst>
          </p:cNvPr>
          <p:cNvPicPr>
            <a:picLocks noChangeAspect="1"/>
          </p:cNvPicPr>
          <p:nvPr/>
        </p:nvPicPr>
        <p:blipFill>
          <a:blip r:embed="rId2"/>
          <a:stretch>
            <a:fillRect/>
          </a:stretch>
        </p:blipFill>
        <p:spPr>
          <a:xfrm>
            <a:off x="8851763" y="2626854"/>
            <a:ext cx="2707054" cy="2553643"/>
          </a:xfrm>
          <a:prstGeom prst="rect">
            <a:avLst/>
          </a:prstGeom>
        </p:spPr>
      </p:pic>
    </p:spTree>
    <p:extLst>
      <p:ext uri="{BB962C8B-B14F-4D97-AF65-F5344CB8AC3E}">
        <p14:creationId xmlns:p14="http://schemas.microsoft.com/office/powerpoint/2010/main" val="302957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989F-8137-4DB4-8ACB-9A88EDC238F8}"/>
              </a:ext>
            </a:extLst>
          </p:cNvPr>
          <p:cNvSpPr>
            <a:spLocks noGrp="1"/>
          </p:cNvSpPr>
          <p:nvPr>
            <p:ph type="title"/>
          </p:nvPr>
        </p:nvSpPr>
        <p:spPr/>
        <p:txBody>
          <a:bodyPr/>
          <a:lstStyle/>
          <a:p>
            <a:r>
              <a:rPr lang="en-US" dirty="0"/>
              <a:t>Treating Abdominal Injuries and Conditions</a:t>
            </a:r>
          </a:p>
        </p:txBody>
      </p:sp>
      <p:sp>
        <p:nvSpPr>
          <p:cNvPr id="3" name="Content Placeholder 2">
            <a:extLst>
              <a:ext uri="{FF2B5EF4-FFF2-40B4-BE49-F238E27FC236}">
                <a16:creationId xmlns:a16="http://schemas.microsoft.com/office/drawing/2014/main" id="{F9E1DC39-36DC-4038-82B3-B97783EB3FE8}"/>
              </a:ext>
            </a:extLst>
          </p:cNvPr>
          <p:cNvSpPr>
            <a:spLocks noGrp="1"/>
          </p:cNvSpPr>
          <p:nvPr>
            <p:ph idx="1"/>
          </p:nvPr>
        </p:nvSpPr>
        <p:spPr/>
        <p:txBody>
          <a:bodyPr vert="horz" lIns="91440" tIns="45720" rIns="91440" bIns="45720" rtlCol="0" anchor="t">
            <a:normAutofit/>
          </a:bodyPr>
          <a:lstStyle/>
          <a:p>
            <a:pPr marL="223520" indent="-223520"/>
            <a:r>
              <a:rPr lang="en-US" dirty="0"/>
              <a:t>Injuries within the abdominal cavity, especially to the hollow organs, are rare</a:t>
            </a:r>
          </a:p>
          <a:p>
            <a:pPr marL="223520" indent="-223520"/>
            <a:r>
              <a:rPr lang="en-US" dirty="0"/>
              <a:t>The solid organs, the liver, spleen, and kidneys, can be injured and internal bleeding may result</a:t>
            </a:r>
          </a:p>
          <a:p>
            <a:pPr marL="223520" indent="-223520"/>
            <a:r>
              <a:rPr lang="en-US" dirty="0"/>
              <a:t>The AT should assess any athlete who has received a blow to the abdominal area, especially if they have abdominal pain, signs of shock, muscle spasms, or blood in urine</a:t>
            </a:r>
          </a:p>
        </p:txBody>
      </p:sp>
    </p:spTree>
    <p:extLst>
      <p:ext uri="{BB962C8B-B14F-4D97-AF65-F5344CB8AC3E}">
        <p14:creationId xmlns:p14="http://schemas.microsoft.com/office/powerpoint/2010/main" val="108060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777</Words>
  <Application>Microsoft Office PowerPoint</Application>
  <PresentationFormat>Custom</PresentationFormat>
  <Paragraphs>69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Corbel</vt:lpstr>
      <vt:lpstr>Digital Blue Tunnel 16x9</vt:lpstr>
      <vt:lpstr>Chapter 8: Abdominal Injuries</vt:lpstr>
      <vt:lpstr>Objectives</vt:lpstr>
      <vt:lpstr>Anatomy of the Abdomen</vt:lpstr>
      <vt:lpstr>Digestive Organs</vt:lpstr>
      <vt:lpstr>Reproductive Organs</vt:lpstr>
      <vt:lpstr>The Pelvis</vt:lpstr>
      <vt:lpstr>Abdominal Muscles</vt:lpstr>
      <vt:lpstr>Preventing Abdominal Injuries</vt:lpstr>
      <vt:lpstr>Treating Abdominal Injuries and Conditions</vt:lpstr>
      <vt:lpstr>Side Stitch</vt:lpstr>
      <vt:lpstr>Hernia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McGehee, Chelsea T.</dc:creator>
  <cp:lastModifiedBy>McGehee, Chelsea T.</cp:lastModifiedBy>
  <cp:revision>732</cp:revision>
  <dcterms:created xsi:type="dcterms:W3CDTF">2019-12-09T18:46:40Z</dcterms:created>
  <dcterms:modified xsi:type="dcterms:W3CDTF">2019-12-09T20:23:29Z</dcterms:modified>
</cp:coreProperties>
</file>