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1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0" d="100"/>
          <a:sy n="40" d="100"/>
        </p:scale>
        <p:origin x="10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4BC3C-AE19-4318-BC24-7D3FA648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5A02CD-D271-401A-9E37-0236B609A1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0CBBA-879B-43DD-B59E-5DD937BF2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9-44D1-4F3C-8D85-6DE1CFD8638E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95648-967B-4764-A28C-0BA8C2DD0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E2C0A-4826-4DC9-AD6A-58A96E4B7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F0AB-CE12-4624-AD15-0CD016F30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4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6B05-C6B4-4D50-A767-0149B45EF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0E091E-2212-4A5A-8313-A6C481275A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54DEB-EBD6-47C3-BFEB-470723B44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9-44D1-4F3C-8D85-6DE1CFD8638E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F178C-2DA0-412A-8C4D-C6075BB56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07576-3EAD-4166-B1BF-2664C53D6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F0AB-CE12-4624-AD15-0CD016F30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41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B46B6A-8C3B-4601-A6E1-7778121AED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2D16CF-BF9C-48F8-909D-8749F57A2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8B3F2-1A3E-4494-BC47-E3BD81C3A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9-44D1-4F3C-8D85-6DE1CFD8638E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7984C-14E1-458F-99B5-089CB0997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F6BFA-5F88-4A7B-8082-BAF6A1F3E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F0AB-CE12-4624-AD15-0CD016F30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1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85745-F43C-41AF-9FE9-80F6A5BC1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84B5F-24DC-444B-B620-A6F4DB689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F7601-441A-46D7-A13A-E43100131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9-44D1-4F3C-8D85-6DE1CFD8638E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63056-0E77-4E44-A4FD-9C0424714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9F8C6-1EC3-4883-ADBB-33C9E2F98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F0AB-CE12-4624-AD15-0CD016F30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14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7A20C-CABD-46B5-ACAF-AC4E5A40B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F7D230-B22B-4E50-A445-A3143A68D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7E4C1-983A-4BD8-A8B9-D6CDD68E4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9-44D1-4F3C-8D85-6DE1CFD8638E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AD53E-08FA-464C-9C73-61B502DD5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CDE89-3FC5-47D9-BFBA-4A18F63F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F0AB-CE12-4624-AD15-0CD016F30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8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5CCDB-B726-4E66-9551-801E67FA1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E53C6-CE8A-43F9-95A8-287855079C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609B6A-F550-488A-8A83-1CD59FFB5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D3BC9A-7332-40CB-A0C1-C856397E1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9-44D1-4F3C-8D85-6DE1CFD8638E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D0745E-1AB7-48E3-842F-7D4ACD4B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8E4EC9-2048-4CF4-9260-148056E6E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F0AB-CE12-4624-AD15-0CD016F30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26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87E92-AEF6-4EA6-8B22-CF273EC3A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7BAE08-58EF-4266-B0B3-AE2400BFE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DDF16E-CDBB-4B05-A936-0F17B2D58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E52ADE-FA6E-438F-A51F-63DFDCDADF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0F9149-0C15-49AA-87D6-E3782EBFA8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ED8F65-6010-4C0C-8593-00362528F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9-44D1-4F3C-8D85-6DE1CFD8638E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585F53-B223-418F-B149-B07CC6EA8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9A1CCE-655E-449B-8188-2CB03FB2F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F0AB-CE12-4624-AD15-0CD016F30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19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0364F-87B7-4E58-9329-6C2EE5BCF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FD232A-62DE-4C1F-8233-E11AE5543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9-44D1-4F3C-8D85-6DE1CFD8638E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FAA41F-6DF8-4C33-9A53-8C9E3B911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0CF0FD-1854-4CF1-AD2D-E74EC8447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F0AB-CE12-4624-AD15-0CD016F30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04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8AD002-71E4-45B2-A4C6-BB3A9356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9-44D1-4F3C-8D85-6DE1CFD8638E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36C445-5FDD-448D-B1A1-0BB590F16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37DC7-CBF9-40A1-B626-7000B8074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F0AB-CE12-4624-AD15-0CD016F30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85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92DEC-5903-4A83-BC3D-D9C40871F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9FA4F-AFD6-411F-9A0C-FF0664C9B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989DA0-EDAC-403E-BD09-B2A7844D3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6C681D-11CB-46F1-BBBE-BAD70D983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9-44D1-4F3C-8D85-6DE1CFD8638E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1857D-7683-4303-8690-5B1C3B5BC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36D46-00BC-416B-8C6A-83F8EB5CB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F0AB-CE12-4624-AD15-0CD016F30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2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3A7C2-6B91-4202-87FB-1E8BDDE4C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B23739-2176-4D15-89ED-41558906FC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EBAD6-9F48-4304-8301-B9C9A71DE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064EE-D882-4EFA-9CA1-BE27727F9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9-44D1-4F3C-8D85-6DE1CFD8638E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6C19DE-7E65-4ECF-BCD3-61D109021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2FFE91-9BF8-4CA3-AEBA-1FC84A554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5F0AB-CE12-4624-AD15-0CD016F30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77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4FB83B-B28B-460C-873B-E96C70697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ACA48-7F1B-4C6F-9878-815C4FE3B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4CE94-08BA-4D64-912E-031872F99D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E65E9-44D1-4F3C-8D85-6DE1CFD8638E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DBE2A-FDD8-483A-94ED-63CE27D36C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662A3-A74E-4FC0-BCDB-406AF8015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5F0AB-CE12-4624-AD15-0CD016F30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3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02641-B8AE-4353-A8C3-41C69069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Pancreas Injury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E308E-1011-409E-A3E0-A47493949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223520" indent="-223520"/>
            <a:r>
              <a:rPr lang="en-US" dirty="0"/>
              <a:t>The pancreas is located behind the stomach near the liver and the spinal column</a:t>
            </a:r>
          </a:p>
          <a:p>
            <a:pPr marL="223520" indent="-223520"/>
            <a:r>
              <a:rPr lang="en-US" dirty="0"/>
              <a:t>It is prone to injury during deceleration</a:t>
            </a:r>
          </a:p>
          <a:p>
            <a:pPr lvl="1"/>
            <a:r>
              <a:rPr lang="en-US" dirty="0"/>
              <a:t>When an athlete running with the ball hits a wall; the wall does not cause the injury, but as the pancreas shifts forward when the rest of the body stops, it tears</a:t>
            </a:r>
          </a:p>
          <a:p>
            <a:pPr marL="223520" indent="-223520"/>
            <a:r>
              <a:rPr lang="en-US" dirty="0"/>
              <a:t>The athlete will have pain in the middle of the abdomen to the back as well as nausea, vomiting, and signs of shock</a:t>
            </a:r>
          </a:p>
          <a:p>
            <a:pPr marL="223520" indent="-223520"/>
            <a:r>
              <a:rPr lang="en-US" dirty="0"/>
              <a:t>The athlete should be referred to the hospital for additional examination </a:t>
            </a:r>
          </a:p>
          <a:p>
            <a:pPr lvl="1"/>
            <a:r>
              <a:rPr lang="en-US" dirty="0"/>
              <a:t>A ruptured pancreas must be surgically repaired</a:t>
            </a:r>
          </a:p>
        </p:txBody>
      </p:sp>
    </p:spTree>
    <p:extLst>
      <p:ext uri="{BB962C8B-B14F-4D97-AF65-F5344CB8AC3E}">
        <p14:creationId xmlns:p14="http://schemas.microsoft.com/office/powerpoint/2010/main" val="95971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clothing, indoor, looking, photo&#10;&#10;Description generated with very high confidence">
            <a:extLst>
              <a:ext uri="{FF2B5EF4-FFF2-40B4-BE49-F238E27FC236}">
                <a16:creationId xmlns:a16="http://schemas.microsoft.com/office/drawing/2014/main" id="{CAA0590F-ABAD-4B7A-A854-6FBD1C496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835" y="1291686"/>
            <a:ext cx="5756069" cy="427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DEFDD-35B5-4D90-8D75-F069590D6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ECA73-FD79-4204-82A4-A447EA5D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3520" indent="-223520"/>
            <a:r>
              <a:rPr lang="en-US" dirty="0"/>
              <a:t>Fundamentals of Athletic Training </a:t>
            </a:r>
          </a:p>
        </p:txBody>
      </p:sp>
    </p:spTree>
    <p:extLst>
      <p:ext uri="{BB962C8B-B14F-4D97-AF65-F5344CB8AC3E}">
        <p14:creationId xmlns:p14="http://schemas.microsoft.com/office/powerpoint/2010/main" val="94408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photo, different, black, man&#10;&#10;Description generated with very high confidence">
            <a:extLst>
              <a:ext uri="{FF2B5EF4-FFF2-40B4-BE49-F238E27FC236}">
                <a16:creationId xmlns:a16="http://schemas.microsoft.com/office/drawing/2014/main" id="{FAFFA13E-09B8-4E86-BD15-05FF5D307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13" y="939791"/>
            <a:ext cx="11475332" cy="473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4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425DB-3350-437C-878A-30EAA7320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Injury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E0133-E42C-4BC5-9264-81760D668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223520" indent="-223520"/>
            <a:r>
              <a:rPr lang="en-US" dirty="0"/>
              <a:t>A blow to the upper right abdomen can result in a contusion or rupture of the liver</a:t>
            </a:r>
          </a:p>
          <a:p>
            <a:pPr marL="223520" indent="-223520"/>
            <a:r>
              <a:rPr lang="en-US" dirty="0"/>
              <a:t>The athlete will experience pain over the area that may radiate to the right shoulder</a:t>
            </a:r>
          </a:p>
          <a:p>
            <a:pPr marL="223520" indent="-223520"/>
            <a:r>
              <a:rPr lang="en-US" dirty="0"/>
              <a:t>As the athlete loses blood, they will eventually go into shock, have a rapid and weak pulse, and experience a drop in blood pressure</a:t>
            </a:r>
          </a:p>
          <a:p>
            <a:pPr marL="223520" indent="-223520"/>
            <a:r>
              <a:rPr lang="en-US" dirty="0"/>
              <a:t>They must be referred to a physician immediately</a:t>
            </a:r>
          </a:p>
          <a:p>
            <a:pPr marL="223520" indent="-223520"/>
            <a:r>
              <a:rPr lang="en-US" dirty="0"/>
              <a:t>The AT should be suspicious of a liver contusion if the athlete receives a blow to the area</a:t>
            </a:r>
          </a:p>
          <a:p>
            <a:pPr marL="223520" indent="-223520"/>
            <a:r>
              <a:rPr lang="en-US" dirty="0"/>
              <a:t>The athlete may die if the liver is ruptured and goes untreated</a:t>
            </a:r>
          </a:p>
        </p:txBody>
      </p:sp>
    </p:spTree>
    <p:extLst>
      <p:ext uri="{BB962C8B-B14F-4D97-AF65-F5344CB8AC3E}">
        <p14:creationId xmlns:p14="http://schemas.microsoft.com/office/powerpoint/2010/main" val="191971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umbrella&#10;&#10;Description generated with very high confidence">
            <a:extLst>
              <a:ext uri="{FF2B5EF4-FFF2-40B4-BE49-F238E27FC236}">
                <a16:creationId xmlns:a16="http://schemas.microsoft.com/office/drawing/2014/main" id="{FB1C3453-1BB9-4834-A5E5-EA5FD7049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600" y="1013603"/>
            <a:ext cx="8459977" cy="388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4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057E1-BF02-4765-9DB5-4B9E2F3D0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Kidney Injury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FE480-5E62-4447-9355-41A78619B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223520" indent="-223520"/>
            <a:r>
              <a:rPr lang="en-US" dirty="0"/>
              <a:t>A direct blow over the kidney can cause a contusion, laceration, or rupture</a:t>
            </a:r>
          </a:p>
          <a:p>
            <a:pPr marL="223520" indent="-223520"/>
            <a:r>
              <a:rPr lang="en-US" dirty="0"/>
              <a:t>The athlete will experience pain just under the posterior ribs to the side of the spine and the pain may radiate to the bladder</a:t>
            </a:r>
          </a:p>
          <a:p>
            <a:pPr marL="223520" indent="-223520"/>
            <a:r>
              <a:rPr lang="en-US" dirty="0"/>
              <a:t>Pain will increase with trunk extension and ease with knee or hip flexion</a:t>
            </a:r>
          </a:p>
          <a:p>
            <a:pPr marL="223520" indent="-223520"/>
            <a:r>
              <a:rPr lang="en-US" dirty="0"/>
              <a:t>The athlete may feel nauseated and vomit</a:t>
            </a:r>
          </a:p>
          <a:p>
            <a:pPr marL="223520" indent="-223520"/>
            <a:r>
              <a:rPr lang="en-US" dirty="0"/>
              <a:t>Urine may have visible blood, and the blood loss may cause the athlete to go into shock</a:t>
            </a:r>
          </a:p>
          <a:p>
            <a:pPr marL="223520" indent="-223520"/>
            <a:r>
              <a:rPr lang="en-US" dirty="0"/>
              <a:t>Injury requires prompt emergency care and hospitalization</a:t>
            </a:r>
          </a:p>
          <a:p>
            <a:pPr marL="223520" indent="-223520"/>
            <a:r>
              <a:rPr lang="en-US" dirty="0"/>
              <a:t>Generally, an athlete with a kidney injury is required to rest for several weeks before returning to competition</a:t>
            </a:r>
          </a:p>
          <a:p>
            <a:pPr marL="223520" indent="-223520"/>
            <a:r>
              <a:rPr lang="en-US" dirty="0"/>
              <a:t>Possible complications are scarring of the kidney and hypertension</a:t>
            </a:r>
          </a:p>
        </p:txBody>
      </p:sp>
    </p:spTree>
    <p:extLst>
      <p:ext uri="{BB962C8B-B14F-4D97-AF65-F5344CB8AC3E}">
        <p14:creationId xmlns:p14="http://schemas.microsoft.com/office/powerpoint/2010/main" val="125212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sitting, table&#10;&#10;Description generated with very high confidence">
            <a:extLst>
              <a:ext uri="{FF2B5EF4-FFF2-40B4-BE49-F238E27FC236}">
                <a16:creationId xmlns:a16="http://schemas.microsoft.com/office/drawing/2014/main" id="{EC3231E0-FD5E-4610-81D9-79417B7A0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055" y="779783"/>
            <a:ext cx="8049436" cy="483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4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9EFE7-4AB9-454E-B01D-69FB29741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Bladder Injury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2405B-AEDB-49B6-B77C-3147D849F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223520" indent="-223520"/>
            <a:r>
              <a:rPr lang="en-US" dirty="0"/>
              <a:t>A rupture of the bladder causes urine to leak into the surrounding area</a:t>
            </a:r>
          </a:p>
          <a:p>
            <a:pPr marL="223520" indent="-223520"/>
            <a:r>
              <a:rPr lang="en-US" dirty="0"/>
              <a:t>The athlete may have painful urination, a contusion over the bladder, or blood in the urine</a:t>
            </a:r>
          </a:p>
          <a:p>
            <a:pPr marL="223520" indent="-223520"/>
            <a:r>
              <a:rPr lang="en-US" dirty="0"/>
              <a:t>The athlete should report any of these symptoms to the AT</a:t>
            </a:r>
          </a:p>
          <a:p>
            <a:pPr marL="223520" indent="-223520"/>
            <a:r>
              <a:rPr lang="en-US" dirty="0"/>
              <a:t>In severe cases, athletes go into shock, rapid heart rate, decreased BP, anxiety, and sweating</a:t>
            </a:r>
          </a:p>
          <a:p>
            <a:pPr marL="223520" indent="-223520"/>
            <a:r>
              <a:rPr lang="en-US" dirty="0"/>
              <a:t>When the injury mechanism suggests a bladder injury, the athlete should be referred to a physician for immediate evaluation</a:t>
            </a:r>
          </a:p>
          <a:p>
            <a:pPr marL="223520" indent="-223520"/>
            <a:r>
              <a:rPr lang="en-US" dirty="0"/>
              <a:t>The AT should instruct the athlete to look for the signs and symptoms</a:t>
            </a:r>
          </a:p>
        </p:txBody>
      </p:sp>
    </p:spTree>
    <p:extLst>
      <p:ext uri="{BB962C8B-B14F-4D97-AF65-F5344CB8AC3E}">
        <p14:creationId xmlns:p14="http://schemas.microsoft.com/office/powerpoint/2010/main" val="214629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black, white, table, dog&#10;&#10;Description generated with very high confidence">
            <a:extLst>
              <a:ext uri="{FF2B5EF4-FFF2-40B4-BE49-F238E27FC236}">
                <a16:creationId xmlns:a16="http://schemas.microsoft.com/office/drawing/2014/main" id="{17598578-7E0C-4F55-B354-A73CD1D89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549" y="814501"/>
            <a:ext cx="7752148" cy="456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1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0DCA3-6A21-4C5F-86D6-729C682B3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474" y="381001"/>
            <a:ext cx="10276528" cy="634791"/>
          </a:xfrm>
        </p:spPr>
        <p:txBody>
          <a:bodyPr>
            <a:normAutofit fontScale="90000"/>
          </a:bodyPr>
          <a:lstStyle/>
          <a:p>
            <a:r>
              <a:rPr lang="en-US" dirty="0"/>
              <a:t>Spleen Rupture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0142A-37F8-40E4-87E3-8AF61655C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22" y="1139852"/>
            <a:ext cx="11739203" cy="550340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223520" indent="-223520"/>
            <a:r>
              <a:rPr lang="en-US" dirty="0"/>
              <a:t>A blow to abdomen may injure the spleen</a:t>
            </a:r>
          </a:p>
          <a:p>
            <a:pPr marL="223520" indent="-223520"/>
            <a:r>
              <a:rPr lang="en-US" dirty="0"/>
              <a:t>The spleen that is enlarged from an infection is more prone to rupture, so athletes recovering from illness, especially mono, should not be allowed to play without a physician's permission</a:t>
            </a:r>
          </a:p>
          <a:p>
            <a:pPr marL="223520" indent="-223520"/>
            <a:r>
              <a:rPr lang="en-US" dirty="0"/>
              <a:t>Athletes with a spleen injury will experience abdominal pain and pain in the left shoulder </a:t>
            </a:r>
          </a:p>
          <a:p>
            <a:pPr marL="223520" indent="-223520"/>
            <a:r>
              <a:rPr lang="en-US" b="1" u="sng" dirty="0"/>
              <a:t>Kehr's sign: pain in the abdomen and the left shoulder that most often indicates injury to the spleen</a:t>
            </a:r>
          </a:p>
          <a:p>
            <a:pPr marL="223520" indent="-223520"/>
            <a:r>
              <a:rPr lang="en-US" dirty="0"/>
              <a:t>The athlete will often indicate nausea, cramps and weakness, and may pass out</a:t>
            </a:r>
          </a:p>
          <a:p>
            <a:pPr marL="223520" indent="-223520"/>
            <a:r>
              <a:rPr lang="en-US" dirty="0"/>
              <a:t>Upon examination, the AT may not abdominal spasms, vomiting, rapid HR, decreased BP, and shock</a:t>
            </a:r>
          </a:p>
          <a:p>
            <a:pPr marL="223520" indent="-223520"/>
            <a:r>
              <a:rPr lang="en-US" dirty="0"/>
              <a:t>The athlete must be transported by EMS to a hospital immediately</a:t>
            </a:r>
          </a:p>
          <a:p>
            <a:pPr lvl="1"/>
            <a:r>
              <a:rPr lang="en-US" dirty="0"/>
              <a:t>Medical emergency</a:t>
            </a:r>
          </a:p>
          <a:p>
            <a:pPr marL="223520" indent="-223520"/>
            <a:r>
              <a:rPr lang="en-US" dirty="0"/>
              <a:t>A ruptured spleen can bleed severely, causing rapid blood loss and a drop in BP</a:t>
            </a:r>
          </a:p>
          <a:p>
            <a:pPr marL="223520" indent="-223520"/>
            <a:r>
              <a:rPr lang="en-US" dirty="0"/>
              <a:t>An athlete with less severe spleen injuries will be hospitalized overnight for observation</a:t>
            </a:r>
          </a:p>
          <a:p>
            <a:pPr marL="223520" indent="-223520"/>
            <a:r>
              <a:rPr lang="en-US" dirty="0"/>
              <a:t>Ruptured spleen may be surgically removed</a:t>
            </a:r>
          </a:p>
          <a:p>
            <a:pPr marL="223520" indent="-223520"/>
            <a:r>
              <a:rPr lang="en-US" dirty="0"/>
              <a:t>Athletes who have their spleen removed are able to play sports after total recovery</a:t>
            </a:r>
          </a:p>
        </p:txBody>
      </p:sp>
    </p:spTree>
    <p:extLst>
      <p:ext uri="{BB962C8B-B14F-4D97-AF65-F5344CB8AC3E}">
        <p14:creationId xmlns:p14="http://schemas.microsoft.com/office/powerpoint/2010/main" val="282125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427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Pancreas Injury </vt:lpstr>
      <vt:lpstr>PowerPoint Presentation</vt:lpstr>
      <vt:lpstr>Liver Injury</vt:lpstr>
      <vt:lpstr>PowerPoint Presentation</vt:lpstr>
      <vt:lpstr>Kidney Injury</vt:lpstr>
      <vt:lpstr>PowerPoint Presentation</vt:lpstr>
      <vt:lpstr>Bladder Injury</vt:lpstr>
      <vt:lpstr>PowerPoint Presentation</vt:lpstr>
      <vt:lpstr>Spleen Rupture</vt:lpstr>
      <vt:lpstr>PowerPoint Presentation</vt:lpstr>
      <vt:lpstr>Reference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Pancreas Injury </dc:title>
  <dc:creator>McGehee, Chelsea T.</dc:creator>
  <cp:lastModifiedBy>McGehee, Chelsea T.</cp:lastModifiedBy>
  <cp:revision>1</cp:revision>
  <dcterms:created xsi:type="dcterms:W3CDTF">2019-12-09T20:22:33Z</dcterms:created>
  <dcterms:modified xsi:type="dcterms:W3CDTF">2019-12-09T20:23:52Z</dcterms:modified>
</cp:coreProperties>
</file>