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F2E1A0-7C3A-F4D2-0452-B61BF4BDEB51}" v="17487" dt="2020-01-10T17:41:59.674"/>
    <p1510:client id="{BF074481-03CD-DF05-337B-85683ACEE55F}" v="3633" dt="2020-01-08T16:01:18.353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274" autoAdjust="0"/>
  </p:normalViewPr>
  <p:slideViewPr>
    <p:cSldViewPr>
      <p:cViewPr varScale="1">
        <p:scale>
          <a:sx n="40" d="100"/>
          <a:sy n="40" d="100"/>
        </p:scale>
        <p:origin x="960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1/10/2020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1/10/2020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1/10/2020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1/10/2020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10: Shoulder Injuries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Unit 4: Understanding Injuries to the Upper Extremity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901C1-EB42-4BFF-B89E-BD779C73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Protective Padding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EA936-AE10-41B2-A238-225AA723D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93" y="1905000"/>
            <a:ext cx="7088574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Games that have a tremendous amount of shoulder impact allow the use of shoulder pads---the heavier the impact, the thicker the padding</a:t>
            </a:r>
          </a:p>
          <a:p>
            <a:pPr lvl="1"/>
            <a:r>
              <a:rPr lang="en-US" sz="2400" dirty="0"/>
              <a:t>Ice hockey, football, &amp; men's lacrosse </a:t>
            </a:r>
          </a:p>
        </p:txBody>
      </p:sp>
      <p:pic>
        <p:nvPicPr>
          <p:cNvPr id="4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E854E121-8250-4AF0-899B-7D7807021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497" y="2376413"/>
            <a:ext cx="3461166" cy="38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6031F-7993-475D-BE52-7D5350A6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Modifying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489D8-8A5C-4896-B0A8-FA90A7BEF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31" y="1905000"/>
            <a:ext cx="11573140" cy="47128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Many sports require a great deal of overhead activities with high levels of stress placed on the shoulder joint and surrounding soft tissues</a:t>
            </a:r>
          </a:p>
          <a:p>
            <a:r>
              <a:rPr lang="en-US" dirty="0"/>
              <a:t>Consider that a throwing athlete can accelerate their limb more than 6,000 degrees a second when throwing; therefore, it's easy to see how an overuse injuries can occur</a:t>
            </a:r>
          </a:p>
          <a:p>
            <a:pPr lvl="1"/>
            <a:r>
              <a:rPr lang="en-US" dirty="0"/>
              <a:t>Throwing a curve ball was associated with a 50% increase in risk of shoulder pain</a:t>
            </a:r>
          </a:p>
          <a:p>
            <a:pPr>
              <a:buFont typeface="Arial" pitchFamily="49" charset="0"/>
              <a:buChar char="▪"/>
            </a:pPr>
            <a:r>
              <a:rPr lang="en-US" dirty="0"/>
              <a:t>High number of pitches thrown can increase upper-extremity pain</a:t>
            </a:r>
          </a:p>
          <a:p>
            <a:pPr>
              <a:buFont typeface="Arial" pitchFamily="49" charset="0"/>
              <a:buChar char="▪"/>
            </a:pPr>
            <a:r>
              <a:rPr lang="en-US" dirty="0"/>
              <a:t>To lessen extent of injury, it is advisable to modify this type of activity that an athlete engages in</a:t>
            </a:r>
          </a:p>
          <a:p>
            <a:pPr lvl="1"/>
            <a:r>
              <a:rPr lang="en-US" dirty="0"/>
              <a:t>Young athletes 9-14 should not throw curveballs; should be limited to 75 pitches/game and 600/season</a:t>
            </a:r>
          </a:p>
        </p:txBody>
      </p:sp>
    </p:spTree>
    <p:extLst>
      <p:ext uri="{BB962C8B-B14F-4D97-AF65-F5344CB8AC3E}">
        <p14:creationId xmlns:p14="http://schemas.microsoft.com/office/powerpoint/2010/main" val="30904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84BFD-7C8B-47B7-B522-BBC10B8A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Shoulder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857B4-4C9A-4E5D-A679-A8E03391D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shoulder is often overworked through throwing, striking, and catching.  This makes it vulnerable to a variety of musculoskeletal injuries.</a:t>
            </a:r>
          </a:p>
        </p:txBody>
      </p:sp>
    </p:spTree>
    <p:extLst>
      <p:ext uri="{BB962C8B-B14F-4D97-AF65-F5344CB8AC3E}">
        <p14:creationId xmlns:p14="http://schemas.microsoft.com/office/powerpoint/2010/main" val="33795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8114-8FDF-4F33-BE0D-13434110E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0F24C-7470-42F5-A79D-F9EEAB5A5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 lot of stress is put on the bones of the shoulder due to amount of activity and ROM</a:t>
            </a:r>
          </a:p>
          <a:p>
            <a:r>
              <a:rPr lang="en-US" dirty="0"/>
              <a:t>Epiphyses injuries must be considered, especially with younger athletes</a:t>
            </a:r>
          </a:p>
          <a:p>
            <a:r>
              <a:rPr lang="en-US" dirty="0"/>
              <a:t>The shoulder is covered by heavy musculature and ligaments</a:t>
            </a:r>
          </a:p>
          <a:p>
            <a:r>
              <a:rPr lang="en-US" dirty="0"/>
              <a:t>The layers of tissue can make a fracture difficult to determine</a:t>
            </a:r>
          </a:p>
        </p:txBody>
      </p:sp>
    </p:spTree>
    <p:extLst>
      <p:ext uri="{BB962C8B-B14F-4D97-AF65-F5344CB8AC3E}">
        <p14:creationId xmlns:p14="http://schemas.microsoft.com/office/powerpoint/2010/main" val="33589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34D2-FC3C-4606-9C3E-8EC4611D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Injuries: Clavicular Fractures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16C0E-97CE-460B-A1EE-B257A5374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118" y="1775604"/>
            <a:ext cx="10983822" cy="45403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clavicle is most often fractured at its weakest point, the distal third.</a:t>
            </a:r>
          </a:p>
          <a:p>
            <a:r>
              <a:rPr lang="en-US" dirty="0"/>
              <a:t>The clavicle curves as it gets closer to the tip of the shoulder</a:t>
            </a:r>
          </a:p>
          <a:p>
            <a:r>
              <a:rPr lang="en-US" dirty="0"/>
              <a:t>An athlete can receive a direct blow or fall on the tip of the shoulder, causing a fracture; the athlete will experience pain and hold the arm close to the body to prevent movement</a:t>
            </a:r>
          </a:p>
          <a:p>
            <a:r>
              <a:rPr lang="en-US" dirty="0"/>
              <a:t>The athlete is given a sling to prevent arm movement; use of ice decreases swelling and pain</a:t>
            </a:r>
          </a:p>
          <a:p>
            <a:r>
              <a:rPr lang="en-US" dirty="0"/>
              <a:t>The clavicle can be set using a harness</a:t>
            </a:r>
          </a:p>
          <a:p>
            <a:r>
              <a:rPr lang="en-US"/>
              <a:t>The fracture takes 6 weeks to heal, during which most athlete must wear a clavicle harness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0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film, indoor, white, looking&#10;&#10;Description generated with very high confidence">
            <a:extLst>
              <a:ext uri="{FF2B5EF4-FFF2-40B4-BE49-F238E27FC236}">
                <a16:creationId xmlns:a16="http://schemas.microsoft.com/office/drawing/2014/main" id="{5C9D5821-6581-4140-831E-A3A104DF1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69" y="721279"/>
            <a:ext cx="5947801" cy="5221778"/>
          </a:xfrm>
          <a:prstGeom prst="rect">
            <a:avLst/>
          </a:prstGeom>
        </p:spPr>
      </p:pic>
      <p:pic>
        <p:nvPicPr>
          <p:cNvPr id="4" name="Picture 4" descr="A person wearing a costume posing for the camera&#10;&#10;Description generated with very high confidence">
            <a:extLst>
              <a:ext uri="{FF2B5EF4-FFF2-40B4-BE49-F238E27FC236}">
                <a16:creationId xmlns:a16="http://schemas.microsoft.com/office/drawing/2014/main" id="{32A2BB3D-8DF1-4A3E-9A88-0885EA646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399" y="776155"/>
            <a:ext cx="4452945" cy="528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6E98-95A7-4A39-B5FB-5E95FF52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Injuries: Humeral Fractures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A2387-DE15-4B20-A5CC-ABF29ED89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88" y="1689339"/>
            <a:ext cx="11386284" cy="497169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Fractures of the </a:t>
            </a:r>
            <a:r>
              <a:rPr lang="en-US" dirty="0" err="1"/>
              <a:t>humerus</a:t>
            </a:r>
            <a:r>
              <a:rPr lang="en-US" dirty="0"/>
              <a:t> are not difficult to find if they are located midshaft, but the shoulder musculature can sometimes hide a fracture of the humeral head</a:t>
            </a:r>
          </a:p>
          <a:p>
            <a:r>
              <a:rPr lang="en-US" dirty="0"/>
              <a:t>A shoulder sprain can mimic a fracture, so care must be taken to ensure proper assessment</a:t>
            </a:r>
          </a:p>
          <a:p>
            <a:r>
              <a:rPr lang="en-US" dirty="0"/>
              <a:t>The athlete will be unable to move the arm and will experience pain; may report hearing or feeling a pop, and often times will hold the arm against the body</a:t>
            </a:r>
          </a:p>
          <a:p>
            <a:r>
              <a:rPr lang="en-US" dirty="0"/>
              <a:t>AT should refer athlete to a physician and place the athlete in a splint from shoulder to the fingertips</a:t>
            </a:r>
          </a:p>
          <a:p>
            <a:pPr lvl="1"/>
            <a:r>
              <a:rPr lang="en-US" dirty="0"/>
              <a:t>AT will need to check pulse before and after splinting; if the pulse has decrease, the fracture could have a serious complication</a:t>
            </a:r>
          </a:p>
          <a:p>
            <a:pPr>
              <a:buFont typeface="Arial" pitchFamily="49" charset="0"/>
              <a:buChar char="▪"/>
            </a:pPr>
            <a:r>
              <a:rPr lang="en-US" dirty="0"/>
              <a:t>Nature of the fracture will determine an athlete's treatment; some may need a sling, some may need surgery and a long arm cast</a:t>
            </a:r>
          </a:p>
          <a:p>
            <a:pPr>
              <a:buFont typeface="Arial" pitchFamily="49" charset="0"/>
              <a:buChar char="▪"/>
            </a:pPr>
            <a:r>
              <a:rPr lang="en-US"/>
              <a:t>It will take at least 6 weeks to heal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3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film, white, looking, man&#10;&#10;Description generated with very high confidence">
            <a:extLst>
              <a:ext uri="{FF2B5EF4-FFF2-40B4-BE49-F238E27FC236}">
                <a16:creationId xmlns:a16="http://schemas.microsoft.com/office/drawing/2014/main" id="{ECDD8C18-8DC3-4204-BDF7-C13837FB4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257" y="839240"/>
            <a:ext cx="4941649" cy="514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9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2C86-123F-4338-B7EE-88F9672B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Injuries: Epiphysis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85385-A222-46A8-9D50-173040EBC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66" y="1603076"/>
            <a:ext cx="11070063" cy="504357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The growth plate in a young athlete's shoulder is susceptible to direct and indirect blows</a:t>
            </a:r>
          </a:p>
          <a:p>
            <a:r>
              <a:rPr lang="en-US" dirty="0"/>
              <a:t>A blow to the head of the </a:t>
            </a:r>
            <a:r>
              <a:rPr lang="en-US" dirty="0" err="1"/>
              <a:t>humerus</a:t>
            </a:r>
            <a:r>
              <a:rPr lang="en-US" dirty="0"/>
              <a:t> and falling on the elbow can cause an epiphyseal fracture</a:t>
            </a:r>
          </a:p>
          <a:p>
            <a:r>
              <a:rPr lang="en-US" dirty="0"/>
              <a:t>Same signs as symptoms of humeral fractures</a:t>
            </a:r>
          </a:p>
          <a:p>
            <a:pPr lvl="1"/>
            <a:r>
              <a:rPr lang="en-US" dirty="0"/>
              <a:t>Pain (increased with flexion), inability to use arm, desire to hold arm close to body, hearing a pop</a:t>
            </a:r>
          </a:p>
          <a:p>
            <a:pPr>
              <a:buFont typeface="Arial" pitchFamily="49" charset="0"/>
              <a:buChar char="▪"/>
            </a:pPr>
            <a:r>
              <a:rPr lang="en-US" dirty="0"/>
              <a:t>Can cause permanent growth impairment</a:t>
            </a:r>
          </a:p>
          <a:p>
            <a:pPr>
              <a:buFont typeface="Arial" pitchFamily="49" charset="0"/>
            </a:pPr>
            <a:r>
              <a:rPr lang="en-US" dirty="0"/>
              <a:t>Applying ice, splinting, and a sling are the best courses of action an AT can take</a:t>
            </a:r>
          </a:p>
          <a:p>
            <a:pPr>
              <a:buFont typeface="Arial" pitchFamily="49" charset="0"/>
            </a:pPr>
            <a:r>
              <a:rPr lang="en-US" dirty="0"/>
              <a:t>The physician will determine the severity of the epiphyseal injury as well as treatment</a:t>
            </a:r>
          </a:p>
          <a:p>
            <a:pPr>
              <a:buFont typeface="Arial" pitchFamily="49" charset="0"/>
            </a:pPr>
            <a:r>
              <a:rPr lang="en-US" dirty="0"/>
              <a:t>Some epiphyseal injuries require surgery to hold the </a:t>
            </a:r>
            <a:r>
              <a:rPr lang="en-US" dirty="0" err="1"/>
              <a:t>humerus</a:t>
            </a:r>
            <a:r>
              <a:rPr lang="en-US" dirty="0"/>
              <a:t> head to the shaft</a:t>
            </a:r>
          </a:p>
          <a:p>
            <a:pPr>
              <a:buFont typeface="Arial" pitchFamily="49" charset="0"/>
            </a:pPr>
            <a:r>
              <a:rPr lang="en-US" dirty="0"/>
              <a:t>Teenage pitches can be prone to epiphyseal injury from excessive throwing</a:t>
            </a:r>
          </a:p>
          <a:p>
            <a:pPr>
              <a:buFont typeface="Arial" pitchFamily="49" charset="0"/>
            </a:pPr>
            <a:r>
              <a:rPr lang="en-US" dirty="0"/>
              <a:t>Caution must be taken with this injury or else can result in permanent loss of ROM</a:t>
            </a:r>
          </a:p>
          <a:p>
            <a:pPr>
              <a:buFont typeface="Arial" pitchFamily="49" charset="0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4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cat, photo, man, black&#10;&#10;Description generated with very high confidence">
            <a:extLst>
              <a:ext uri="{FF2B5EF4-FFF2-40B4-BE49-F238E27FC236}">
                <a16:creationId xmlns:a16="http://schemas.microsoft.com/office/drawing/2014/main" id="{ED5A1A6A-306D-4D90-A278-830D92AB6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75" y="479868"/>
            <a:ext cx="10288633" cy="588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0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Objectives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Understand the basic anatomy of the shoulder</a:t>
            </a:r>
          </a:p>
          <a:p>
            <a:r>
              <a:rPr lang="en-US" sz="3200" dirty="0"/>
              <a:t>Explain how shoulder injuries occur</a:t>
            </a:r>
          </a:p>
          <a:p>
            <a:r>
              <a:rPr lang="en-US" sz="3200" dirty="0"/>
              <a:t>Describe the types of injuries to the shoulder</a:t>
            </a:r>
          </a:p>
          <a:p>
            <a:r>
              <a:rPr lang="en-US" sz="3200" dirty="0"/>
              <a:t>Explain treatment procedures for common shoulder injuries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DEB44-7489-4BBC-BB0C-FD86EFB4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Injuries: Avulsion Fractures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04B0C-8E30-4F65-9F66-8462F9EF3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70" y="1761227"/>
            <a:ext cx="10480745" cy="474165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A ligament or tendon pulls away from a small portion of the bone and becomes stressed during an injury</a:t>
            </a:r>
          </a:p>
          <a:p>
            <a:r>
              <a:rPr lang="en-US" dirty="0"/>
              <a:t>Can occur in the shoulder and can be accompanied with a glenohumeral or acromioclavicular sprain</a:t>
            </a:r>
            <a:endParaRPr lang="en-US"/>
          </a:p>
          <a:p>
            <a:r>
              <a:rPr lang="en-US" dirty="0"/>
              <a:t>When the </a:t>
            </a:r>
            <a:r>
              <a:rPr lang="en-US" dirty="0" err="1"/>
              <a:t>humerus</a:t>
            </a:r>
            <a:r>
              <a:rPr lang="en-US" dirty="0"/>
              <a:t> is dislocating from the glenoid fossa, the capsular ligament is stressed and can sometimes pull on the scapula, resulting in an avulsion fracture</a:t>
            </a:r>
          </a:p>
          <a:p>
            <a:r>
              <a:rPr lang="en-US" dirty="0"/>
              <a:t>The athlete will experience pain </a:t>
            </a:r>
          </a:p>
          <a:p>
            <a:r>
              <a:rPr lang="en-US" dirty="0"/>
              <a:t>Challenging for the AT to determine this injury; must assume avulsion fracture until X-ray shows otherwise</a:t>
            </a:r>
          </a:p>
          <a:p>
            <a:r>
              <a:rPr lang="en-US"/>
              <a:t>Splinting and ice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film, photo, sitting, doughnut&#10;&#10;Description generated with very high confidence">
            <a:extLst>
              <a:ext uri="{FF2B5EF4-FFF2-40B4-BE49-F238E27FC236}">
                <a16:creationId xmlns:a16="http://schemas.microsoft.com/office/drawing/2014/main" id="{490478BC-8CF8-4F9A-8FF0-9C7F606B6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212" y="708277"/>
            <a:ext cx="7845118" cy="521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8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329A-941E-470E-ABB8-33722EED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66" y="274638"/>
            <a:ext cx="9934546" cy="1020762"/>
          </a:xfrm>
        </p:spPr>
        <p:txBody>
          <a:bodyPr/>
          <a:lstStyle/>
          <a:p>
            <a:r>
              <a:rPr lang="en-US" dirty="0"/>
              <a:t>Bone Injuries: Glenohumeral Dislocations and Subluxations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3309F-26EE-4F0B-BB15-3D429FE91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63" y="1617453"/>
            <a:ext cx="11774370" cy="504357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 u="sng" dirty="0"/>
              <a:t>Glenohumeral dislocation: the head of the </a:t>
            </a:r>
            <a:r>
              <a:rPr lang="en-US" b="1" u="sng" dirty="0" err="1"/>
              <a:t>humerus</a:t>
            </a:r>
            <a:r>
              <a:rPr lang="en-US" b="1" u="sng" dirty="0"/>
              <a:t> is out of the socket</a:t>
            </a:r>
          </a:p>
          <a:p>
            <a:r>
              <a:rPr lang="en-US" b="1" u="sng" dirty="0"/>
              <a:t>Subluxation: the head of the </a:t>
            </a:r>
            <a:r>
              <a:rPr lang="en-US" b="1" u="sng" err="1"/>
              <a:t>humerus</a:t>
            </a:r>
            <a:r>
              <a:rPr lang="en-US" b="1" u="sng" dirty="0"/>
              <a:t> came out of its socket and then went back in</a:t>
            </a:r>
          </a:p>
          <a:p>
            <a:r>
              <a:rPr lang="en-US" dirty="0"/>
              <a:t>The cause of both injuries is usually the same---excessive abduction and external rotation, but the results are completely different</a:t>
            </a:r>
          </a:p>
          <a:p>
            <a:r>
              <a:rPr lang="en-US" dirty="0"/>
              <a:t>A dislocation will sometimes cause the head of the </a:t>
            </a:r>
            <a:r>
              <a:rPr lang="en-US" dirty="0" err="1"/>
              <a:t>humerus</a:t>
            </a:r>
            <a:r>
              <a:rPr lang="en-US" dirty="0"/>
              <a:t> to tear the capsular ligament anteriorly</a:t>
            </a:r>
          </a:p>
          <a:p>
            <a:r>
              <a:rPr lang="en-US" dirty="0"/>
              <a:t>The instability of the capsular ligament allows the head of the </a:t>
            </a:r>
            <a:r>
              <a:rPr lang="en-US" dirty="0" err="1"/>
              <a:t>humerus</a:t>
            </a:r>
            <a:r>
              <a:rPr lang="en-US" dirty="0"/>
              <a:t> to shift forward, which is the most common type of shoulder dislocation</a:t>
            </a:r>
          </a:p>
          <a:p>
            <a:r>
              <a:rPr lang="en-US" dirty="0"/>
              <a:t>Athlete will experience pain and inability to use the shoulder; AT will notice a deformity at the deltoid muscle (the shoulder will appear round, but flat)</a:t>
            </a:r>
          </a:p>
          <a:p>
            <a:r>
              <a:rPr lang="en-US" dirty="0"/>
              <a:t>The team physician must put a dislocation back into place</a:t>
            </a:r>
          </a:p>
          <a:p>
            <a:r>
              <a:rPr lang="en-US" dirty="0"/>
              <a:t>In the case of a subluxation, the athlete may indicate that they felt their shoulder go out of place and pop back in</a:t>
            </a:r>
          </a:p>
          <a:p>
            <a:r>
              <a:rPr lang="en-US"/>
              <a:t>An X-ray is necessary to determine the extent of the dislocation or subluxation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1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1594-C039-4943-BC90-65F4515CC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55" y="274638"/>
            <a:ext cx="10365754" cy="1020762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Bone Injuries: Glenohumeral Dislocations and Subluxations </a:t>
            </a:r>
            <a:r>
              <a:rPr lang="en-US" dirty="0" err="1">
                <a:ea typeface="+mj-lt"/>
                <a:cs typeface="+mj-lt"/>
              </a:rPr>
              <a:t>con't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1B47-A117-4F33-BFCC-24A9953EC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57" y="1905000"/>
            <a:ext cx="11558766" cy="45835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 athlete may not indicate to the AT that they have experienced a shoulder subluxation, but eventually they athlete will notice some changes as most subluxations occur</a:t>
            </a:r>
          </a:p>
          <a:p>
            <a:r>
              <a:rPr lang="en-US" dirty="0"/>
              <a:t>There can be permanent injury of nerves, cartilage, and blood vessels</a:t>
            </a:r>
          </a:p>
          <a:p>
            <a:r>
              <a:rPr lang="en-US" dirty="0"/>
              <a:t>The athlete who has a dislocation or subluxation should strengthen their muscles of adduction and internal rotation</a:t>
            </a:r>
          </a:p>
          <a:p>
            <a:r>
              <a:rPr lang="en-US" dirty="0"/>
              <a:t>They may also wear a harness that restricts external rotation and abduction</a:t>
            </a:r>
          </a:p>
          <a:p>
            <a:r>
              <a:rPr lang="en-US" dirty="0"/>
              <a:t>An athlete who experiences recurrent subluxation will require surgery to repair the capsular ligaments</a:t>
            </a:r>
          </a:p>
        </p:txBody>
      </p:sp>
    </p:spTree>
    <p:extLst>
      <p:ext uri="{BB962C8B-B14F-4D97-AF65-F5344CB8AC3E}">
        <p14:creationId xmlns:p14="http://schemas.microsoft.com/office/powerpoint/2010/main" val="250847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film, light, man&#10;&#10;Description generated with very high confidence">
            <a:extLst>
              <a:ext uri="{FF2B5EF4-FFF2-40B4-BE49-F238E27FC236}">
                <a16:creationId xmlns:a16="http://schemas.microsoft.com/office/drawing/2014/main" id="{FAFF0A34-A0C8-4B8A-8AB4-4ABE5671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557" y="965291"/>
            <a:ext cx="6838965" cy="488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294CF-8084-4521-BF0F-2A02D107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and Tendon Injuries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1797F-7E01-4E64-B0A9-5DEA1F97E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shoulder and tendon injuries are caused by overuse.  Athletes who throw, shoot, or repeat a swim stroke are prone to overuse injuries.</a:t>
            </a:r>
          </a:p>
        </p:txBody>
      </p:sp>
    </p:spTree>
    <p:extLst>
      <p:ext uri="{BB962C8B-B14F-4D97-AF65-F5344CB8AC3E}">
        <p14:creationId xmlns:p14="http://schemas.microsoft.com/office/powerpoint/2010/main" val="287155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FC79D-09B8-4B91-B5B5-22658991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and Tendon Injuries: Rotator Cuff Strain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23DA5-9D76-4B89-B8AE-C257393C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57" y="1574321"/>
            <a:ext cx="11716876" cy="498606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Similar to other strains, a strain of the rotator cuff is categorized as a first-, second-, or third-degree strain</a:t>
            </a:r>
          </a:p>
          <a:p>
            <a:pPr lvl="1"/>
            <a:r>
              <a:rPr lang="en-US" dirty="0"/>
              <a:t>First-degree: pain with no loss of stability or ROM</a:t>
            </a:r>
          </a:p>
          <a:p>
            <a:pPr lvl="1">
              <a:buFont typeface="Consolas" pitchFamily="34" charset="0"/>
              <a:buChar char="–"/>
            </a:pPr>
            <a:r>
              <a:rPr lang="en-US" dirty="0"/>
              <a:t>Second-degree: pain with some loss of stability and ROM</a:t>
            </a:r>
          </a:p>
          <a:p>
            <a:pPr lvl="1"/>
            <a:r>
              <a:rPr lang="en-US" dirty="0"/>
              <a:t>Third-degree: pain with partial or complete loss of stability and ROM</a:t>
            </a:r>
          </a:p>
          <a:p>
            <a:pPr>
              <a:buFont typeface="Arial" pitchFamily="49" charset="0"/>
              <a:buChar char="▪"/>
            </a:pPr>
            <a:r>
              <a:rPr lang="en-US" dirty="0"/>
              <a:t>Strains of the rotator cuff occur from excessive motion beyond normal range</a:t>
            </a:r>
          </a:p>
          <a:p>
            <a:pPr>
              <a:buFont typeface="Arial" pitchFamily="49" charset="0"/>
              <a:buChar char="▪"/>
            </a:pPr>
            <a:r>
              <a:rPr lang="en-US" dirty="0"/>
              <a:t>Most often the supraspinatus muscle is injured</a:t>
            </a:r>
          </a:p>
          <a:p>
            <a:pPr>
              <a:buFont typeface="Arial" pitchFamily="49" charset="0"/>
              <a:buChar char="▪"/>
            </a:pPr>
            <a:r>
              <a:rPr lang="en-US" dirty="0"/>
              <a:t>The athlete will have pain with motion and sometimes when the shoulder is not moving</a:t>
            </a:r>
          </a:p>
          <a:p>
            <a:pPr>
              <a:buFont typeface="Arial" pitchFamily="49" charset="0"/>
              <a:buChar char="▪"/>
            </a:pPr>
            <a:r>
              <a:rPr lang="en-US" dirty="0"/>
              <a:t>The pain generally occurs with abduction of the shoulder</a:t>
            </a:r>
          </a:p>
          <a:p>
            <a:pPr>
              <a:buFont typeface="Arial" pitchFamily="49" charset="0"/>
              <a:buChar char="▪"/>
            </a:pPr>
            <a:r>
              <a:rPr lang="en-US" dirty="0"/>
              <a:t>If the athlete is unable to abduct, a complete tear, or third-degree strain should be suspected</a:t>
            </a:r>
          </a:p>
          <a:p>
            <a:pPr>
              <a:buFont typeface="Arial" pitchFamily="49" charset="0"/>
              <a:buChar char="▪"/>
            </a:pPr>
            <a:r>
              <a:rPr lang="en-US" dirty="0"/>
              <a:t>Strains caused by repetitive movement can also cause crepitus and impingement syndrome</a:t>
            </a:r>
          </a:p>
          <a:p>
            <a:pPr>
              <a:buFont typeface="Arial" pitchFamily="49" charset="0"/>
              <a:buChar char="▪"/>
            </a:pPr>
            <a:r>
              <a:rPr lang="en-US" dirty="0"/>
              <a:t>A complete tear must be surgically repaired, but first- and second-degree is treated with PRICES along with gentle strengthening and stretching </a:t>
            </a:r>
          </a:p>
        </p:txBody>
      </p:sp>
    </p:spTree>
    <p:extLst>
      <p:ext uri="{BB962C8B-B14F-4D97-AF65-F5344CB8AC3E}">
        <p14:creationId xmlns:p14="http://schemas.microsoft.com/office/powerpoint/2010/main" val="101171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map, text&#10;&#10;Description generated with very high confidence">
            <a:extLst>
              <a:ext uri="{FF2B5EF4-FFF2-40B4-BE49-F238E27FC236}">
                <a16:creationId xmlns:a16="http://schemas.microsoft.com/office/drawing/2014/main" id="{3DFA0E5C-E576-4B4F-9D5A-2AFE4D2D8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725" y="814277"/>
            <a:ext cx="7514525" cy="500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4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6C8AE-A595-4595-905D-F0FC2FB2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and Tendon Injuries: Impingement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7D48B-FD6F-4C06-A907-B03235ED2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31" y="1545567"/>
            <a:ext cx="11702502" cy="51729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 dirty="0"/>
              <a:t>Impingement syndrome: collection of symptoms caused by compression of either the biceps tendon or supraspinatus tendon below the acromion of the shoulder</a:t>
            </a:r>
          </a:p>
          <a:p>
            <a:r>
              <a:rPr lang="en-US" dirty="0"/>
              <a:t>Freestyle swimmers, throwers, and tennis players are prone to impingement syndrome</a:t>
            </a:r>
          </a:p>
          <a:p>
            <a:r>
              <a:rPr lang="en-US" dirty="0"/>
              <a:t>The supraspinatus and biceps muscles run together throw a space beneath the acromion process</a:t>
            </a:r>
          </a:p>
          <a:p>
            <a:r>
              <a:rPr lang="en-US" dirty="0"/>
              <a:t>If the space narrows from swelling, tendinitis, weak posterior muscles, or poor posture, the two muscles are impinged in the space</a:t>
            </a:r>
          </a:p>
          <a:p>
            <a:r>
              <a:rPr lang="en-US" dirty="0"/>
              <a:t>This creates pain and discomfort with overhead movements</a:t>
            </a:r>
          </a:p>
          <a:p>
            <a:r>
              <a:rPr lang="en-US" dirty="0"/>
              <a:t>Treatment of impingement syndrome includes modifying activity, strengthening the posterior muscles of the shoulder, and improving flexibility of tight pectoral muscles</a:t>
            </a:r>
          </a:p>
        </p:txBody>
      </p:sp>
    </p:spTree>
    <p:extLst>
      <p:ext uri="{BB962C8B-B14F-4D97-AF65-F5344CB8AC3E}">
        <p14:creationId xmlns:p14="http://schemas.microsoft.com/office/powerpoint/2010/main" val="266699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87AF-0FA7-4E59-B372-C544C85F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and Tendon Injuries: Bicipital Tendinitis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ED896-56CA-416E-895E-C2A4026C1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67" y="1603076"/>
            <a:ext cx="11472525" cy="49573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Common among athletes such as tennis players who are constantly raising their arms above their heads</a:t>
            </a:r>
          </a:p>
          <a:p>
            <a:r>
              <a:rPr lang="en-US" dirty="0"/>
              <a:t>The repetitive nature of the movement will cause irritation of the tendon in the bicipital groove</a:t>
            </a:r>
          </a:p>
          <a:p>
            <a:r>
              <a:rPr lang="en-US" dirty="0"/>
              <a:t>The AT may be able to palpate the tendon and feel crepitus</a:t>
            </a:r>
          </a:p>
          <a:p>
            <a:r>
              <a:rPr lang="en-US" dirty="0"/>
              <a:t>The athlete must stop the repetitive action</a:t>
            </a:r>
          </a:p>
          <a:p>
            <a:r>
              <a:rPr lang="en-US" dirty="0"/>
              <a:t>Pain is common, especially when repeating the motion caused by the tendinitis</a:t>
            </a:r>
          </a:p>
          <a:p>
            <a:r>
              <a:rPr lang="en-US" dirty="0"/>
              <a:t>Immobilization in a sling will make the athlete more comfortable</a:t>
            </a:r>
          </a:p>
          <a:p>
            <a:r>
              <a:rPr lang="en-US" dirty="0"/>
              <a:t>The team physician may prescribe ultrasound therapy and anti-inflammatory medication</a:t>
            </a:r>
          </a:p>
        </p:txBody>
      </p:sp>
    </p:spTree>
    <p:extLst>
      <p:ext uri="{BB962C8B-B14F-4D97-AF65-F5344CB8AC3E}">
        <p14:creationId xmlns:p14="http://schemas.microsoft.com/office/powerpoint/2010/main" val="84252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6FF0-54CE-401C-89F3-3D890E58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the Shoulder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49F6D-953C-47C6-A0BE-5F4A0CB3A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shoulder is a ball and socket joint similar to the hip, but must shallower</a:t>
            </a:r>
          </a:p>
          <a:p>
            <a:pPr lvl="1"/>
            <a:r>
              <a:rPr lang="en-US" dirty="0"/>
              <a:t>Relies on muscular strength for its stability</a:t>
            </a:r>
          </a:p>
          <a:p>
            <a:pPr>
              <a:buFont typeface="Arial" pitchFamily="49" charset="0"/>
              <a:buChar char="▪"/>
            </a:pPr>
            <a:r>
              <a:rPr lang="en-US" dirty="0"/>
              <a:t>Several bones link up at the shoulder, combining possibilities for movement across a wide range</a:t>
            </a:r>
          </a:p>
          <a:p>
            <a:pPr>
              <a:buFont typeface="Arial" pitchFamily="49" charset="0"/>
              <a:buChar char="▪"/>
            </a:pPr>
            <a:r>
              <a:rPr lang="en-US" dirty="0"/>
              <a:t>The entire bony linkage of the shoulder is often referred to as the shoulder girdle</a:t>
            </a:r>
          </a:p>
        </p:txBody>
      </p:sp>
    </p:spTree>
    <p:extLst>
      <p:ext uri="{BB962C8B-B14F-4D97-AF65-F5344CB8AC3E}">
        <p14:creationId xmlns:p14="http://schemas.microsoft.com/office/powerpoint/2010/main" val="367636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0A52-5D37-4AD8-A1AA-D00B3B61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and Tendon Injuries: Biceps Tendon Rupture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7E6E7-3705-4BDF-B1C2-CB389C641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biceps tendon can rupture from either a direct blow or severe contractional forces</a:t>
            </a:r>
          </a:p>
          <a:p>
            <a:r>
              <a:rPr lang="en-US" dirty="0"/>
              <a:t>When the tendon ruptures, the athlete will be unable to flex the elbow</a:t>
            </a:r>
          </a:p>
          <a:p>
            <a:r>
              <a:rPr lang="en-US" dirty="0"/>
              <a:t>There will be a noticeable change in the appearance of the muscle as the tendon rolls up on itself</a:t>
            </a:r>
          </a:p>
          <a:p>
            <a:pPr lvl="1"/>
            <a:r>
              <a:rPr lang="en-US" dirty="0"/>
              <a:t>It will look like a golf ball under the skin</a:t>
            </a:r>
          </a:p>
          <a:p>
            <a:pPr>
              <a:buFont typeface="Arial" pitchFamily="49" charset="0"/>
              <a:buChar char="▪"/>
            </a:pPr>
            <a:r>
              <a:rPr lang="en-US" dirty="0"/>
              <a:t>The arm must be iced and immobilized, and the athlete should be referred to a physician</a:t>
            </a:r>
          </a:p>
        </p:txBody>
      </p:sp>
    </p:spTree>
    <p:extLst>
      <p:ext uri="{BB962C8B-B14F-4D97-AF65-F5344CB8AC3E}">
        <p14:creationId xmlns:p14="http://schemas.microsoft.com/office/powerpoint/2010/main" val="256774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indoor, person, man, dog&#10;&#10;Description generated with very high confidence">
            <a:extLst>
              <a:ext uri="{FF2B5EF4-FFF2-40B4-BE49-F238E27FC236}">
                <a16:creationId xmlns:a16="http://schemas.microsoft.com/office/drawing/2014/main" id="{CC70FF1D-6CEF-463D-B7B9-4E177FF93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43" y="1425582"/>
            <a:ext cx="5897635" cy="3652600"/>
          </a:xfrm>
          <a:prstGeom prst="rect">
            <a:avLst/>
          </a:prstGeom>
        </p:spPr>
      </p:pic>
      <p:pic>
        <p:nvPicPr>
          <p:cNvPr id="4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821B426B-D146-4785-A48A-5C32C4DC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383" y="271880"/>
            <a:ext cx="5090709" cy="608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42F79-D667-4583-AD61-C8CC21D3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Ligament and Joint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FB480-67DE-43F4-8052-E78CDE223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Several joints of the shoulder girdle are prone to sprains.  The joints that are most commonly sprained include the acromioclavicular and glenohumeral joints</a:t>
            </a:r>
          </a:p>
        </p:txBody>
      </p:sp>
    </p:spTree>
    <p:extLst>
      <p:ext uri="{BB962C8B-B14F-4D97-AF65-F5344CB8AC3E}">
        <p14:creationId xmlns:p14="http://schemas.microsoft.com/office/powerpoint/2010/main" val="35251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66BD-A80D-4DD4-90D1-E5EC57C6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Ligament and Joint Injuries: Acromioclavicular Ligament Sprain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2B404-E796-40B0-ADE3-DD110FEED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52" y="1550766"/>
            <a:ext cx="11762968" cy="51173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750" dirty="0"/>
              <a:t>A sprain of the acromioclavicular ligament is referred to as shoulder separation</a:t>
            </a:r>
          </a:p>
          <a:p>
            <a:r>
              <a:rPr lang="en-US" sz="1750" dirty="0"/>
              <a:t>Although these joints are in close proximity, they involve different structures</a:t>
            </a:r>
          </a:p>
          <a:p>
            <a:r>
              <a:rPr lang="en-US" sz="1750" dirty="0"/>
              <a:t>The acromioclavicular joint can be injured by impact to the top of the shoulder or by falling on an outstretched arm</a:t>
            </a:r>
          </a:p>
          <a:p>
            <a:r>
              <a:rPr lang="en-US" sz="1750" dirty="0"/>
              <a:t>Falling on the elbow forces the </a:t>
            </a:r>
            <a:r>
              <a:rPr lang="en-US" sz="1750" dirty="0" err="1"/>
              <a:t>humerus</a:t>
            </a:r>
            <a:r>
              <a:rPr lang="en-US" sz="1750" dirty="0"/>
              <a:t> up and into the acromioclavicular joint</a:t>
            </a:r>
          </a:p>
          <a:p>
            <a:r>
              <a:rPr lang="en-US" sz="1750" dirty="0"/>
              <a:t>The athlete will feel pain with movement no matter what degree</a:t>
            </a:r>
          </a:p>
          <a:p>
            <a:r>
              <a:rPr lang="en-US" sz="1750" dirty="0"/>
              <a:t>The more serious sprains cause the clavicle to move superiorly</a:t>
            </a:r>
          </a:p>
          <a:p>
            <a:r>
              <a:rPr lang="en-US" sz="1750" dirty="0"/>
              <a:t>In a third-degree separation there will be a large abnormal bump caused by excessive upward displacement of the clavicle</a:t>
            </a:r>
          </a:p>
          <a:p>
            <a:r>
              <a:rPr lang="en-US" sz="1750" dirty="0"/>
              <a:t>The athlete is usually unable to move the arm and will hold it tightly against the body</a:t>
            </a:r>
          </a:p>
          <a:p>
            <a:r>
              <a:rPr lang="en-US" sz="1750" dirty="0"/>
              <a:t>To treat a first-degree, the AT uses PRICES</a:t>
            </a:r>
          </a:p>
          <a:p>
            <a:r>
              <a:rPr lang="en-US" sz="1750" dirty="0"/>
              <a:t>A second- and third- degree is treated with PRICES initially, but also referred to an orthopedist to rule out a fracture</a:t>
            </a:r>
          </a:p>
          <a:p>
            <a:r>
              <a:rPr lang="en-US" sz="1750" dirty="0"/>
              <a:t>Surgery or harness include treatment</a:t>
            </a:r>
          </a:p>
        </p:txBody>
      </p:sp>
    </p:spTree>
    <p:extLst>
      <p:ext uri="{BB962C8B-B14F-4D97-AF65-F5344CB8AC3E}">
        <p14:creationId xmlns:p14="http://schemas.microsoft.com/office/powerpoint/2010/main" val="26567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44C7A6D-5175-4807-9218-F768122A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513" y="1007407"/>
            <a:ext cx="5696140" cy="47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57FC-EF22-44DF-B114-DFC32AA6E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Ligament and Joint Injuries: Glenohumeral Ligament Sprain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2BABF-C42E-4964-8CDD-24D5EDA5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25" y="1579104"/>
            <a:ext cx="11961161" cy="517404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The glenohumeral joint is especially vulnerable to sprains when it is placed in abduction and external rotation</a:t>
            </a:r>
          </a:p>
          <a:p>
            <a:r>
              <a:rPr lang="en-US" dirty="0"/>
              <a:t>If there is a second- or third-degree sprain, a more serious problem such as a subluxation or dislocation is likely</a:t>
            </a:r>
          </a:p>
          <a:p>
            <a:r>
              <a:rPr lang="en-US" dirty="0"/>
              <a:t>The athlete with a glenohumeral ligament sprain will have pain with motion and will be initially treated with PRICES then referred to a physician</a:t>
            </a:r>
          </a:p>
          <a:p>
            <a:r>
              <a:rPr lang="en-US" dirty="0"/>
              <a:t>A shoulder dislocation or repetitive subluxation are most likely causes of glenoid labrum tear</a:t>
            </a:r>
          </a:p>
          <a:p>
            <a:r>
              <a:rPr lang="en-US" b="1" u="sng" dirty="0"/>
              <a:t>Glenoid labrum tear: a cartilage disk that surrounds the edge of the scapular fossa and deepens the socket in which the head of the </a:t>
            </a:r>
            <a:r>
              <a:rPr lang="en-US" b="1" u="sng" err="1"/>
              <a:t>humerus</a:t>
            </a:r>
            <a:r>
              <a:rPr lang="en-US" b="1" u="sng" dirty="0"/>
              <a:t> inserts</a:t>
            </a:r>
          </a:p>
          <a:p>
            <a:r>
              <a:rPr lang="en-US" dirty="0"/>
              <a:t>When the labrum tears, it can obstruct the ROM or allow excessive movement within the joint</a:t>
            </a:r>
          </a:p>
          <a:p>
            <a:r>
              <a:rPr lang="en-US" dirty="0"/>
              <a:t>Initial care for a tear is to immobilize the shoulder</a:t>
            </a:r>
          </a:p>
          <a:p>
            <a:r>
              <a:rPr lang="en-US" dirty="0"/>
              <a:t>The physician will have to evaluate the shoulder to determine the extent of the injury</a:t>
            </a:r>
          </a:p>
          <a:p>
            <a:r>
              <a:rPr lang="en-US" dirty="0"/>
              <a:t>Conservative treatment would be to immobilize the shoulder with the hope </a:t>
            </a:r>
            <a:r>
              <a:rPr lang="en-US" dirty="0" err="1"/>
              <a:t>tha</a:t>
            </a:r>
            <a:r>
              <a:rPr lang="en-US" dirty="0"/>
              <a:t> the labrum would reattach without surgical intervention</a:t>
            </a:r>
          </a:p>
          <a:p>
            <a:r>
              <a:rPr lang="en-US" dirty="0"/>
              <a:t>In many cases, the labrum must be surgically reattached or removed</a:t>
            </a:r>
          </a:p>
        </p:txBody>
      </p:sp>
    </p:spTree>
    <p:extLst>
      <p:ext uri="{BB962C8B-B14F-4D97-AF65-F5344CB8AC3E}">
        <p14:creationId xmlns:p14="http://schemas.microsoft.com/office/powerpoint/2010/main" val="103333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3D8A1173-9CAB-48DE-B799-F15E6CB5B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477" y="1521103"/>
            <a:ext cx="7304729" cy="390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9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D3742-BAF4-4F43-A7B1-2298702B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Steroclavicular Joint Dislocation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75765-6348-46BF-A8CA-6B67F6F56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A blow to the clavicle that causes a rupture of the sternoclavicular joint ligaments can cause a posterior dislocation</a:t>
            </a:r>
          </a:p>
          <a:p>
            <a:r>
              <a:rPr lang="en-US"/>
              <a:t>A posterior dislocation of the clavicle can press on the trachea, causing difficulty breathing</a:t>
            </a:r>
            <a:endParaRPr lang="en-US" dirty="0"/>
          </a:p>
          <a:p>
            <a:r>
              <a:rPr lang="en-US"/>
              <a:t>An athlete who is in the midst of this injury will become anxious, and the AT must keep them calm and resolve the situation quickly</a:t>
            </a:r>
          </a:p>
          <a:p>
            <a:r>
              <a:rPr lang="en-US"/>
              <a:t>Treatment is to place the athlete on a backboard with the side of the affected shoulder below the board---the proximal end of the clavicle moves anteriorly away from the trachea</a:t>
            </a:r>
          </a:p>
          <a:p>
            <a:r>
              <a:rPr lang="en-US"/>
              <a:t>The athlete will have to see a physician for additional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ED99-F8AC-4C55-98B1-2C28C89E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4F501-728C-42A4-B069-121A7719A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Fundamentals of Athletic Training</a:t>
            </a:r>
          </a:p>
        </p:txBody>
      </p:sp>
    </p:spTree>
    <p:extLst>
      <p:ext uri="{BB962C8B-B14F-4D97-AF65-F5344CB8AC3E}">
        <p14:creationId xmlns:p14="http://schemas.microsoft.com/office/powerpoint/2010/main" val="22325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2827-50E1-4073-82ED-755C60B7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the Shoulder: Bones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B416B-A892-4913-B5E8-C597F4C6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The shoulder joint has 3 bony components, the </a:t>
            </a:r>
            <a:r>
              <a:rPr lang="en-US" dirty="0" err="1"/>
              <a:t>humerus</a:t>
            </a:r>
            <a:r>
              <a:rPr lang="en-US" dirty="0"/>
              <a:t>, the clavicle, and the scapula, which are held together by ligaments</a:t>
            </a:r>
          </a:p>
          <a:p>
            <a:r>
              <a:rPr lang="en-US" dirty="0"/>
              <a:t>The head of the </a:t>
            </a:r>
            <a:r>
              <a:rPr lang="en-US" dirty="0" err="1"/>
              <a:t>humerus</a:t>
            </a:r>
            <a:r>
              <a:rPr lang="en-US" dirty="0"/>
              <a:t>, which is the bone of the upper arm, is round and smooth and its into the glenoid fossa of the scapula</a:t>
            </a:r>
          </a:p>
          <a:p>
            <a:r>
              <a:rPr lang="en-US" dirty="0"/>
              <a:t>The </a:t>
            </a:r>
            <a:r>
              <a:rPr lang="en-US" dirty="0" err="1"/>
              <a:t>humerus</a:t>
            </a:r>
            <a:r>
              <a:rPr lang="en-US" dirty="0"/>
              <a:t> has  a groove near the top, referred to as the bicipital groove, where the biceps tendon moves up and down during flexion and extension of the elbow</a:t>
            </a:r>
          </a:p>
          <a:p>
            <a:r>
              <a:rPr lang="en-US" dirty="0"/>
              <a:t>The clavicle, or collarbone, articulates at the tip of the shoulder and at the sternum near the throat</a:t>
            </a:r>
          </a:p>
          <a:p>
            <a:r>
              <a:rPr lang="en-US" dirty="0"/>
              <a:t>The scapula, or shoulder blade, has two forward projections that are located on the anterior aspect of the shoulder: the acromion process and the coracoid process</a:t>
            </a:r>
          </a:p>
          <a:p>
            <a:r>
              <a:rPr lang="en-US" dirty="0"/>
              <a:t>The rotator cuff muscles attach to the scapula</a:t>
            </a:r>
          </a:p>
        </p:txBody>
      </p:sp>
    </p:spTree>
    <p:extLst>
      <p:ext uri="{BB962C8B-B14F-4D97-AF65-F5344CB8AC3E}">
        <p14:creationId xmlns:p14="http://schemas.microsoft.com/office/powerpoint/2010/main" val="1706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B1F4-0B4A-46CC-8974-C5BCDAD5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the Shoulder: Muscles and Tendons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5BD29-319B-4A4E-92AE-DECE837F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54" y="1623165"/>
            <a:ext cx="11744699" cy="51440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 dirty="0"/>
              <a:t>Rotator cuff: a group of muscles around the shoulder joint; supraspinatus, infraspinatus, teres minor, subscapularis</a:t>
            </a:r>
          </a:p>
          <a:p>
            <a:r>
              <a:rPr lang="en-US" dirty="0"/>
              <a:t>These muscles are responsible for rotating the arm internally and externally as well as abducting the shoulder</a:t>
            </a:r>
          </a:p>
          <a:p>
            <a:r>
              <a:rPr lang="en-US" dirty="0"/>
              <a:t>The rotator cuff muscles are easy to remember if you use the acronym SITS</a:t>
            </a:r>
          </a:p>
          <a:p>
            <a:r>
              <a:rPr lang="en-US" dirty="0"/>
              <a:t>The deltoid muscle lies over the head of the </a:t>
            </a:r>
            <a:r>
              <a:rPr lang="en-US" dirty="0" err="1"/>
              <a:t>humerus</a:t>
            </a:r>
            <a:r>
              <a:rPr lang="en-US" dirty="0"/>
              <a:t>; it attaches to the acromion process and the lateral aspect of the </a:t>
            </a:r>
            <a:r>
              <a:rPr lang="en-US" dirty="0" err="1"/>
              <a:t>humerus</a:t>
            </a:r>
            <a:endParaRPr lang="en-US" dirty="0"/>
          </a:p>
          <a:p>
            <a:r>
              <a:rPr lang="en-US" dirty="0"/>
              <a:t>The deltoid abducts, flexes, and extends the shoulder</a:t>
            </a:r>
          </a:p>
          <a:p>
            <a:r>
              <a:rPr lang="en-US" dirty="0"/>
              <a:t>Pectoralis major/minor: anterior portion of the shoulder</a:t>
            </a:r>
          </a:p>
          <a:p>
            <a:r>
              <a:rPr lang="en-US" dirty="0"/>
              <a:t>Biceps flexes the elbow and attaches to the </a:t>
            </a:r>
            <a:r>
              <a:rPr lang="en-US" dirty="0" err="1"/>
              <a:t>humerus</a:t>
            </a:r>
            <a:r>
              <a:rPr lang="en-US" dirty="0"/>
              <a:t> and coracoid process on one end and to the radius on the 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AA773-4169-483D-8D18-2A2402DBB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the Shoulder: Ligaments and Joints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01F81-0727-4CCB-AFFF-9D122BF95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shoulder girdle is composed of several joints that are held together by ligaments, but the most commonly injured ones include the acromioclavicular joint and the glenohumeral joint</a:t>
            </a:r>
          </a:p>
          <a:p>
            <a:r>
              <a:rPr lang="en-US" dirty="0"/>
              <a:t>Acromioclavicular joint: acromion process of the scapular and the </a:t>
            </a:r>
            <a:r>
              <a:rPr lang="en-US"/>
              <a:t>distal end of the  clavicle</a:t>
            </a:r>
          </a:p>
          <a:p>
            <a:pPr lvl="1"/>
            <a:r>
              <a:rPr lang="en-US"/>
              <a:t>Held together by the acromioclavicular ligament</a:t>
            </a:r>
          </a:p>
          <a:p>
            <a:pPr>
              <a:buFont typeface="Arial" pitchFamily="49" charset="0"/>
              <a:buChar char="▪"/>
            </a:pPr>
            <a:r>
              <a:rPr lang="en-US" dirty="0"/>
              <a:t>Glenohumeral joint: articulation for the head of the </a:t>
            </a:r>
            <a:r>
              <a:rPr lang="en-US"/>
              <a:t>humerus</a:t>
            </a:r>
            <a:r>
              <a:rPr lang="en-US" dirty="0"/>
              <a:t> and the glenoid fossa </a:t>
            </a:r>
          </a:p>
        </p:txBody>
      </p:sp>
    </p:spTree>
    <p:extLst>
      <p:ext uri="{BB962C8B-B14F-4D97-AF65-F5344CB8AC3E}">
        <p14:creationId xmlns:p14="http://schemas.microsoft.com/office/powerpoint/2010/main" val="5814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8D1D8079-149B-47CE-B4E7-85EEB6EA7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18" y="1356031"/>
            <a:ext cx="5996996" cy="4053844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81C3DB6-40F4-4081-AF7E-9BEAC4CB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559" y="295200"/>
            <a:ext cx="4607043" cy="2526691"/>
          </a:xfrm>
          <a:prstGeom prst="rect">
            <a:avLst/>
          </a:prstGeom>
        </p:spPr>
      </p:pic>
      <p:pic>
        <p:nvPicPr>
          <p:cNvPr id="8" name="Picture 8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EEB8D0A4-AC58-4EEB-86BD-C9E625CA9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345" y="3148794"/>
            <a:ext cx="4666443" cy="300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DD609-3E24-4CF9-AB7E-B463794E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Shoulder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E9011-2A34-482E-9D31-6A6D5B804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AT and athlete must know what kinds of shoulder injuries occur to prevent them.  Shoulder injuries are often caused by muscle weakness, postural problems, and nature of the sport</a:t>
            </a:r>
          </a:p>
        </p:txBody>
      </p:sp>
    </p:spTree>
    <p:extLst>
      <p:ext uri="{BB962C8B-B14F-4D97-AF65-F5344CB8AC3E}">
        <p14:creationId xmlns:p14="http://schemas.microsoft.com/office/powerpoint/2010/main" val="416989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62A2B-7618-4A53-AAB6-53A6074E3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Addressing Muscular Weakness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EE2A-EC18-42B8-9731-F7DC16E1A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25" y="1646208"/>
            <a:ext cx="11486898" cy="5043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People have a tendency to lift their "show muscles"--muscles they can see in the mirror, therefore, causing weakness in the opposing muscles</a:t>
            </a:r>
          </a:p>
          <a:p>
            <a:r>
              <a:rPr lang="en-US" dirty="0"/>
              <a:t>Athletes who have rounded shoulders, tight pectoral muscles, or weak posterior shoulder muscles may predispose themselves. The supraspinatus muscle, nerve, and blood vessel run through a narrow space between the acromion process and the head of the </a:t>
            </a:r>
            <a:r>
              <a:rPr lang="en-US" dirty="0" err="1"/>
              <a:t>humerus</a:t>
            </a:r>
            <a:r>
              <a:rPr lang="en-US" dirty="0"/>
              <a:t>, and a narrowing of that space can pinch those tissues</a:t>
            </a:r>
          </a:p>
          <a:p>
            <a:r>
              <a:rPr lang="en-US" dirty="0"/>
              <a:t>Repetition of activity, like swimming or throwing</a:t>
            </a:r>
          </a:p>
          <a:p>
            <a:pPr lvl="1"/>
            <a:r>
              <a:rPr lang="en-US" dirty="0"/>
              <a:t>Swimmer who does 300 strokes of backstroke and 300 stroke of freestyle balances their activity</a:t>
            </a:r>
          </a:p>
          <a:p>
            <a:pPr>
              <a:buFont typeface="Arial" pitchFamily="49" charset="0"/>
              <a:buChar char="▪"/>
            </a:pPr>
            <a:r>
              <a:rPr lang="en-US" dirty="0"/>
              <a:t>Athletes involved in throwing sports need to learn proper form</a:t>
            </a:r>
          </a:p>
          <a:p>
            <a:pPr>
              <a:buFont typeface="Arial" pitchFamily="49" charset="0"/>
              <a:buChar char="▪"/>
            </a:pPr>
            <a:r>
              <a:rPr lang="en-US" dirty="0"/>
              <a:t>During a physical, the physician must determine muscular weakness of an athlete; some athletes have one shoulder that sits higher than another---shoulder stretch</a:t>
            </a:r>
          </a:p>
        </p:txBody>
      </p:sp>
    </p:spTree>
    <p:extLst>
      <p:ext uri="{BB962C8B-B14F-4D97-AF65-F5344CB8AC3E}">
        <p14:creationId xmlns:p14="http://schemas.microsoft.com/office/powerpoint/2010/main" val="19372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2246</Words>
  <Application>Microsoft Office PowerPoint</Application>
  <PresentationFormat>Custom</PresentationFormat>
  <Paragraphs>175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Consolas</vt:lpstr>
      <vt:lpstr>Corbel</vt:lpstr>
      <vt:lpstr>Chalkboard 16x9</vt:lpstr>
      <vt:lpstr>Chapter 10: Shoulder Injuries</vt:lpstr>
      <vt:lpstr>Objectives</vt:lpstr>
      <vt:lpstr>Anatomy of the Shoulder</vt:lpstr>
      <vt:lpstr>Anatomy of the Shoulder: Bones</vt:lpstr>
      <vt:lpstr>Anatomy of the Shoulder: Muscles and Tendons</vt:lpstr>
      <vt:lpstr>Anatomy of the Shoulder: Ligaments and Joints</vt:lpstr>
      <vt:lpstr>PowerPoint Presentation</vt:lpstr>
      <vt:lpstr>Preventing Shoulder Injuries</vt:lpstr>
      <vt:lpstr>Addressing Muscular Weakness</vt:lpstr>
      <vt:lpstr>Using Protective Padding</vt:lpstr>
      <vt:lpstr>Modifying Activity</vt:lpstr>
      <vt:lpstr>Treating Shoulder Injuries</vt:lpstr>
      <vt:lpstr>Bone Injuries</vt:lpstr>
      <vt:lpstr>Bone Injuries: Clavicular Fractures</vt:lpstr>
      <vt:lpstr>PowerPoint Presentation</vt:lpstr>
      <vt:lpstr>Bone Injuries: Humeral Fractures</vt:lpstr>
      <vt:lpstr>PowerPoint Presentation</vt:lpstr>
      <vt:lpstr>Bone Injuries: Epiphysis Injuries</vt:lpstr>
      <vt:lpstr>PowerPoint Presentation</vt:lpstr>
      <vt:lpstr>Bone Injuries: Avulsion Fractures</vt:lpstr>
      <vt:lpstr>PowerPoint Presentation</vt:lpstr>
      <vt:lpstr>Bone Injuries: Glenohumeral Dislocations and Subluxations</vt:lpstr>
      <vt:lpstr>Bone Injuries: Glenohumeral Dislocations and Subluxations con't</vt:lpstr>
      <vt:lpstr>PowerPoint Presentation</vt:lpstr>
      <vt:lpstr>Muscle and Tendon Injuries</vt:lpstr>
      <vt:lpstr>Muscle and Tendon Injuries: Rotator Cuff Strain</vt:lpstr>
      <vt:lpstr>PowerPoint Presentation</vt:lpstr>
      <vt:lpstr>Muscle and Tendon Injuries: Impingement Syndrome</vt:lpstr>
      <vt:lpstr>Muscle and Tendon Injuries: Bicipital Tendinitis</vt:lpstr>
      <vt:lpstr>Muscle and Tendon Injuries: Biceps Tendon Rupture</vt:lpstr>
      <vt:lpstr>PowerPoint Presentation</vt:lpstr>
      <vt:lpstr>Ligament and Joint Injuries</vt:lpstr>
      <vt:lpstr>Ligament and Joint Injuries: Acromioclavicular Ligament Sprain</vt:lpstr>
      <vt:lpstr>PowerPoint Presentation</vt:lpstr>
      <vt:lpstr>Ligament and Joint Injuries: Glenohumeral Ligament Sprain</vt:lpstr>
      <vt:lpstr>PowerPoint Presentation</vt:lpstr>
      <vt:lpstr>Steroclavicular Joint Dislocation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McGehee, Chelsea T.</dc:creator>
  <cp:lastModifiedBy>McGehee, Chelsea T.</cp:lastModifiedBy>
  <cp:revision>1288</cp:revision>
  <dcterms:created xsi:type="dcterms:W3CDTF">2020-01-08T15:20:13Z</dcterms:created>
  <dcterms:modified xsi:type="dcterms:W3CDTF">2020-01-10T17:46:00Z</dcterms:modified>
</cp:coreProperties>
</file>