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22"/>
    <p:restoredTop sz="94628"/>
  </p:normalViewPr>
  <p:slideViewPr>
    <p:cSldViewPr snapToGrid="0" snapToObjects="1">
      <p:cViewPr varScale="1">
        <p:scale>
          <a:sx n="40" d="100"/>
          <a:sy n="40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411311-EC85-4D3C-A37A-70ADE2D74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7A1D2-69E4-4BC7-9E13-AAABBCF06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59C1-1353-4740-BF39-8CF7540392D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2A1B1-3904-40D2-8573-A90EB3B51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64B0C-ADAA-48EF-8DAF-5B5FB665C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AECB-6015-4480-938D-9A5BD0E958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7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F673-8DB5-49DB-9DB5-C449FC3471E2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E2E9-7827-482E-8149-B87DE7FAE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3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Chapter 13: Hip, Pelvis, and Thigh injuries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 5: Understanding Athletic Injuries to the Lower Extremity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, doughnut, different, chocolate&#10;&#10;Description generated with very high confidence">
            <a:extLst>
              <a:ext uri="{FF2B5EF4-FFF2-40B4-BE49-F238E27FC236}">
                <a16:creationId xmlns:a16="http://schemas.microsoft.com/office/drawing/2014/main" id="{8BCB33EF-546C-4918-BCE3-ABBA1FA3D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095A-C0DF-4A57-BDD2-0B2D7DC7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Avulsion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16E9-308F-4D3A-9723-261B4CFB6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Avulsion fractures occur as a result of forceful muscle contractions that pull the bone away at the site where the tendon attaches</a:t>
            </a:r>
          </a:p>
          <a:p>
            <a:pPr lvl="1" indent="-383540"/>
            <a:r>
              <a:rPr lang="en-US" sz="2400" i="0" dirty="0"/>
              <a:t>Football player continues to run aggressively forward while a defender is holding their leg</a:t>
            </a:r>
          </a:p>
          <a:p>
            <a:pPr marL="383540" indent="-383540"/>
            <a:r>
              <a:rPr lang="en-US" sz="2400" dirty="0"/>
              <a:t>The hip flexor may forcefully contact, causing a fracture</a:t>
            </a:r>
          </a:p>
          <a:p>
            <a:pPr marL="383540" indent="-383540"/>
            <a:r>
              <a:rPr lang="en-US" sz="2400" dirty="0"/>
              <a:t>AT refers to physician</a:t>
            </a:r>
          </a:p>
        </p:txBody>
      </p:sp>
    </p:spTree>
    <p:extLst>
      <p:ext uri="{BB962C8B-B14F-4D97-AF65-F5344CB8AC3E}">
        <p14:creationId xmlns:p14="http://schemas.microsoft.com/office/powerpoint/2010/main" val="427649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ilm, indoor, photo, table&#10;&#10;Description generated with very high confidence">
            <a:extLst>
              <a:ext uri="{FF2B5EF4-FFF2-40B4-BE49-F238E27FC236}">
                <a16:creationId xmlns:a16="http://schemas.microsoft.com/office/drawing/2014/main" id="{1064115D-A01A-434E-9196-9827296D3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r="1" b="17941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3581-B671-4ABF-A19B-FEE2D5D0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Growth Plate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2101-9A05-430D-BB04-DF020182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99" y="1653397"/>
            <a:ext cx="10823274" cy="4832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Epiphyseal fractures occur at the growth plate of bones</a:t>
            </a:r>
          </a:p>
          <a:p>
            <a:pPr marL="383540" indent="-383540"/>
            <a:r>
              <a:rPr lang="en-US" sz="2400" b="1" u="sng" dirty="0"/>
              <a:t>Capital femoral epiphysis: the growth plate located between the head and the neck of the femur</a:t>
            </a:r>
          </a:p>
          <a:p>
            <a:pPr lvl="1" indent="-383540"/>
            <a:r>
              <a:rPr lang="en-US" sz="2400" i="0" dirty="0"/>
              <a:t>Can be fractured in young athletes, 10-15</a:t>
            </a:r>
          </a:p>
          <a:p>
            <a:pPr marL="383540" indent="-383540"/>
            <a:r>
              <a:rPr lang="en-US" sz="2400" dirty="0"/>
              <a:t>The head of the femur slips off of the neck, causing pain in the groin, hip, and knee</a:t>
            </a:r>
          </a:p>
          <a:p>
            <a:pPr marL="383540" indent="-383540"/>
            <a:r>
              <a:rPr lang="en-US" sz="2400" dirty="0"/>
              <a:t>If the AT suspects this condition, the athlete should be referred to a physician</a:t>
            </a:r>
          </a:p>
          <a:p>
            <a:pPr marL="383540" indent="-383540"/>
            <a:r>
              <a:rPr lang="en-US" sz="2400" dirty="0"/>
              <a:t>Treatment includes stopping the slippage and closing the growth plate with a surgical procedure</a:t>
            </a: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D7AF71A-6A48-4293-9587-66265AD8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84" y="480515"/>
            <a:ext cx="990303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7F71-0FC6-4A5E-AF0D-4143BCBF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Stress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B870-9CAB-4748-826B-16AFE47B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12" y="1653397"/>
            <a:ext cx="10837652" cy="4889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Although uncommon, femoral stress fractures do occur in athletes who do a great deal of running</a:t>
            </a:r>
          </a:p>
          <a:p>
            <a:pPr marL="383540" indent="-383540"/>
            <a:r>
              <a:rPr lang="en-US" sz="2800" dirty="0"/>
              <a:t>Stress fractures are caused by repetitive stress, typically as a result of the pounding of the lower extremity while running</a:t>
            </a:r>
          </a:p>
          <a:p>
            <a:pPr marL="383540" indent="-383540"/>
            <a:r>
              <a:rPr lang="en-US" sz="2800" dirty="0"/>
              <a:t>This pounding can cause the femur to bend slightly</a:t>
            </a:r>
          </a:p>
          <a:p>
            <a:pPr lvl="1" indent="-383540"/>
            <a:r>
              <a:rPr lang="en-US" sz="2800" i="0" dirty="0"/>
              <a:t>Similar to a pencil bending, one side of the bone is compressed, while the other side is stretched; when the tissue is repeatedly stretched, hairline fractures can occur</a:t>
            </a:r>
          </a:p>
          <a:p>
            <a:pPr marL="383540" indent="-383540"/>
            <a:r>
              <a:rPr lang="en-US" sz="2800" dirty="0"/>
              <a:t>Rest and an alternative activity, such as aquatic therapy, are indicated to reduce the stress on the fracture site so it can heal</a:t>
            </a:r>
            <a:endParaRPr lang="en-US" sz="2800" i="0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6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7FF3-D652-4480-8B2C-A50195BC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5F13-ABBC-493C-8E4C-0A49E19E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Describe the basic anatomy of the hip</a:t>
            </a:r>
          </a:p>
          <a:p>
            <a:pPr marL="383540" indent="-383540"/>
            <a:r>
              <a:rPr lang="en-US" sz="2800" dirty="0"/>
              <a:t>Explain common hip, pelvis, and thigh injuries that occur with athletic participation</a:t>
            </a:r>
          </a:p>
          <a:p>
            <a:pPr marL="383540" indent="-383540"/>
            <a:r>
              <a:rPr lang="en-US" sz="2800" dirty="0"/>
              <a:t>Identify common signs and symptoms of hip, pelvis, and thigh injuries</a:t>
            </a:r>
          </a:p>
          <a:p>
            <a:pPr marL="383540" indent="-383540"/>
            <a:r>
              <a:rPr lang="en-US" sz="2800" dirty="0"/>
              <a:t>Explain the treatments performed by an AT for specific hip, pelvis, and thigh injuries</a:t>
            </a:r>
          </a:p>
        </p:txBody>
      </p:sp>
    </p:spTree>
    <p:extLst>
      <p:ext uri="{BB962C8B-B14F-4D97-AF65-F5344CB8AC3E}">
        <p14:creationId xmlns:p14="http://schemas.microsoft.com/office/powerpoint/2010/main" val="255901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BE12-56C8-46D1-A3C2-B719DB2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Hip, Pelvis, and Thigh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6C36-4A8F-4911-8979-5C3EACFE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8" y="1423359"/>
            <a:ext cx="11153953" cy="5335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The hip joint, which is a synovial ball-and-socket joint, is the articulation between the femur and pelvis</a:t>
            </a:r>
          </a:p>
          <a:p>
            <a:pPr lvl="1" indent="-383540"/>
            <a:r>
              <a:rPr lang="en-US" i="0" dirty="0"/>
              <a:t>The femur head fits into a cup-shaped acetabulum</a:t>
            </a:r>
          </a:p>
          <a:p>
            <a:pPr marL="383540" indent="-383540"/>
            <a:r>
              <a:rPr lang="en-US" b="1" u="sng" dirty="0"/>
              <a:t>Acetabulum: bones that form the hip socket</a:t>
            </a:r>
          </a:p>
          <a:p>
            <a:pPr lvl="1" indent="-383540"/>
            <a:r>
              <a:rPr lang="en-US" i="0" dirty="0"/>
              <a:t>It is deep and covered by thick ligaments that provide stability</a:t>
            </a:r>
          </a:p>
          <a:p>
            <a:pPr marL="383540" indent="-383540"/>
            <a:r>
              <a:rPr lang="en-US" b="1" u="sng" dirty="0"/>
              <a:t>Labrum: cartilaginous tissue that deepens the sockets at the hip and shoulder joints</a:t>
            </a:r>
          </a:p>
          <a:p>
            <a:pPr lvl="1" indent="-383540"/>
            <a:r>
              <a:rPr lang="en-US" i="0" dirty="0"/>
              <a:t>Helps cushion the femur against the edge of the joint</a:t>
            </a:r>
          </a:p>
          <a:p>
            <a:pPr marL="383540" indent="-383540"/>
            <a:r>
              <a:rPr lang="en-US" dirty="0"/>
              <a:t>The femur, largest bone in the body, and the pelvis are connected by thick, strong ligaments</a:t>
            </a:r>
            <a:endParaRPr lang="en-US" i="0" dirty="0"/>
          </a:p>
          <a:p>
            <a:pPr lvl="1" indent="-383540"/>
            <a:r>
              <a:rPr lang="en-US" i="0" dirty="0"/>
              <a:t>Muscle groups: quadriceps and hamstrings</a:t>
            </a:r>
          </a:p>
          <a:p>
            <a:pPr marL="383540" indent="-383540"/>
            <a:r>
              <a:rPr lang="en-US" dirty="0"/>
              <a:t>The hip muscles are the most powerful in the body</a:t>
            </a:r>
          </a:p>
          <a:p>
            <a:pPr lvl="1" indent="-383540"/>
            <a:r>
              <a:rPr lang="en-US" i="0" dirty="0"/>
              <a:t>Hip flexor group: rectus femoris, sartorius, iliopsoas---flex the thigh</a:t>
            </a:r>
          </a:p>
          <a:p>
            <a:pPr marL="383540" indent="-383540"/>
            <a:r>
              <a:rPr lang="en-US" dirty="0"/>
              <a:t>Hamstrings: gluteus maximus and extend the thigh</a:t>
            </a:r>
            <a:endParaRPr lang="en-US" i="0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23A347ED-7CC8-41C7-8208-213D1BF6C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BE675-C4E9-4D2D-B321-AF46D0C6F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1213C121-DE38-4C8D-BD04-789E4E3A0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6" b="2"/>
          <a:stretch/>
        </p:blipFill>
        <p:spPr>
          <a:xfrm>
            <a:off x="643467" y="643467"/>
            <a:ext cx="5058839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2D29FE-926A-4372-8E74-2D67ED712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845" y="480060"/>
            <a:ext cx="5396100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236405A-C792-4DDD-9723-6D53E093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" r="7147" b="2"/>
          <a:stretch/>
        </p:blipFill>
        <p:spPr>
          <a:xfrm>
            <a:off x="6361300" y="643467"/>
            <a:ext cx="50588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8654-1C5F-4D14-8FC6-87CF5620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921" y="311989"/>
            <a:ext cx="9931879" cy="1859711"/>
          </a:xfrm>
        </p:spPr>
        <p:txBody>
          <a:bodyPr/>
          <a:lstStyle/>
          <a:p>
            <a:r>
              <a:rPr lang="en-US" dirty="0"/>
              <a:t>Preventing Hip, Pelvis, and Thigh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4EF8-730D-4573-BE6B-138B75CF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38" y="1624642"/>
            <a:ext cx="11182709" cy="50622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dirty="0"/>
              <a:t>Because the hip is a stable joint, ATs will not see many sprained ligaments or dislocations in this area</a:t>
            </a:r>
          </a:p>
          <a:p>
            <a:pPr marL="383540" indent="-383540"/>
            <a:r>
              <a:rPr lang="en-US" dirty="0"/>
              <a:t>Common: muscular strain injuries; therefore, proper flexibility, training and stretching before vigorous exercise is necessary</a:t>
            </a:r>
          </a:p>
          <a:p>
            <a:pPr marL="383540" indent="-383540"/>
            <a:r>
              <a:rPr lang="en-US" dirty="0"/>
              <a:t>Because many sports expose the thigh to contact, athletes must wear proper equipment</a:t>
            </a:r>
          </a:p>
          <a:p>
            <a:pPr lvl="1" indent="-383540"/>
            <a:r>
              <a:rPr lang="en-US" i="0" dirty="0"/>
              <a:t>Football players wear secure thigh pad that covers quadriceps</a:t>
            </a:r>
          </a:p>
          <a:p>
            <a:pPr marL="383540" indent="-383540"/>
            <a:r>
              <a:rPr lang="en-US" dirty="0"/>
              <a:t>Contact-type injuries can happen at the iliac crest because this area has little natural protection</a:t>
            </a:r>
          </a:p>
          <a:p>
            <a:pPr lvl="1" indent="-383540"/>
            <a:r>
              <a:rPr lang="en-US" i="0" dirty="0"/>
              <a:t>Football players wear a hip pad to cover iliac crest</a:t>
            </a:r>
          </a:p>
          <a:p>
            <a:pPr marL="383540" indent="-383540"/>
            <a:r>
              <a:rPr lang="en-US" dirty="0"/>
              <a:t>Proper strength and training for any portion of the body can never be too strongly emphasized!</a:t>
            </a:r>
          </a:p>
          <a:p>
            <a:pPr marL="383540" indent="-383540"/>
            <a:r>
              <a:rPr lang="en-US" dirty="0"/>
              <a:t>These muscles are vital for balance and stability</a:t>
            </a:r>
          </a:p>
        </p:txBody>
      </p:sp>
    </p:spTree>
    <p:extLst>
      <p:ext uri="{BB962C8B-B14F-4D97-AF65-F5344CB8AC3E}">
        <p14:creationId xmlns:p14="http://schemas.microsoft.com/office/powerpoint/2010/main" val="271729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6E79-4771-4D4E-84A4-174C665C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Treating Hip, Pelvis, and Thigh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F37C-666F-4B45-8671-956B86A8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en-US" dirty="0"/>
              <a:t>Most injuries to the hip, pelvis, and thigh are strains and contusions</a:t>
            </a:r>
          </a:p>
          <a:p>
            <a:pPr marL="383540" indent="-383540"/>
            <a:r>
              <a:rPr lang="en-US" dirty="0"/>
              <a:t>Fractures and dislocations do occur, but not as commonly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person, outdoor, man, game&#10;&#10;Description generated with very high confidence">
            <a:extLst>
              <a:ext uri="{FF2B5EF4-FFF2-40B4-BE49-F238E27FC236}">
                <a16:creationId xmlns:a16="http://schemas.microsoft.com/office/drawing/2014/main" id="{BF60DDC0-4F3E-49AF-BC48-3123F5BB2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0" r="38245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802F-6B0D-4B65-8FE0-2C195F43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Hip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5DBB-56A5-4CA8-A2FA-EE568BBD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50" y="2055963"/>
            <a:ext cx="9759350" cy="3811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b="1" u="sng" dirty="0"/>
              <a:t>Hip pointer: a contusion to the iliac crest </a:t>
            </a:r>
          </a:p>
          <a:p>
            <a:pPr marL="383540" indent="-383540"/>
            <a:r>
              <a:rPr lang="en-US" sz="2800" dirty="0"/>
              <a:t>The iliac crest is superficial and has little soft tissue covering it; however, many muscles attach near the crest so when a serious force impacts the bone, it can be debilitating</a:t>
            </a:r>
          </a:p>
          <a:p>
            <a:pPr marL="383540" indent="-383540"/>
            <a:r>
              <a:rPr lang="en-US" sz="2800" dirty="0"/>
              <a:t>The area must be protected from further contact by a protective pad</a:t>
            </a:r>
          </a:p>
        </p:txBody>
      </p:sp>
    </p:spTree>
    <p:extLst>
      <p:ext uri="{BB962C8B-B14F-4D97-AF65-F5344CB8AC3E}">
        <p14:creationId xmlns:p14="http://schemas.microsoft.com/office/powerpoint/2010/main" val="41167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4D704-E060-4F74-8B03-83631C7F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 picture containing table, sitting, holding, black&#10;&#10;Description generated with very high confidence">
            <a:extLst>
              <a:ext uri="{FF2B5EF4-FFF2-40B4-BE49-F238E27FC236}">
                <a16:creationId xmlns:a16="http://schemas.microsoft.com/office/drawing/2014/main" id="{4BA62781-C74A-434A-81BD-20ECCDC61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1" b="-2"/>
          <a:stretch/>
        </p:blipFill>
        <p:spPr>
          <a:xfrm>
            <a:off x="643468" y="643467"/>
            <a:ext cx="4012522" cy="5571066"/>
          </a:xfrm>
          <a:prstGeom prst="rect">
            <a:avLst/>
          </a:prstGeom>
        </p:spPr>
      </p:pic>
      <p:pic>
        <p:nvPicPr>
          <p:cNvPr id="4" name="Picture 4" descr="A person standing in a kitchen&#10;&#10;Description generated with high confidence">
            <a:extLst>
              <a:ext uri="{FF2B5EF4-FFF2-40B4-BE49-F238E27FC236}">
                <a16:creationId xmlns:a16="http://schemas.microsoft.com/office/drawing/2014/main" id="{57BF485F-E622-44D8-B2A2-10E3EAB87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6" r="9363" b="-2"/>
          <a:stretch/>
        </p:blipFill>
        <p:spPr>
          <a:xfrm>
            <a:off x="4974336" y="643466"/>
            <a:ext cx="65741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30BA-BE41-4867-85F2-D52DDFB9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Labral Tears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7130-53A5-4C44-B199-4E4C4EE5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431" y="1754038"/>
            <a:ext cx="10780142" cy="4990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Not very common, but the labrum can tear if an acute injury occurs</a:t>
            </a:r>
          </a:p>
          <a:p>
            <a:pPr lvl="1" indent="-383540"/>
            <a:r>
              <a:rPr lang="en-US" sz="2400" i="0" dirty="0"/>
              <a:t>Injury can also be insidious, meaning it can occur slowly over time with no specific mechanism of injury</a:t>
            </a:r>
          </a:p>
          <a:p>
            <a:pPr marL="383540" indent="-383540"/>
            <a:r>
              <a:rPr lang="en-US" sz="2400" dirty="0"/>
              <a:t>A  torn labrum can flip into the joint and result in catching, groin pain, and restricted ROM</a:t>
            </a:r>
          </a:p>
          <a:p>
            <a:pPr marL="383540" indent="-383540"/>
            <a:r>
              <a:rPr lang="en-US" sz="2400" dirty="0"/>
              <a:t>A labral tear will often need to be surgically repaired, but in some instances the athlete can manage the condition so that the tear does not aggravate the joint</a:t>
            </a:r>
          </a:p>
        </p:txBody>
      </p:sp>
    </p:spTree>
    <p:extLst>
      <p:ext uri="{BB962C8B-B14F-4D97-AF65-F5344CB8AC3E}">
        <p14:creationId xmlns:p14="http://schemas.microsoft.com/office/powerpoint/2010/main" val="29545388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891CEF5-7D17-4449-AD82-27F788CCE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32C04-CDCC-4B71-8433-7230B8B1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BAF3C8-71C4-431D-8214-C45BE69CDAF4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Widescreen</PresentationFormat>
  <Paragraphs>59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Chapter 13: Hip, Pelvis, and Thigh injuries</vt:lpstr>
      <vt:lpstr>Objectives</vt:lpstr>
      <vt:lpstr>Anatomy of the Hip, Pelvis, and Thigh</vt:lpstr>
      <vt:lpstr>PowerPoint Presentation</vt:lpstr>
      <vt:lpstr>Preventing Hip, Pelvis, and Thigh Injuries</vt:lpstr>
      <vt:lpstr>Treating Hip, Pelvis, and Thigh Conditions</vt:lpstr>
      <vt:lpstr>Bone Injuries: Hip Pointers</vt:lpstr>
      <vt:lpstr>PowerPoint Presentation</vt:lpstr>
      <vt:lpstr>Bone Injuries: Labral Tears</vt:lpstr>
      <vt:lpstr>PowerPoint Presentation</vt:lpstr>
      <vt:lpstr>Bone Injuries: Avulsion</vt:lpstr>
      <vt:lpstr>PowerPoint Presentation</vt:lpstr>
      <vt:lpstr>Bone Injuries: Growth Plate Fractures</vt:lpstr>
      <vt:lpstr>PowerPoint Presentation</vt:lpstr>
      <vt:lpstr>Bone Injuries: Stress Fracture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Crop Design</dc:title>
  <dc:creator/>
  <cp:lastModifiedBy/>
  <cp:revision>683</cp:revision>
  <dcterms:created xsi:type="dcterms:W3CDTF">2020-01-29T16:58:37Z</dcterms:created>
  <dcterms:modified xsi:type="dcterms:W3CDTF">2020-01-29T18:49:04Z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