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20"/>
  </p:notesMasterIdLst>
  <p:handoutMasterIdLst>
    <p:handoutMasterId r:id="rId21"/>
  </p:handoutMasterIdLst>
  <p:sldIdLst>
    <p:sldId id="262" r:id="rId5"/>
    <p:sldId id="263" r:id="rId6"/>
    <p:sldId id="264" r:id="rId7"/>
    <p:sldId id="265" r:id="rId8"/>
    <p:sldId id="266" r:id="rId9"/>
    <p:sldId id="267" r:id="rId10"/>
    <p:sldId id="268" r:id="rId11"/>
    <p:sldId id="269" r:id="rId12"/>
    <p:sldId id="270" r:id="rId13"/>
    <p:sldId id="272" r:id="rId14"/>
    <p:sldId id="271" r:id="rId15"/>
    <p:sldId id="274" r:id="rId16"/>
    <p:sldId id="273" r:id="rId17"/>
    <p:sldId id="275" r:id="rId18"/>
    <p:sldId id="276" r:id="rId19"/>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87"/>
  </p:normalViewPr>
  <p:slideViewPr>
    <p:cSldViewPr snapToGrid="0" snapToObjects="1">
      <p:cViewPr varScale="1">
        <p:scale>
          <a:sx n="72" d="100"/>
          <a:sy n="72" d="100"/>
        </p:scale>
        <p:origin x="654" y="6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F42818B-C764-43FB-9100-6BE58FDE1954}" type="datetimeFigureOut">
              <a:rPr lang="en-US" smtClean="0"/>
              <a:t>3/9/2020</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E0BC4BE-0D73-E240-8B38-104FAC465A91}" type="datetimeFigureOut">
              <a:rPr lang="en-US" smtClean="0"/>
              <a:t>3/9/2020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3/9/2020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3/9/2020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dirty="0"/>
              <a:t>Chapter 15: </a:t>
            </a:r>
            <a:r>
              <a:rPr lang="en-US" sz="6000" b="1" dirty="0"/>
              <a:t>Foot, Ankle, and Lower-Leg </a:t>
            </a:r>
            <a:r>
              <a:rPr lang="en-US" sz="6000" b="1" dirty="0" err="1"/>
              <a:t>InJuries</a:t>
            </a:r>
            <a:br>
              <a:rPr lang="en-US" sz="6000" b="1" dirty="0"/>
            </a:br>
            <a:r>
              <a:rPr lang="en-US" sz="2800" b="1" dirty="0">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Unit 5: Understanding Athletic </a:t>
            </a:r>
            <a:r>
              <a:rPr lang="en-US" sz="2800" b="1" dirty="0" err="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INjuries</a:t>
            </a:r>
            <a:r>
              <a:rPr lang="en-US" sz="2800" b="1" dirty="0">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 to the Lower Extremity</a:t>
            </a:r>
            <a:endParaRPr lang="en-US" sz="6000" b="1" dirty="0" err="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ame, holding&#10;&#10;Description generated with very high confidence">
            <a:extLst>
              <a:ext uri="{FF2B5EF4-FFF2-40B4-BE49-F238E27FC236}">
                <a16:creationId xmlns:a16="http://schemas.microsoft.com/office/drawing/2014/main" id="{5DE3ED5B-F2A5-47D0-A30E-57C5D81833C0}"/>
              </a:ext>
            </a:extLst>
          </p:cNvPr>
          <p:cNvPicPr>
            <a:picLocks noChangeAspect="1"/>
          </p:cNvPicPr>
          <p:nvPr/>
        </p:nvPicPr>
        <p:blipFill>
          <a:blip r:embed="rId3"/>
          <a:stretch>
            <a:fillRect/>
          </a:stretch>
        </p:blipFill>
        <p:spPr>
          <a:xfrm>
            <a:off x="2479741" y="811505"/>
            <a:ext cx="7232515" cy="5243574"/>
          </a:xfrm>
          <a:prstGeom prst="rect">
            <a:avLst/>
          </a:prstGeom>
        </p:spPr>
      </p:pic>
    </p:spTree>
    <p:extLst>
      <p:ext uri="{BB962C8B-B14F-4D97-AF65-F5344CB8AC3E}">
        <p14:creationId xmlns:p14="http://schemas.microsoft.com/office/powerpoint/2010/main" val="393608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43CF-5A0C-424E-93A0-46C8B0FF9070}"/>
              </a:ext>
            </a:extLst>
          </p:cNvPr>
          <p:cNvSpPr>
            <a:spLocks noGrp="1"/>
          </p:cNvSpPr>
          <p:nvPr>
            <p:ph type="title"/>
          </p:nvPr>
        </p:nvSpPr>
        <p:spPr>
          <a:xfrm>
            <a:off x="853866" y="609600"/>
            <a:ext cx="10193545" cy="999227"/>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Ligaments</a:t>
            </a:r>
            <a:endParaRPr lang="en-US" dirty="0"/>
          </a:p>
        </p:txBody>
      </p:sp>
      <p:sp>
        <p:nvSpPr>
          <p:cNvPr id="3" name="Content Placeholder 2">
            <a:extLst>
              <a:ext uri="{FF2B5EF4-FFF2-40B4-BE49-F238E27FC236}">
                <a16:creationId xmlns:a16="http://schemas.microsoft.com/office/drawing/2014/main" id="{4D05B5CF-1F1C-4E57-8EC4-F653DC99408C}"/>
              </a:ext>
            </a:extLst>
          </p:cNvPr>
          <p:cNvSpPr>
            <a:spLocks noGrp="1"/>
          </p:cNvSpPr>
          <p:nvPr>
            <p:ph idx="1"/>
          </p:nvPr>
        </p:nvSpPr>
        <p:spPr>
          <a:xfrm>
            <a:off x="350659" y="1933754"/>
            <a:ext cx="10696752" cy="3857446"/>
          </a:xfrm>
        </p:spPr>
        <p:txBody>
          <a:bodyPr vert="horz" lIns="91440" tIns="45720" rIns="91440" bIns="45720" rtlCol="0" anchor="ctr">
            <a:noAutofit/>
          </a:bodyPr>
          <a:lstStyle/>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Strong ligaments of the foot are located laterally, medially, and on the plantar surface</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Many of the ligaments names give the attachment points</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The lateral aspect of the ankle has numerous ligaments, including the anterior talofibular, posterior talofibular, and calcaneofibular ligaments</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The lateral ligaments hold the bony structures together on the lateral side, but are not as strong as the medial ligament</a:t>
            </a:r>
          </a:p>
        </p:txBody>
      </p:sp>
    </p:spTree>
    <p:extLst>
      <p:ext uri="{BB962C8B-B14F-4D97-AF65-F5344CB8AC3E}">
        <p14:creationId xmlns:p14="http://schemas.microsoft.com/office/powerpoint/2010/main" val="395170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516BD-64C7-48EF-A342-9F00D167E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high confidence">
            <a:extLst>
              <a:ext uri="{FF2B5EF4-FFF2-40B4-BE49-F238E27FC236}">
                <a16:creationId xmlns:a16="http://schemas.microsoft.com/office/drawing/2014/main" id="{47056092-223F-4114-93A5-DCF2A450312D}"/>
              </a:ext>
            </a:extLst>
          </p:cNvPr>
          <p:cNvPicPr>
            <a:picLocks noChangeAspect="1"/>
          </p:cNvPicPr>
          <p:nvPr/>
        </p:nvPicPr>
        <p:blipFill>
          <a:blip r:embed="rId3"/>
          <a:stretch>
            <a:fillRect/>
          </a:stretch>
        </p:blipFill>
        <p:spPr>
          <a:xfrm>
            <a:off x="2634894" y="811505"/>
            <a:ext cx="6922209" cy="5243574"/>
          </a:xfrm>
          <a:prstGeom prst="rect">
            <a:avLst/>
          </a:prstGeom>
        </p:spPr>
      </p:pic>
    </p:spTree>
    <p:extLst>
      <p:ext uri="{BB962C8B-B14F-4D97-AF65-F5344CB8AC3E}">
        <p14:creationId xmlns:p14="http://schemas.microsoft.com/office/powerpoint/2010/main" val="36416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D72-D06A-4041-8062-207114768803}"/>
              </a:ext>
            </a:extLst>
          </p:cNvPr>
          <p:cNvSpPr>
            <a:spLocks noGrp="1"/>
          </p:cNvSpPr>
          <p:nvPr>
            <p:ph type="title"/>
          </p:nvPr>
        </p:nvSpPr>
        <p:spPr>
          <a:xfrm>
            <a:off x="206885" y="235789"/>
            <a:ext cx="10840526" cy="1718095"/>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Preventing foot, ankle, and lower-leg injuries </a:t>
            </a:r>
            <a:endParaRPr lang="en-US" dirty="0"/>
          </a:p>
        </p:txBody>
      </p:sp>
      <p:sp>
        <p:nvSpPr>
          <p:cNvPr id="3" name="Content Placeholder 2">
            <a:extLst>
              <a:ext uri="{FF2B5EF4-FFF2-40B4-BE49-F238E27FC236}">
                <a16:creationId xmlns:a16="http://schemas.microsoft.com/office/drawing/2014/main" id="{EBF6818B-11CF-4F44-9778-5AEB511B07E4}"/>
              </a:ext>
            </a:extLst>
          </p:cNvPr>
          <p:cNvSpPr>
            <a:spLocks noGrp="1"/>
          </p:cNvSpPr>
          <p:nvPr>
            <p:ph idx="1"/>
          </p:nvPr>
        </p:nvSpPr>
        <p:spPr>
          <a:xfrm>
            <a:off x="508810" y="1876245"/>
            <a:ext cx="11386865" cy="4662577"/>
          </a:xfrm>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Taking care of the foot, ankle, and lower leg is essential to injury prevention and continuous athletic participation</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Many athletes take protective measures such as wearing shoes that provide ankle and arch support, using supportive ankle taping (to prevent inversion), and wearing shin guards (to prevent contusions)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Strengthening and conditioning programs can also help to prevent injuries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Muscles that feel tight need to be stretched</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Conditioning under the guidance of a coach may prevent stress fractures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Proper footwear that is able to absorb shock can reduce metatarsal stress fractures </a:t>
            </a:r>
          </a:p>
        </p:txBody>
      </p:sp>
    </p:spTree>
    <p:extLst>
      <p:ext uri="{BB962C8B-B14F-4D97-AF65-F5344CB8AC3E}">
        <p14:creationId xmlns:p14="http://schemas.microsoft.com/office/powerpoint/2010/main" val="140954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612F-0846-4150-BC44-FC543AC3BA92}"/>
              </a:ext>
            </a:extLst>
          </p:cNvPr>
          <p:cNvSpPr>
            <a:spLocks noGrp="1"/>
          </p:cNvSpPr>
          <p:nvPr>
            <p:ph type="title"/>
          </p:nvPr>
        </p:nvSpPr>
        <p:spPr>
          <a:xfrm>
            <a:off x="264395" y="178280"/>
            <a:ext cx="10783016" cy="1531188"/>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Bones Injuries: Jones Fracture (5th metatarsal Avulsion Fracture)</a:t>
            </a:r>
            <a:endParaRPr lang="en-US" dirty="0"/>
          </a:p>
        </p:txBody>
      </p:sp>
      <p:sp>
        <p:nvSpPr>
          <p:cNvPr id="3" name="Content Placeholder 2">
            <a:extLst>
              <a:ext uri="{FF2B5EF4-FFF2-40B4-BE49-F238E27FC236}">
                <a16:creationId xmlns:a16="http://schemas.microsoft.com/office/drawing/2014/main" id="{0574BD73-B717-4C50-A88A-9E66E6E1C8D3}"/>
              </a:ext>
            </a:extLst>
          </p:cNvPr>
          <p:cNvSpPr>
            <a:spLocks noGrp="1"/>
          </p:cNvSpPr>
          <p:nvPr>
            <p:ph idx="1"/>
          </p:nvPr>
        </p:nvSpPr>
        <p:spPr>
          <a:xfrm>
            <a:off x="134998" y="1603075"/>
            <a:ext cx="11918828" cy="4978879"/>
          </a:xfrm>
        </p:spPr>
        <p:txBody>
          <a:bodyPr/>
          <a:lstStyle/>
          <a:p>
            <a:r>
              <a:rPr lang="en-US" sz="2800" b="1" u="sng" dirty="0">
                <a:effectLst>
                  <a:glow rad="38100">
                    <a:prstClr val="black">
                      <a:lumMod val="50000"/>
                      <a:lumOff val="50000"/>
                      <a:alpha val="20000"/>
                    </a:prstClr>
                  </a:glow>
                  <a:outerShdw blurRad="44450" dist="12700" dir="13860000" algn="tl" rotWithShape="0">
                    <a:srgbClr val="000000">
                      <a:alpha val="20000"/>
                    </a:srgbClr>
                  </a:outerShdw>
                </a:effectLst>
              </a:rPr>
              <a:t>Jones fracture: fracture occurring at the base of the 5th metatarsal bone</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Most common avulsion fracture</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When the ankle is forced into inversion, the muscles contract so forcefully to stabilize the lateral aspect of the ankle that the peroneus brevis tendon pulls part of the bone away at its attachment</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The AT will treat the injury using PRICES and refer the athlete to a physician</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Many physicians will cast the ankle to allow the bone to heal</a:t>
            </a: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8473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EE0E9-0392-40CC-87A7-7729D5DB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indoor, holding, sitting, table&#10;&#10;Description generated with very high confidence">
            <a:extLst>
              <a:ext uri="{FF2B5EF4-FFF2-40B4-BE49-F238E27FC236}">
                <a16:creationId xmlns:a16="http://schemas.microsoft.com/office/drawing/2014/main" id="{751CFC12-E3F7-4D0F-85C9-7E86C370E06E}"/>
              </a:ext>
            </a:extLst>
          </p:cNvPr>
          <p:cNvPicPr>
            <a:picLocks noChangeAspect="1"/>
          </p:cNvPicPr>
          <p:nvPr/>
        </p:nvPicPr>
        <p:blipFill rotWithShape="1">
          <a:blip r:embed="rId3"/>
          <a:srcRect t="12864" r="-1" b="28501"/>
          <a:stretch/>
        </p:blipFill>
        <p:spPr>
          <a:xfrm>
            <a:off x="804334" y="811505"/>
            <a:ext cx="10583330" cy="5243574"/>
          </a:xfrm>
          <a:prstGeom prst="rect">
            <a:avLst/>
          </a:prstGeom>
        </p:spPr>
      </p:pic>
    </p:spTree>
    <p:extLst>
      <p:ext uri="{BB962C8B-B14F-4D97-AF65-F5344CB8AC3E}">
        <p14:creationId xmlns:p14="http://schemas.microsoft.com/office/powerpoint/2010/main" val="34390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78F2-1A89-4612-B4BA-957B8AFEB35C}"/>
              </a:ext>
            </a:extLst>
          </p:cNvPr>
          <p:cNvSpPr>
            <a:spLocks noGrp="1"/>
          </p:cNvSpPr>
          <p:nvPr>
            <p:ph type="title"/>
          </p:nvPr>
        </p:nvSpPr>
        <p:spPr/>
        <p:txBody>
          <a:bodyPr>
            <a:normAutofit/>
          </a:bodyPr>
          <a:lstStyle/>
          <a:p>
            <a:r>
              <a:rPr lang="en-US" sz="4000" b="1" dirty="0">
                <a:effectLst>
                  <a:glow rad="38100">
                    <a:prstClr val="black">
                      <a:lumMod val="65000"/>
                      <a:lumOff val="35000"/>
                      <a:alpha val="40000"/>
                    </a:prstClr>
                  </a:glow>
                  <a:outerShdw blurRad="28575" dist="38100" dir="14040000" algn="tl" rotWithShape="0">
                    <a:srgbClr val="000000">
                      <a:alpha val="25000"/>
                    </a:srgbClr>
                  </a:outerShdw>
                </a:effectLst>
              </a:rPr>
              <a:t>Objectives:</a:t>
            </a:r>
            <a:endParaRPr lang="en-US" sz="40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3" name="Content Placeholder 2">
            <a:extLst>
              <a:ext uri="{FF2B5EF4-FFF2-40B4-BE49-F238E27FC236}">
                <a16:creationId xmlns:a16="http://schemas.microsoft.com/office/drawing/2014/main" id="{1B251865-3D37-4418-8A94-C4A997767680}"/>
              </a:ext>
            </a:extLst>
          </p:cNvPr>
          <p:cNvSpPr>
            <a:spLocks noGrp="1"/>
          </p:cNvSpPr>
          <p:nvPr>
            <p:ph idx="1"/>
          </p:nvPr>
        </p:nvSpPr>
        <p:spPr/>
        <p:txBody>
          <a:bodyPr vert="horz" lIns="91440" tIns="45720" rIns="91440" bIns="45720" rtlCol="0" anchor="ctr">
            <a:noAutofit/>
          </a:bodyPr>
          <a:lstStyle/>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Describe the basic anatomy of the foot, ankle, and lower leg</a:t>
            </a:r>
          </a:p>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Explain common injuries that occur to the foot, ankle, and lower leg</a:t>
            </a:r>
          </a:p>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Describe signs and symptoms of lower-leg injuries</a:t>
            </a:r>
          </a:p>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Identify strategies to prevent injuries to the ankle and lower leg</a:t>
            </a:r>
          </a:p>
        </p:txBody>
      </p:sp>
    </p:spTree>
    <p:extLst>
      <p:ext uri="{BB962C8B-B14F-4D97-AF65-F5344CB8AC3E}">
        <p14:creationId xmlns:p14="http://schemas.microsoft.com/office/powerpoint/2010/main" val="28232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547F-FA12-4BD0-9CC5-B0E83EA9E0D9}"/>
              </a:ext>
            </a:extLst>
          </p:cNvPr>
          <p:cNvSpPr>
            <a:spLocks noGrp="1"/>
          </p:cNvSpPr>
          <p:nvPr>
            <p:ph type="title"/>
          </p:nvPr>
        </p:nvSpPr>
        <p:spPr/>
        <p:txBody>
          <a:bodyPr>
            <a:normAutofit/>
          </a:bodyPr>
          <a:lstStyle/>
          <a:p>
            <a:r>
              <a:rPr lang="en-US" sz="3600" dirty="0">
                <a:effectLst>
                  <a:glow rad="38100">
                    <a:prstClr val="black">
                      <a:lumMod val="65000"/>
                      <a:lumOff val="35000"/>
                      <a:alpha val="40000"/>
                    </a:prstClr>
                  </a:glow>
                  <a:outerShdw blurRad="28575" dist="38100" dir="14040000" algn="tl" rotWithShape="0">
                    <a:srgbClr val="000000">
                      <a:alpha val="25000"/>
                    </a:srgbClr>
                  </a:outerShdw>
                </a:effectLst>
              </a:rPr>
              <a:t>Anatomy of the foot, ankle, and lower leg</a:t>
            </a:r>
            <a:endParaRPr lang="en-US" sz="3600" dirty="0"/>
          </a:p>
        </p:txBody>
      </p:sp>
      <p:sp>
        <p:nvSpPr>
          <p:cNvPr id="3" name="Content Placeholder 2">
            <a:extLst>
              <a:ext uri="{FF2B5EF4-FFF2-40B4-BE49-F238E27FC236}">
                <a16:creationId xmlns:a16="http://schemas.microsoft.com/office/drawing/2014/main" id="{E6EF3C86-E2CA-42D5-A72D-04E0AB12D2B5}"/>
              </a:ext>
            </a:extLst>
          </p:cNvPr>
          <p:cNvSpPr>
            <a:spLocks noGrp="1"/>
          </p:cNvSpPr>
          <p:nvPr>
            <p:ph idx="1"/>
          </p:nvPr>
        </p:nvSpPr>
        <p:spPr/>
        <p:txBody>
          <a:bodyPr/>
          <a:lstStyle/>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The lower leg, foot, and ankle play a critical role in balance, shock absorption, and movement</a:t>
            </a:r>
          </a:p>
          <a:p>
            <a:r>
              <a:rPr lang="en-US" sz="3200" dirty="0">
                <a:effectLst>
                  <a:glow rad="38100">
                    <a:prstClr val="black">
                      <a:lumMod val="50000"/>
                      <a:lumOff val="50000"/>
                      <a:alpha val="20000"/>
                    </a:prstClr>
                  </a:glow>
                  <a:outerShdw blurRad="44450" dist="12700" dir="13860000" algn="tl" rotWithShape="0">
                    <a:srgbClr val="000000">
                      <a:alpha val="20000"/>
                    </a:srgbClr>
                  </a:outerShdw>
                </a:effectLst>
              </a:rPr>
              <a:t>The bones provide structure and protection, while the muscles and tendons produce movement</a:t>
            </a:r>
          </a:p>
        </p:txBody>
      </p:sp>
    </p:spTree>
    <p:extLst>
      <p:ext uri="{BB962C8B-B14F-4D97-AF65-F5344CB8AC3E}">
        <p14:creationId xmlns:p14="http://schemas.microsoft.com/office/powerpoint/2010/main" val="26060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733E-01CB-48CD-BDD9-E0A6FB3D86E5}"/>
              </a:ext>
            </a:extLst>
          </p:cNvPr>
          <p:cNvSpPr>
            <a:spLocks noGrp="1"/>
          </p:cNvSpPr>
          <p:nvPr>
            <p:ph type="title"/>
          </p:nvPr>
        </p:nvSpPr>
        <p:spPr>
          <a:xfrm>
            <a:off x="379413" y="207034"/>
            <a:ext cx="10667998" cy="1344283"/>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Bones and Joints</a:t>
            </a:r>
            <a:endParaRPr lang="en-US" dirty="0"/>
          </a:p>
        </p:txBody>
      </p:sp>
      <p:sp>
        <p:nvSpPr>
          <p:cNvPr id="3" name="Content Placeholder 2">
            <a:extLst>
              <a:ext uri="{FF2B5EF4-FFF2-40B4-BE49-F238E27FC236}">
                <a16:creationId xmlns:a16="http://schemas.microsoft.com/office/drawing/2014/main" id="{5EB7B97E-7525-4D71-9EE9-7247CAE8ED30}"/>
              </a:ext>
            </a:extLst>
          </p:cNvPr>
          <p:cNvSpPr>
            <a:spLocks noGrp="1"/>
          </p:cNvSpPr>
          <p:nvPr>
            <p:ph idx="1"/>
          </p:nvPr>
        </p:nvSpPr>
        <p:spPr>
          <a:xfrm>
            <a:off x="134999" y="1128623"/>
            <a:ext cx="11775053" cy="5438954"/>
          </a:xfrm>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There are 28 bones in the foot</a:t>
            </a:r>
          </a:p>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Phalanges: bones in the toe</a:t>
            </a:r>
          </a:p>
          <a:p>
            <a:pPr lvl="1"/>
            <a:r>
              <a:rPr lang="en-US" dirty="0">
                <a:effectLst>
                  <a:glow rad="38100">
                    <a:prstClr val="black">
                      <a:lumMod val="50000"/>
                      <a:lumOff val="50000"/>
                      <a:alpha val="20000"/>
                    </a:prstClr>
                  </a:glow>
                  <a:outerShdw blurRad="44450" dist="12700" dir="13860000" algn="tl" rotWithShape="0">
                    <a:srgbClr val="000000">
                      <a:alpha val="20000"/>
                    </a:srgbClr>
                  </a:outerShdw>
                </a:effectLst>
              </a:rPr>
              <a:t>Numbered 1-5 with the big toe being number 1</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Except for the big toe, each toe has 3 bones: the distal, middle, and proximal phalanges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toe joints are referred to as interphalangeal joint</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Under the big toe are two small bones, the sesamoids, which assist with flexion of the toe</a:t>
            </a:r>
          </a:p>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Metatarsals: long bones of the foot</a:t>
            </a:r>
          </a:p>
          <a:p>
            <a:pPr lvl="1"/>
            <a:r>
              <a:rPr lang="en-US" dirty="0">
                <a:effectLst>
                  <a:glow rad="38100">
                    <a:prstClr val="black">
                      <a:lumMod val="50000"/>
                      <a:lumOff val="50000"/>
                      <a:alpha val="20000"/>
                    </a:prstClr>
                  </a:glow>
                  <a:outerShdw blurRad="44450" dist="12700" dir="13860000" algn="tl" rotWithShape="0">
                    <a:srgbClr val="000000">
                      <a:alpha val="20000"/>
                    </a:srgbClr>
                  </a:outerShdw>
                </a:effectLst>
              </a:rPr>
              <a:t>Numbered 1-5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joints between the phalanges and the metatarsals are the metatarsophalangeal joints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midfoot, which lies between the metatarsals and the talus and calcaneus, contains several small bones that articulate with one another and produce movement</a:t>
            </a:r>
          </a:p>
        </p:txBody>
      </p:sp>
    </p:spTree>
    <p:extLst>
      <p:ext uri="{BB962C8B-B14F-4D97-AF65-F5344CB8AC3E}">
        <p14:creationId xmlns:p14="http://schemas.microsoft.com/office/powerpoint/2010/main" val="182316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2979-995E-4AE8-8438-8A46637D8101}"/>
              </a:ext>
            </a:extLst>
          </p:cNvPr>
          <p:cNvSpPr>
            <a:spLocks noGrp="1"/>
          </p:cNvSpPr>
          <p:nvPr>
            <p:ph type="title"/>
          </p:nvPr>
        </p:nvSpPr>
        <p:spPr>
          <a:xfrm>
            <a:off x="278772" y="207034"/>
            <a:ext cx="10768639" cy="1143001"/>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Bones and Joints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con't</a:t>
            </a:r>
            <a:endParaRPr lang="en-US" dirty="0" err="1"/>
          </a:p>
        </p:txBody>
      </p:sp>
      <p:sp>
        <p:nvSpPr>
          <p:cNvPr id="3" name="Content Placeholder 2">
            <a:extLst>
              <a:ext uri="{FF2B5EF4-FFF2-40B4-BE49-F238E27FC236}">
                <a16:creationId xmlns:a16="http://schemas.microsoft.com/office/drawing/2014/main" id="{56B804CE-E317-4782-904B-ABB064514C11}"/>
              </a:ext>
            </a:extLst>
          </p:cNvPr>
          <p:cNvSpPr>
            <a:spLocks noGrp="1"/>
          </p:cNvSpPr>
          <p:nvPr>
            <p:ph idx="1"/>
          </p:nvPr>
        </p:nvSpPr>
        <p:spPr>
          <a:xfrm>
            <a:off x="178130" y="1258018"/>
            <a:ext cx="11875696" cy="5381446"/>
          </a:xfrm>
        </p:spPr>
        <p:txBody>
          <a:bodyPr>
            <a:normAutofit/>
          </a:bodyPr>
          <a:lstStyle/>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Talus: ankle bone directly above calcaneus</a:t>
            </a:r>
          </a:p>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Calcaneus: heel bone of the foot</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ankle is the joint between the talus and calcaneus of the foot and the fibula and tibia of the lower leg</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tibia and fibula articulate at both distal and proximal ends while muscles and ligaments between two bones hold them together from one end to the other</a:t>
            </a:r>
          </a:p>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Medial Malleolus: end of the tibia on the medial side</a:t>
            </a:r>
          </a:p>
          <a:p>
            <a:r>
              <a:rPr lang="en-US" b="1" u="sng" dirty="0">
                <a:effectLst>
                  <a:glow rad="38100">
                    <a:prstClr val="black">
                      <a:lumMod val="50000"/>
                      <a:lumOff val="50000"/>
                      <a:alpha val="20000"/>
                    </a:prstClr>
                  </a:glow>
                  <a:outerShdw blurRad="44450" dist="12700" dir="13860000" algn="tl" rotWithShape="0">
                    <a:srgbClr val="000000">
                      <a:alpha val="20000"/>
                    </a:srgbClr>
                  </a:outerShdw>
                </a:effectLst>
              </a:rPr>
              <a:t>Lateral Malleolus: end of the fibula at the lateral aspect</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ankle is held together by ligaments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The fibula extends past the ankle joint and stops severe eversion</a:t>
            </a: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80205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map&#10;&#10;Description generated with high confidence">
            <a:extLst>
              <a:ext uri="{FF2B5EF4-FFF2-40B4-BE49-F238E27FC236}">
                <a16:creationId xmlns:a16="http://schemas.microsoft.com/office/drawing/2014/main" id="{C562CFE6-118B-4EC9-87FD-E75E0FE6C160}"/>
              </a:ext>
            </a:extLst>
          </p:cNvPr>
          <p:cNvPicPr>
            <a:picLocks noChangeAspect="1"/>
          </p:cNvPicPr>
          <p:nvPr/>
        </p:nvPicPr>
        <p:blipFill>
          <a:blip r:embed="rId2"/>
          <a:stretch>
            <a:fillRect/>
          </a:stretch>
        </p:blipFill>
        <p:spPr>
          <a:xfrm>
            <a:off x="643467" y="784522"/>
            <a:ext cx="10905066" cy="5288956"/>
          </a:xfrm>
          <a:prstGeom prst="rect">
            <a:avLst/>
          </a:prstGeom>
        </p:spPr>
      </p:pic>
    </p:spTree>
    <p:extLst>
      <p:ext uri="{BB962C8B-B14F-4D97-AF65-F5344CB8AC3E}">
        <p14:creationId xmlns:p14="http://schemas.microsoft.com/office/powerpoint/2010/main" val="413976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1DA9-9F7F-4F24-ADF1-1689FC617FDA}"/>
              </a:ext>
            </a:extLst>
          </p:cNvPr>
          <p:cNvSpPr>
            <a:spLocks noGrp="1"/>
          </p:cNvSpPr>
          <p:nvPr>
            <p:ph type="title"/>
          </p:nvPr>
        </p:nvSpPr>
        <p:spPr>
          <a:xfrm>
            <a:off x="250017" y="192657"/>
            <a:ext cx="10797394" cy="1157378"/>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Arches of the Foot</a:t>
            </a:r>
            <a:endParaRPr lang="en-US" dirty="0"/>
          </a:p>
        </p:txBody>
      </p:sp>
      <p:sp>
        <p:nvSpPr>
          <p:cNvPr id="3" name="Content Placeholder 2">
            <a:extLst>
              <a:ext uri="{FF2B5EF4-FFF2-40B4-BE49-F238E27FC236}">
                <a16:creationId xmlns:a16="http://schemas.microsoft.com/office/drawing/2014/main" id="{B6830871-C01A-4742-8DF8-786930375F28}"/>
              </a:ext>
            </a:extLst>
          </p:cNvPr>
          <p:cNvSpPr>
            <a:spLocks noGrp="1"/>
          </p:cNvSpPr>
          <p:nvPr>
            <p:ph idx="1"/>
          </p:nvPr>
        </p:nvSpPr>
        <p:spPr>
          <a:xfrm>
            <a:off x="250017" y="1272396"/>
            <a:ext cx="11846941" cy="5338313"/>
          </a:xfrm>
        </p:spPr>
        <p:txBody>
          <a:bodyPr/>
          <a:lstStyle/>
          <a:p>
            <a:r>
              <a:rPr lang="en-US" sz="2800" b="1" u="sng" dirty="0">
                <a:effectLst>
                  <a:glow rad="38100">
                    <a:prstClr val="black">
                      <a:lumMod val="50000"/>
                      <a:lumOff val="50000"/>
                      <a:alpha val="20000"/>
                    </a:prstClr>
                  </a:glow>
                  <a:outerShdw blurRad="44450" dist="12700" dir="13860000" algn="tl" rotWithShape="0">
                    <a:srgbClr val="000000">
                      <a:alpha val="20000"/>
                    </a:srgbClr>
                  </a:outerShdw>
                </a:effectLst>
              </a:rPr>
              <a:t>There are three arches on the plantar surface of the foot that function as shock absorbers-the transverse, longitudinal, and metatarsal arches</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Transverse arch is located in the front of the hell and goes to the 5th metatarsal to the navicular bone of the foot</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Longitudinal arch runs from the calcaneus to the metatarsal heads</a:t>
            </a:r>
          </a:p>
          <a:p>
            <a:r>
              <a:rPr lang="en-US" sz="2800" dirty="0">
                <a:effectLst>
                  <a:glow rad="38100">
                    <a:prstClr val="black">
                      <a:lumMod val="50000"/>
                      <a:lumOff val="50000"/>
                      <a:alpha val="20000"/>
                    </a:prstClr>
                  </a:glow>
                  <a:outerShdw blurRad="44450" dist="12700" dir="13860000" algn="tl" rotWithShape="0">
                    <a:srgbClr val="000000">
                      <a:alpha val="20000"/>
                    </a:srgbClr>
                  </a:outerShdw>
                </a:effectLst>
              </a:rPr>
              <a:t>Metatarsal arch runs along the metatarsal heads </a:t>
            </a:r>
          </a:p>
        </p:txBody>
      </p:sp>
    </p:spTree>
    <p:extLst>
      <p:ext uri="{BB962C8B-B14F-4D97-AF65-F5344CB8AC3E}">
        <p14:creationId xmlns:p14="http://schemas.microsoft.com/office/powerpoint/2010/main" val="425428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device&#10;&#10;Description generated with high confidence">
            <a:extLst>
              <a:ext uri="{FF2B5EF4-FFF2-40B4-BE49-F238E27FC236}">
                <a16:creationId xmlns:a16="http://schemas.microsoft.com/office/drawing/2014/main" id="{81E4AAB2-25FC-4801-896B-59E98A3DF2F6}"/>
              </a:ext>
            </a:extLst>
          </p:cNvPr>
          <p:cNvPicPr>
            <a:picLocks noChangeAspect="1"/>
          </p:cNvPicPr>
          <p:nvPr/>
        </p:nvPicPr>
        <p:blipFill>
          <a:blip r:embed="rId2"/>
          <a:stretch>
            <a:fillRect/>
          </a:stretch>
        </p:blipFill>
        <p:spPr>
          <a:xfrm>
            <a:off x="1647646" y="775659"/>
            <a:ext cx="8508519" cy="5177286"/>
          </a:xfrm>
          <a:prstGeom prst="rect">
            <a:avLst/>
          </a:prstGeom>
        </p:spPr>
      </p:pic>
    </p:spTree>
    <p:extLst>
      <p:ext uri="{BB962C8B-B14F-4D97-AF65-F5344CB8AC3E}">
        <p14:creationId xmlns:p14="http://schemas.microsoft.com/office/powerpoint/2010/main" val="293750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A530-6332-4779-BCE4-A1F7ABE80A2D}"/>
              </a:ext>
            </a:extLst>
          </p:cNvPr>
          <p:cNvSpPr>
            <a:spLocks noGrp="1"/>
          </p:cNvSpPr>
          <p:nvPr>
            <p:ph type="title"/>
          </p:nvPr>
        </p:nvSpPr>
        <p:spPr>
          <a:xfrm>
            <a:off x="365036" y="221412"/>
            <a:ext cx="10682375" cy="135866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Muscles and Tendons</a:t>
            </a:r>
            <a:endParaRPr lang="en-US" dirty="0"/>
          </a:p>
        </p:txBody>
      </p:sp>
      <p:sp>
        <p:nvSpPr>
          <p:cNvPr id="3" name="Content Placeholder 2">
            <a:extLst>
              <a:ext uri="{FF2B5EF4-FFF2-40B4-BE49-F238E27FC236}">
                <a16:creationId xmlns:a16="http://schemas.microsoft.com/office/drawing/2014/main" id="{A9F88DAF-3627-45A2-B983-4C332A141BB0}"/>
              </a:ext>
            </a:extLst>
          </p:cNvPr>
          <p:cNvSpPr>
            <a:spLocks noGrp="1"/>
          </p:cNvSpPr>
          <p:nvPr>
            <p:ph idx="1"/>
          </p:nvPr>
        </p:nvSpPr>
        <p:spPr>
          <a:xfrm>
            <a:off x="134998" y="1444924"/>
            <a:ext cx="11904450" cy="5093898"/>
          </a:xfrm>
        </p:spPr>
        <p:txBody>
          <a:bodyPr>
            <a:normAutofit/>
          </a:bodyPr>
          <a:lstStyle/>
          <a:p>
            <a:r>
              <a:rPr lang="en-US" sz="2400" dirty="0">
                <a:effectLst>
                  <a:glow rad="38100">
                    <a:prstClr val="black">
                      <a:lumMod val="50000"/>
                      <a:lumOff val="50000"/>
                      <a:alpha val="20000"/>
                    </a:prstClr>
                  </a:glow>
                  <a:outerShdw blurRad="44450" dist="12700" dir="13860000" algn="tl" rotWithShape="0">
                    <a:srgbClr val="000000">
                      <a:alpha val="20000"/>
                    </a:srgbClr>
                  </a:outerShdw>
                </a:effectLst>
              </a:rPr>
              <a:t>The muscles of the lower leg and ankle control movement of the foot and leg</a:t>
            </a:r>
          </a:p>
          <a:p>
            <a:r>
              <a:rPr lang="en-US" sz="2400" dirty="0">
                <a:effectLst>
                  <a:glow rad="38100">
                    <a:prstClr val="black">
                      <a:lumMod val="50000"/>
                      <a:lumOff val="50000"/>
                      <a:alpha val="20000"/>
                    </a:prstClr>
                  </a:glow>
                  <a:outerShdw blurRad="44450" dist="12700" dir="13860000" algn="tl" rotWithShape="0">
                    <a:srgbClr val="000000">
                      <a:alpha val="20000"/>
                    </a:srgbClr>
                  </a:outerShdw>
                </a:effectLst>
              </a:rPr>
              <a:t>The peroneal muscles, including the peroneus brevis and peroneus longus, attach to the lateral aspect of the lower leg and run a course to the lateral aspect and underside of the foot</a:t>
            </a:r>
          </a:p>
          <a:p>
            <a:pPr lvl="1"/>
            <a:r>
              <a:rPr lang="en-US" sz="2000" dirty="0">
                <a:effectLst>
                  <a:glow rad="38100">
                    <a:prstClr val="black">
                      <a:lumMod val="50000"/>
                      <a:lumOff val="50000"/>
                      <a:alpha val="20000"/>
                    </a:prstClr>
                  </a:glow>
                  <a:outerShdw blurRad="44450" dist="12700" dir="13860000" algn="tl" rotWithShape="0">
                    <a:srgbClr val="000000">
                      <a:alpha val="20000"/>
                    </a:srgbClr>
                  </a:outerShdw>
                </a:effectLst>
              </a:rPr>
              <a:t>Helps stabilize the lateral aspect of the ankle</a:t>
            </a:r>
          </a:p>
          <a:p>
            <a:r>
              <a:rPr lang="en-US" sz="2400" b="1" u="sng" dirty="0">
                <a:effectLst>
                  <a:glow rad="38100">
                    <a:prstClr val="black">
                      <a:lumMod val="50000"/>
                      <a:lumOff val="50000"/>
                      <a:alpha val="20000"/>
                    </a:prstClr>
                  </a:glow>
                  <a:outerShdw blurRad="44450" dist="12700" dir="13860000" algn="tl" rotWithShape="0">
                    <a:srgbClr val="000000">
                      <a:alpha val="20000"/>
                    </a:srgbClr>
                  </a:outerShdw>
                </a:effectLst>
              </a:rPr>
              <a:t>Gastrocnemius: powerful muscle in the calf that is responsible for pointing the toes</a:t>
            </a:r>
          </a:p>
          <a:p>
            <a:r>
              <a:rPr lang="en-US" sz="2400" b="1" u="sng" dirty="0">
                <a:effectLst>
                  <a:glow rad="38100">
                    <a:prstClr val="black">
                      <a:lumMod val="50000"/>
                      <a:lumOff val="50000"/>
                      <a:alpha val="20000"/>
                    </a:prstClr>
                  </a:glow>
                  <a:outerShdw blurRad="44450" dist="12700" dir="13860000" algn="tl" rotWithShape="0">
                    <a:srgbClr val="000000">
                      <a:alpha val="20000"/>
                    </a:srgbClr>
                  </a:outerShdw>
                </a:effectLst>
              </a:rPr>
              <a:t>Achilles Tendon: structure that attaches the gastrocnemius muscle to the calcaneus bone of the foot</a:t>
            </a:r>
          </a:p>
          <a:p>
            <a:r>
              <a:rPr lang="en-US" sz="2400" b="1" u="sng" dirty="0">
                <a:effectLst>
                  <a:glow rad="38100">
                    <a:prstClr val="black">
                      <a:lumMod val="50000"/>
                      <a:lumOff val="50000"/>
                      <a:alpha val="20000"/>
                    </a:prstClr>
                  </a:glow>
                  <a:outerShdw blurRad="44450" dist="12700" dir="13860000" algn="tl" rotWithShape="0">
                    <a:srgbClr val="000000">
                      <a:alpha val="20000"/>
                    </a:srgbClr>
                  </a:outerShdw>
                </a:effectLst>
              </a:rPr>
              <a:t>Soleus: posterior lower leg muscle that plantar flexes the foot</a:t>
            </a:r>
          </a:p>
        </p:txBody>
      </p:sp>
    </p:spTree>
    <p:extLst>
      <p:ext uri="{BB962C8B-B14F-4D97-AF65-F5344CB8AC3E}">
        <p14:creationId xmlns:p14="http://schemas.microsoft.com/office/powerpoint/2010/main" val="9501061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2D6A3F-2FC0-4522-BA1D-C61FF0FDE97D}">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D2F91AC9-7EA9-4840-A442-6C6EF899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E08334-CED2-44DF-B3B9-FF1B68795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Widescreen</PresentationFormat>
  <Paragraphs>60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Mesh</vt:lpstr>
      <vt:lpstr>Chapter 15: Foot, Ankle, and Lower-Leg InJuries Unit 5: Understanding Athletic INjuries to the Lower Extremity</vt:lpstr>
      <vt:lpstr>Objectives:</vt:lpstr>
      <vt:lpstr>Anatomy of the foot, ankle, and lower leg</vt:lpstr>
      <vt:lpstr>Bones and Joints</vt:lpstr>
      <vt:lpstr>Bones and Joints con't</vt:lpstr>
      <vt:lpstr>PowerPoint Presentation</vt:lpstr>
      <vt:lpstr>Arches of the Foot</vt:lpstr>
      <vt:lpstr>PowerPoint Presentation</vt:lpstr>
      <vt:lpstr>Muscles and Tendons</vt:lpstr>
      <vt:lpstr>PowerPoint Presentation</vt:lpstr>
      <vt:lpstr>Ligaments</vt:lpstr>
      <vt:lpstr>PowerPoint Presentation</vt:lpstr>
      <vt:lpstr>Preventing foot, ankle, and lower-leg injuries </vt:lpstr>
      <vt:lpstr>Bones Injuries: Jones Fracture (5th metatarsal Avulsion Fracture)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Design</dc:title>
  <dc:creator/>
  <cp:lastModifiedBy/>
  <cp:revision>1135</cp:revision>
  <dcterms:created xsi:type="dcterms:W3CDTF">2020-03-04T19:20:35Z</dcterms:created>
  <dcterms:modified xsi:type="dcterms:W3CDTF">2020-03-09T15:55:42Z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