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08.08.2017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28281-3783-403A-B1AB-0182A003DFE3}"/>
              </a:ext>
            </a:extLst>
          </p:cNvPr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2959792415"/>
              </p:ext>
            </p:extLst>
          </p:nvPr>
        </p:nvSpPr>
        <p:spPr>
          <a:xfrm>
            <a:off x="1514475" y="3829050"/>
            <a:ext cx="6991376" cy="2268538"/>
          </a:xfrm>
        </p:spPr>
        <p:txBody>
          <a:bodyPr>
            <a:normAutofit fontScale="90000"/>
          </a:bodyPr>
          <a:lstStyle/>
          <a:p>
            <a:r>
              <a:rPr lang="tr-TR" err="1">
                <a:cs typeface="Arial"/>
              </a:rPr>
              <a:t>Chapter</a:t>
            </a:r>
            <a:r>
              <a:rPr lang="tr-TR">
                <a:cs typeface="Arial"/>
              </a:rPr>
              <a:t> 1: </a:t>
            </a:r>
            <a:r>
              <a:rPr lang="tr-TR" err="1">
                <a:cs typeface="Arial"/>
              </a:rPr>
              <a:t>Understanding</a:t>
            </a:r>
            <a:r>
              <a:rPr lang="tr-TR">
                <a:cs typeface="Arial"/>
              </a:rPr>
              <a:t> </a:t>
            </a:r>
            <a:r>
              <a:rPr lang="tr-TR" err="1">
                <a:cs typeface="Arial"/>
              </a:rPr>
              <a:t>Health</a:t>
            </a:r>
            <a:r>
              <a:rPr lang="tr-TR">
                <a:cs typeface="Arial"/>
              </a:rPr>
              <a:t> </a:t>
            </a:r>
            <a:r>
              <a:rPr lang="tr-TR" err="1">
                <a:cs typeface="Arial"/>
              </a:rPr>
              <a:t>and</a:t>
            </a:r>
            <a:r>
              <a:rPr lang="tr-TR">
                <a:cs typeface="Arial"/>
              </a:rPr>
              <a:t> </a:t>
            </a:r>
            <a:r>
              <a:rPr lang="tr-TR" err="1">
                <a:cs typeface="Arial"/>
              </a:rPr>
              <a:t>Wellness</a:t>
            </a:r>
            <a:endParaRPr lang="tr-TR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542EAC-8BF3-4BFD-9891-145BC49409C2}"/>
              </a:ext>
            </a:extLst>
          </p:cNvPr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1530777768"/>
              </p:ext>
            </p:extLst>
          </p:nvPr>
        </p:nvSpPr>
        <p:spPr/>
        <p:txBody>
          <a:bodyPr/>
          <a:lstStyle/>
          <a:p>
            <a:r>
              <a:rPr lang="tr-TR" err="1">
                <a:cs typeface="Arial"/>
              </a:rPr>
              <a:t>Unit</a:t>
            </a:r>
            <a:r>
              <a:rPr lang="tr-TR">
                <a:cs typeface="Arial"/>
              </a:rPr>
              <a:t> 1: A </a:t>
            </a:r>
            <a:r>
              <a:rPr lang="tr-TR" err="1">
                <a:cs typeface="Arial"/>
              </a:rPr>
              <a:t>Healthy</a:t>
            </a:r>
            <a:r>
              <a:rPr lang="tr-TR">
                <a:cs typeface="Arial"/>
              </a:rPr>
              <a:t> Foundation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346745998"/>
              </p:ext>
            </p:extLst>
          </p:nvPr>
        </p:nvSpPr>
        <p:spPr/>
        <p:txBody>
          <a:bodyPr/>
          <a:lstStyle/>
          <a:p>
            <a:r>
              <a:rPr lang="en-US">
                <a:cs typeface="Arial"/>
              </a:rPr>
              <a:t>Reducing Risks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379088147"/>
              </p:ext>
            </p:extLst>
          </p:nvPr>
        </p:nvSpPr>
        <p:spPr/>
        <p:txBody>
          <a:bodyPr/>
          <a:lstStyle/>
          <a:p>
            <a:pPr marL="344170" indent="-344170"/>
            <a:r>
              <a:rPr lang="en-US">
                <a:cs typeface="Arial"/>
              </a:rPr>
              <a:t>Prevention: taking steps to keep something from happening or getting worse.</a:t>
            </a:r>
          </a:p>
          <a:p>
            <a:pPr marL="344170" indent="-344170"/>
            <a:r>
              <a:rPr lang="en-US">
                <a:cs typeface="Arial"/>
              </a:rPr>
              <a:t>Prevention includes:</a:t>
            </a:r>
          </a:p>
          <a:p>
            <a:pPr marL="795020" lvl="1" indent="-337820"/>
            <a:r>
              <a:rPr lang="en-US">
                <a:cs typeface="Arial"/>
              </a:rPr>
              <a:t>Medical checkups</a:t>
            </a:r>
          </a:p>
          <a:p>
            <a:pPr marL="795020" lvl="1" indent="-337820"/>
            <a:r>
              <a:rPr lang="en-US">
                <a:cs typeface="Arial"/>
              </a:rPr>
              <a:t>Dental checkups</a:t>
            </a:r>
          </a:p>
          <a:p>
            <a:pPr marL="457200" lvl="1" indent="0">
              <a:buNone/>
            </a:pPr>
            <a:endParaRPr lang="en-US">
              <a:cs typeface="Arial"/>
            </a:endParaRPr>
          </a:p>
          <a:p>
            <a:pPr marL="457200" lvl="1" indent="0">
              <a:buNone/>
            </a:pPr>
            <a:endParaRPr lang="en-US">
              <a:cs typeface="Arial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3486150"/>
            <a:ext cx="3908425" cy="27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4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l="10839" r="49585" b="-2"/>
          <a:stretch/>
        </p:blipFill>
        <p:spPr>
          <a:xfrm>
            <a:off x="7318874" y="227"/>
            <a:ext cx="4066046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7266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462097081"/>
              </p:ext>
            </p:extLst>
          </p:nvPr>
        </p:nvSpPr>
        <p:spPr>
          <a:xfrm>
            <a:off x="2295928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Lifestyle Factors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843195108"/>
              </p:ext>
            </p:extLst>
          </p:nvPr>
        </p:nvSpPr>
        <p:spPr>
          <a:xfrm>
            <a:off x="2247900" y="954088"/>
            <a:ext cx="4203700" cy="3995814"/>
          </a:xfrm>
        </p:spPr>
        <p:txBody>
          <a:bodyPr>
            <a:normAutofit/>
          </a:bodyPr>
          <a:lstStyle/>
          <a:p>
            <a:pPr marL="344170" indent="-344170"/>
            <a:r>
              <a:rPr lang="en-US">
                <a:cs typeface="Arial"/>
              </a:rPr>
              <a:t>Lifestyle factors: the personal habits or behaviors related to the way a person lives</a:t>
            </a:r>
          </a:p>
          <a:p>
            <a:pPr marL="344170" indent="-344170"/>
            <a:r>
              <a:rPr lang="en-US">
                <a:cs typeface="Arial"/>
              </a:rPr>
              <a:t>Lifestyle factors that can improve health include:</a:t>
            </a:r>
          </a:p>
          <a:p>
            <a:pPr marL="795020" lvl="1" indent="-337820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49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l="20519" r="28202"/>
          <a:stretch/>
        </p:blipFill>
        <p:spPr>
          <a:xfrm>
            <a:off x="6096543" y="227"/>
            <a:ext cx="5288377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4880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503576835"/>
              </p:ext>
            </p:extLst>
          </p:nvPr>
        </p:nvSpPr>
        <p:spPr>
          <a:xfrm>
            <a:off x="1964444" y="808056"/>
            <a:ext cx="3319381" cy="1077229"/>
          </a:xfrm>
        </p:spPr>
        <p:txBody>
          <a:bodyPr>
            <a:normAutofit/>
          </a:bodyPr>
          <a:lstStyle/>
          <a:p>
            <a:pPr algn="l"/>
            <a:r>
              <a:rPr lang="en-US" sz="2900">
                <a:cs typeface="Arial"/>
              </a:rPr>
              <a:t>The importance of Health Education</a:t>
            </a:r>
            <a:endParaRPr lang="en-US" sz="2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364667345"/>
              </p:ext>
            </p:extLst>
          </p:nvPr>
        </p:nvSpPr>
        <p:spPr>
          <a:xfrm>
            <a:off x="1447724" y="2052638"/>
            <a:ext cx="3835476" cy="4479925"/>
          </a:xfrm>
        </p:spPr>
        <p:txBody>
          <a:bodyPr>
            <a:normAutofit lnSpcReduction="10000"/>
          </a:bodyPr>
          <a:lstStyle/>
          <a:p>
            <a:pPr marL="344170" indent="-344170"/>
            <a:r>
              <a:rPr lang="en-US" sz="1800">
                <a:cs typeface="Arial"/>
              </a:rPr>
              <a:t>In 2012, the cost of U.S. healthcare reached $2.8 trillion, or $8,915 per person.</a:t>
            </a:r>
          </a:p>
          <a:p>
            <a:pPr marL="795020" lvl="1" indent="-337820"/>
            <a:r>
              <a:rPr lang="en-US">
                <a:cs typeface="Arial"/>
              </a:rPr>
              <a:t>Much of these expenses are avoidable if people chose to lead healthier lifestyles.</a:t>
            </a:r>
          </a:p>
          <a:p>
            <a:pPr marL="344170" indent="-344170"/>
            <a:r>
              <a:rPr lang="en-US">
                <a:cs typeface="Arial"/>
              </a:rPr>
              <a:t>Health Education: providing accurate health information and teaching health skills to help people make healthy decisions.</a:t>
            </a:r>
          </a:p>
        </p:txBody>
      </p:sp>
    </p:spTree>
    <p:extLst>
      <p:ext uri="{BB962C8B-B14F-4D97-AF65-F5344CB8AC3E}">
        <p14:creationId xmlns:p14="http://schemas.microsoft.com/office/powerpoint/2010/main" val="20128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766" y="2121064"/>
            <a:ext cx="4651619" cy="261653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983864230"/>
              </p:ext>
            </p:extLst>
          </p:nvPr>
        </p:nvSpPr>
        <p:spPr>
          <a:xfrm>
            <a:off x="1970088" y="808038"/>
            <a:ext cx="6430607" cy="1077912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The Nation's Health Goals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624490192"/>
              </p:ext>
            </p:extLst>
          </p:nvPr>
        </p:nvSpPr>
        <p:spPr>
          <a:xfrm>
            <a:off x="904875" y="1569883"/>
            <a:ext cx="4949825" cy="5013480"/>
          </a:xfrm>
        </p:spPr>
        <p:txBody>
          <a:bodyPr>
            <a:normAutofit fontScale="92500" lnSpcReduction="10000"/>
          </a:bodyPr>
          <a:lstStyle/>
          <a:p>
            <a:pPr marL="344170" indent="-344170">
              <a:lnSpc>
                <a:spcPct val="110000"/>
              </a:lnSpc>
            </a:pPr>
            <a:r>
              <a:rPr lang="en-US" i="1">
                <a:cs typeface="Arial"/>
              </a:rPr>
              <a:t>Healthy People</a:t>
            </a:r>
            <a:r>
              <a:rPr lang="en-US">
                <a:cs typeface="Arial"/>
              </a:rPr>
              <a:t> Program: a nationwide health promotion and disease prevention plan designed to serve as a guide for improving the health of all people in the United States. 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 sz="2000">
                <a:cs typeface="Arial"/>
              </a:rPr>
              <a:t>Changes every 10 years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 sz="2000">
                <a:cs typeface="Arial"/>
              </a:rPr>
              <a:t>Outlines goals to improve the health status of the U.S. population 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 sz="2000">
                <a:cs typeface="Arial"/>
              </a:rPr>
              <a:t>The government tracks these behaviors and outcomes to measure progress in achieving these objectives</a:t>
            </a:r>
          </a:p>
          <a:p>
            <a:pPr marL="344170" indent="-344170">
              <a:lnSpc>
                <a:spcPct val="110000"/>
              </a:lnSpc>
            </a:pPr>
            <a:r>
              <a:rPr lang="en-US">
                <a:cs typeface="Arial"/>
              </a:rPr>
              <a:t>Health Disparity: differences in health outcomes among groups</a:t>
            </a:r>
          </a:p>
        </p:txBody>
      </p:sp>
    </p:spTree>
    <p:extLst>
      <p:ext uri="{BB962C8B-B14F-4D97-AF65-F5344CB8AC3E}">
        <p14:creationId xmlns:p14="http://schemas.microsoft.com/office/powerpoint/2010/main" val="356490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23284296"/>
              </p:ext>
            </p:extLst>
          </p:nvPr>
        </p:nvSpPr>
        <p:spPr/>
        <p:txBody>
          <a:bodyPr/>
          <a:lstStyle/>
          <a:p>
            <a:r>
              <a:rPr lang="en-US">
                <a:cs typeface="Arial"/>
              </a:rPr>
              <a:t>Healthy People 2020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336466038"/>
              </p:ext>
            </p:extLst>
          </p:nvPr>
        </p:nvSpPr>
        <p:spPr>
          <a:xfrm>
            <a:off x="1374775" y="1320800"/>
            <a:ext cx="9194800" cy="5228531"/>
          </a:xfrm>
        </p:spPr>
        <p:txBody>
          <a:bodyPr>
            <a:normAutofit fontScale="85000" lnSpcReduction="20000"/>
          </a:bodyPr>
          <a:lstStyle/>
          <a:p>
            <a:pPr marL="344170" indent="-344170"/>
            <a:r>
              <a:rPr lang="en-US">
                <a:cs typeface="Arial"/>
              </a:rPr>
              <a:t>Adolescent health:</a:t>
            </a:r>
          </a:p>
          <a:p>
            <a:pPr marL="795020" lvl="1" indent="-337820"/>
            <a:r>
              <a:rPr lang="en-US">
                <a:cs typeface="Arial"/>
              </a:rPr>
              <a:t>Increase the proportion of adolescents who have had a wellness check up in the past 12 months </a:t>
            </a:r>
          </a:p>
          <a:p>
            <a:pPr marL="795020" lvl="1" indent="-337820"/>
            <a:r>
              <a:rPr lang="en-US">
                <a:cs typeface="Arial"/>
              </a:rPr>
              <a:t>Increase the proportion of adolescents who participate in extracurricular and/or out-of-school activities </a:t>
            </a:r>
          </a:p>
          <a:p>
            <a:pPr marL="344170" indent="-344170"/>
            <a:r>
              <a:rPr lang="en-US">
                <a:cs typeface="Arial"/>
              </a:rPr>
              <a:t>Diabetes:</a:t>
            </a:r>
          </a:p>
          <a:p>
            <a:pPr marL="795020" lvl="1" indent="-337820"/>
            <a:r>
              <a:rPr lang="en-US">
                <a:cs typeface="Arial"/>
              </a:rPr>
              <a:t>Reduce the annual number of new cases of diagnosed diabetes in the population</a:t>
            </a:r>
          </a:p>
          <a:p>
            <a:pPr marL="344170" indent="-344170"/>
            <a:r>
              <a:rPr lang="en-US">
                <a:cs typeface="Arial"/>
              </a:rPr>
              <a:t>Heart Disease and Stroke:</a:t>
            </a:r>
          </a:p>
          <a:p>
            <a:pPr marL="795020" lvl="1" indent="-337820"/>
            <a:r>
              <a:rPr lang="en-US">
                <a:cs typeface="Arial"/>
              </a:rPr>
              <a:t>Reduce stroke deaths</a:t>
            </a:r>
          </a:p>
          <a:p>
            <a:pPr marL="344170" indent="-344170"/>
            <a:r>
              <a:rPr lang="en-US">
                <a:cs typeface="Arial"/>
              </a:rPr>
              <a:t>Mental Health and Mental Disorders:</a:t>
            </a:r>
          </a:p>
          <a:p>
            <a:pPr marL="795020" lvl="1" indent="-337820"/>
            <a:r>
              <a:rPr lang="en-US">
                <a:cs typeface="Arial"/>
              </a:rPr>
              <a:t>Increase depression screening by primary caregivers</a:t>
            </a:r>
          </a:p>
          <a:p>
            <a:pPr marL="344170" indent="-344170"/>
            <a:r>
              <a:rPr lang="en-US">
                <a:cs typeface="Arial"/>
              </a:rPr>
              <a:t>Nutrition and Weight status</a:t>
            </a:r>
          </a:p>
          <a:p>
            <a:pPr marL="795020" lvl="1" indent="-337820"/>
            <a:r>
              <a:rPr lang="en-US">
                <a:cs typeface="Arial"/>
              </a:rPr>
              <a:t>Increase the proportion of schools that offer nutritious foods and beverages outside of school meals </a:t>
            </a:r>
          </a:p>
          <a:p>
            <a:pPr marL="344170" indent="-344170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39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981439820"/>
              </p:ext>
            </p:extLst>
          </p:nvPr>
        </p:nvSpPr>
        <p:spPr/>
        <p:txBody>
          <a:bodyPr/>
          <a:lstStyle/>
          <a:p>
            <a:r>
              <a:rPr lang="en-US">
                <a:cs typeface="Arial"/>
              </a:rPr>
              <a:t>Activity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138795145"/>
              </p:ext>
            </p:extLst>
          </p:nvPr>
        </p:nvSpPr>
        <p:spPr/>
        <p:txBody>
          <a:bodyPr/>
          <a:lstStyle/>
          <a:p>
            <a:pPr marL="344170" indent="-344170"/>
            <a:r>
              <a:rPr lang="en-US">
                <a:cs typeface="Arial"/>
              </a:rPr>
              <a:t>Make an objective that could appear on Healthy People 2020.  Describe ways to achieve the objective.</a:t>
            </a:r>
          </a:p>
          <a:p>
            <a:pPr marL="344170" indent="-344170"/>
            <a:r>
              <a:rPr lang="en-US">
                <a:cs typeface="Arial"/>
              </a:rPr>
              <a:t>Following topics:</a:t>
            </a:r>
          </a:p>
          <a:p>
            <a:pPr marL="795020" lvl="1" indent="-337820"/>
            <a:r>
              <a:rPr lang="en-US">
                <a:cs typeface="Arial"/>
              </a:rPr>
              <a:t>Adolescent health</a:t>
            </a:r>
          </a:p>
          <a:p>
            <a:pPr marL="795020" lvl="1" indent="-337820"/>
            <a:r>
              <a:rPr lang="en-US">
                <a:cs typeface="Arial"/>
              </a:rPr>
              <a:t>Educational and community-based programs</a:t>
            </a:r>
          </a:p>
          <a:p>
            <a:pPr marL="795020" lvl="1" indent="-337820"/>
            <a:r>
              <a:rPr lang="en-US">
                <a:cs typeface="Arial"/>
              </a:rPr>
              <a:t>Nutrition and weight status </a:t>
            </a:r>
          </a:p>
          <a:p>
            <a:pPr marL="795020" lvl="1" indent="-337820"/>
            <a:r>
              <a:rPr lang="en-US">
                <a:cs typeface="Arial"/>
              </a:rPr>
              <a:t>Tobacco</a:t>
            </a:r>
          </a:p>
          <a:p>
            <a:pPr marL="795020" lvl="1" indent="-337820"/>
            <a:r>
              <a:rPr lang="en-US">
                <a:cs typeface="Arial"/>
              </a:rPr>
              <a:t>Physical activity </a:t>
            </a:r>
          </a:p>
        </p:txBody>
      </p:sp>
    </p:spTree>
    <p:extLst>
      <p:ext uri="{BB962C8B-B14F-4D97-AF65-F5344CB8AC3E}">
        <p14:creationId xmlns:p14="http://schemas.microsoft.com/office/powerpoint/2010/main" val="176928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679893451"/>
              </p:ext>
            </p:extLst>
          </p:nvPr>
        </p:nvSpPr>
        <p:spPr/>
        <p:txBody>
          <a:bodyPr/>
          <a:lstStyle/>
          <a:p>
            <a:r>
              <a:rPr lang="en-US">
                <a:cs typeface="Arial"/>
              </a:rPr>
              <a:t>Becoming Health Literate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868110166"/>
              </p:ext>
            </p:extLst>
          </p:nvPr>
        </p:nvSpPr>
        <p:spPr>
          <a:xfrm>
            <a:off x="2773363" y="920750"/>
            <a:ext cx="7796212" cy="3747626"/>
          </a:xfrm>
        </p:spPr>
        <p:txBody>
          <a:bodyPr/>
          <a:lstStyle/>
          <a:p>
            <a:pPr marL="344170" indent="-344170"/>
            <a:r>
              <a:rPr lang="en-US">
                <a:cs typeface="Arial"/>
              </a:rPr>
              <a:t>Health Literacy: person's capability to learn about and understand basic health information and services, and to use these resources to promote one's health and wellness.</a:t>
            </a:r>
          </a:p>
          <a:p>
            <a:pPr marL="344170" indent="-344170"/>
            <a:r>
              <a:rPr lang="en-US">
                <a:cs typeface="Arial"/>
              </a:rPr>
              <a:t>To become an informed individual:</a:t>
            </a:r>
          </a:p>
        </p:txBody>
      </p:sp>
    </p:spTree>
    <p:extLst>
      <p:ext uri="{BB962C8B-B14F-4D97-AF65-F5344CB8AC3E}">
        <p14:creationId xmlns:p14="http://schemas.microsoft.com/office/powerpoint/2010/main" val="235165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722826857"/>
              </p:ext>
            </p:extLst>
          </p:nvPr>
        </p:nvSpPr>
        <p:spPr/>
        <p:txBody>
          <a:bodyPr/>
          <a:lstStyle/>
          <a:p>
            <a:r>
              <a:rPr lang="en-US">
                <a:cs typeface="Arial"/>
              </a:rPr>
              <a:t>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043421433"/>
              </p:ext>
            </p:extLst>
          </p:nvPr>
        </p:nvSpPr>
        <p:spPr/>
        <p:txBody>
          <a:bodyPr/>
          <a:lstStyle/>
          <a:p>
            <a:pPr marL="344170" indent="-344170"/>
            <a:r>
              <a:rPr lang="en-US">
                <a:cs typeface="Arial"/>
              </a:rPr>
              <a:t>Determine how to make healthy choices and practicing these behaviors throughout life</a:t>
            </a:r>
          </a:p>
          <a:p>
            <a:pPr marL="344170" indent="-344170"/>
            <a:r>
              <a:rPr lang="en-US">
                <a:cs typeface="Arial"/>
              </a:rPr>
              <a:t>Understand that heredity, environment, and other factors can affect your health and influence your decision making</a:t>
            </a:r>
          </a:p>
          <a:p>
            <a:pPr marL="344170" indent="-344170"/>
            <a:r>
              <a:rPr lang="en-US">
                <a:cs typeface="Arial"/>
              </a:rPr>
              <a:t>Identify risk behaviors that have potential to harm health and how to avoid these behaviors</a:t>
            </a:r>
          </a:p>
          <a:p>
            <a:pPr marL="344170" indent="-344170"/>
            <a:r>
              <a:rPr lang="en-US">
                <a:cs typeface="Arial"/>
              </a:rPr>
              <a:t>List ways to promote health and wellness by making plans and putting them into practice </a:t>
            </a:r>
          </a:p>
          <a:p>
            <a:pPr marL="344170" indent="-344170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12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r="7149" b="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983002800"/>
              </p:ext>
            </p:extLst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Wellness Questionnaire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969874381"/>
              </p:ext>
            </p:extLst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>
                <a:cs typeface="Arial"/>
              </a:rPr>
              <a:t>Wellness Ratings:</a:t>
            </a:r>
          </a:p>
          <a:p>
            <a:pPr marL="795020" lvl="1" indent="-337820"/>
            <a:r>
              <a:rPr lang="en-US" sz="2000">
                <a:cs typeface="Arial"/>
              </a:rPr>
              <a:t>Good: &gt;50</a:t>
            </a:r>
          </a:p>
          <a:p>
            <a:pPr marL="795020" lvl="1" indent="-337820"/>
            <a:r>
              <a:rPr lang="en-US" sz="2000">
                <a:cs typeface="Arial"/>
              </a:rPr>
              <a:t>Marginal: 40-49</a:t>
            </a:r>
          </a:p>
          <a:p>
            <a:pPr marL="795020" lvl="1" indent="-337820"/>
            <a:r>
              <a:rPr lang="en-US" sz="2000">
                <a:cs typeface="Arial"/>
              </a:rPr>
              <a:t>Low: &lt;39</a:t>
            </a:r>
          </a:p>
        </p:txBody>
      </p:sp>
    </p:spTree>
    <p:extLst>
      <p:ext uri="{BB962C8B-B14F-4D97-AF65-F5344CB8AC3E}">
        <p14:creationId xmlns:p14="http://schemas.microsoft.com/office/powerpoint/2010/main" val="360486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health-triangle.jpg"/>
          <p:cNvPicPr>
            <a:picLocks noChangeAspect="1"/>
          </p:cNvPicPr>
          <p:nvPr/>
        </p:nvPicPr>
        <p:blipFill rotWithShape="1">
          <a:blip r:embed="rId4"/>
          <a:srcRect l="27043" r="17817" b="-3"/>
          <a:stretch/>
        </p:blipFill>
        <p:spPr>
          <a:xfrm>
            <a:off x="7318874" y="227"/>
            <a:ext cx="4066046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7266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121256822"/>
              </p:ext>
            </p:extLst>
          </p:nvPr>
        </p:nvSpPr>
        <p:spPr>
          <a:xfrm>
            <a:off x="2295928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What is health?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457317247"/>
              </p:ext>
            </p:extLst>
          </p:nvPr>
        </p:nvSpPr>
        <p:spPr>
          <a:xfrm>
            <a:off x="2295525" y="1807035"/>
            <a:ext cx="4203700" cy="4242928"/>
          </a:xfrm>
        </p:spPr>
        <p:txBody>
          <a:bodyPr>
            <a:normAutofit fontScale="92500" lnSpcReduction="10000"/>
          </a:bodyPr>
          <a:lstStyle/>
          <a:p>
            <a:pPr marL="344170" indent="-344170"/>
            <a:r>
              <a:rPr lang="en-US">
                <a:cs typeface="Arial"/>
              </a:rPr>
              <a:t>Health: the combination of physical, mental/emotional, and social well-being</a:t>
            </a:r>
          </a:p>
          <a:p>
            <a:pPr marL="344170" indent="-344170"/>
            <a:r>
              <a:rPr lang="en-US">
                <a:cs typeface="Arial"/>
              </a:rPr>
              <a:t>Health Triangle:</a:t>
            </a:r>
          </a:p>
          <a:p>
            <a:pPr marL="795020" lvl="1" indent="-337820"/>
            <a:r>
              <a:rPr lang="en-US">
                <a:cs typeface="Arial"/>
              </a:rPr>
              <a:t>Social</a:t>
            </a:r>
          </a:p>
          <a:p>
            <a:pPr marL="795020" lvl="1" indent="-337820"/>
            <a:r>
              <a:rPr lang="en-US">
                <a:cs typeface="Arial"/>
              </a:rPr>
              <a:t>Physical </a:t>
            </a:r>
          </a:p>
          <a:p>
            <a:pPr marL="795020" lvl="1" indent="-337820"/>
            <a:r>
              <a:rPr lang="en-US">
                <a:cs typeface="Arial"/>
              </a:rPr>
              <a:t>Mental/Emotional</a:t>
            </a:r>
          </a:p>
          <a:p>
            <a:pPr marL="1258570" lvl="2" indent="-344170"/>
            <a:r>
              <a:rPr lang="en-US">
                <a:cs typeface="Arial"/>
              </a:rPr>
              <a:t>Spiritual</a:t>
            </a:r>
          </a:p>
          <a:p>
            <a:pPr marL="344170" indent="-344170"/>
            <a:r>
              <a:rPr lang="en-US">
                <a:cs typeface="Arial"/>
              </a:rPr>
              <a:t>Wellness: overall state of well-being or total health.</a:t>
            </a:r>
          </a:p>
          <a:p>
            <a:pPr marL="795020" lvl="1" indent="-337820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09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/>
          </a:blipFill>
          <a:ln>
            <a:noFill/>
          </a:ln>
          <a:effectLst/>
        </p:spPr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01-01-18-638.jpg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4688" r="-1" b="33537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5" name="TextBox 34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48511793"/>
              </p:ext>
            </p:extLst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The Health Continuum</a:t>
            </a:r>
          </a:p>
        </p:txBody>
      </p:sp>
    </p:spTree>
    <p:extLst>
      <p:ext uri="{BB962C8B-B14F-4D97-AF65-F5344CB8AC3E}">
        <p14:creationId xmlns:p14="http://schemas.microsoft.com/office/powerpoint/2010/main" val="377969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605728509"/>
              </p:ext>
            </p:extLst>
          </p:nvPr>
        </p:nvSpPr>
        <p:spPr/>
        <p:txBody>
          <a:bodyPr/>
          <a:lstStyle/>
          <a:p>
            <a:r>
              <a:rPr lang="en-US">
                <a:cs typeface="Arial"/>
              </a:rPr>
              <a:t>What influences health?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839546473"/>
              </p:ext>
            </p:extLst>
          </p:nvPr>
        </p:nvSpPr>
        <p:spPr/>
        <p:txBody>
          <a:bodyPr/>
          <a:lstStyle/>
          <a:p>
            <a:pPr marL="344170" indent="-344170"/>
            <a:r>
              <a:rPr lang="en-US">
                <a:cs typeface="Arial"/>
              </a:rPr>
              <a:t>Heredity: all the traits that were biologically passed on to you from your parents</a:t>
            </a:r>
          </a:p>
          <a:p>
            <a:pPr marL="344170" indent="-344170"/>
            <a:r>
              <a:rPr lang="en-US">
                <a:cs typeface="Arial"/>
              </a:rPr>
              <a:t>Environment: the sum of your surroundings</a:t>
            </a:r>
          </a:p>
          <a:p>
            <a:pPr marL="795020" lvl="1" indent="-337820"/>
            <a:r>
              <a:rPr lang="en-US">
                <a:cs typeface="Arial"/>
              </a:rPr>
              <a:t>Physical</a:t>
            </a:r>
          </a:p>
          <a:p>
            <a:pPr marL="795020" lvl="1" indent="-337820"/>
            <a:r>
              <a:rPr lang="en-US">
                <a:cs typeface="Arial"/>
              </a:rPr>
              <a:t>Social</a:t>
            </a:r>
          </a:p>
          <a:p>
            <a:pPr marL="795020" lvl="1" indent="-337820"/>
            <a:r>
              <a:rPr lang="en-US">
                <a:cs typeface="Arial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7198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l="13146" r="17143" b="-3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5343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013712542"/>
              </p:ext>
            </p:extLst>
          </p:nvPr>
        </p:nvSpPr>
        <p:spPr>
          <a:xfrm>
            <a:off x="5274525" y="808056"/>
            <a:ext cx="5338372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What influences health?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384089852"/>
              </p:ext>
            </p:extLst>
          </p:nvPr>
        </p:nvSpPr>
        <p:spPr>
          <a:xfrm>
            <a:off x="5269071" y="2052116"/>
            <a:ext cx="5343826" cy="3997828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en-US">
                <a:cs typeface="Arial"/>
              </a:rPr>
              <a:t>Attitude: way you view situations</a:t>
            </a:r>
            <a:endParaRPr lang="en-US"/>
          </a:p>
          <a:p>
            <a:pPr marL="344170" indent="-344170">
              <a:lnSpc>
                <a:spcPct val="110000"/>
              </a:lnSpc>
            </a:pPr>
            <a:r>
              <a:rPr lang="en-US">
                <a:cs typeface="Arial"/>
              </a:rPr>
              <a:t>Behavior: choices you make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>
                <a:cs typeface="Arial"/>
              </a:rPr>
              <a:t>To eat the donut or not?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>
                <a:cs typeface="Arial"/>
              </a:rPr>
              <a:t>To walk or ride in the car?</a:t>
            </a:r>
          </a:p>
          <a:p>
            <a:pPr marL="344170" indent="-344170">
              <a:lnSpc>
                <a:spcPct val="110000"/>
              </a:lnSpc>
            </a:pPr>
            <a:r>
              <a:rPr lang="en-US">
                <a:cs typeface="Arial"/>
              </a:rPr>
              <a:t>Media and Technology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>
                <a:cs typeface="Arial"/>
              </a:rPr>
              <a:t>Media: various methods for communicating information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>
                <a:cs typeface="Arial"/>
              </a:rPr>
              <a:t>Technology: radio, television, and the Internet</a:t>
            </a:r>
          </a:p>
          <a:p>
            <a:pPr marL="344170" indent="-344170">
              <a:lnSpc>
                <a:spcPct val="110000"/>
              </a:lnSpc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7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825278307"/>
              </p:ext>
            </p:extLst>
          </p:nvPr>
        </p:nvSpPr>
        <p:spPr/>
        <p:txBody>
          <a:bodyPr/>
          <a:lstStyle/>
          <a:p>
            <a:r>
              <a:rPr lang="en-US">
                <a:cs typeface="Arial"/>
              </a:rPr>
              <a:t>Risk Behaviors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645223992"/>
              </p:ext>
            </p:extLst>
          </p:nvPr>
        </p:nvSpPr>
        <p:spPr/>
        <p:txBody>
          <a:bodyPr/>
          <a:lstStyle/>
          <a:p>
            <a:pPr marL="344170" indent="-344170"/>
            <a:r>
              <a:rPr lang="en-US">
                <a:cs typeface="Arial"/>
              </a:rPr>
              <a:t>Tobacco use</a:t>
            </a:r>
          </a:p>
          <a:p>
            <a:pPr marL="344170" indent="-344170"/>
            <a:r>
              <a:rPr lang="en-US">
                <a:cs typeface="Arial"/>
              </a:rPr>
              <a:t>Poor nutrition choices</a:t>
            </a:r>
          </a:p>
          <a:p>
            <a:pPr marL="344170" indent="-344170"/>
            <a:r>
              <a:rPr lang="en-US">
                <a:cs typeface="Arial"/>
              </a:rPr>
              <a:t>Inactivity</a:t>
            </a:r>
          </a:p>
          <a:p>
            <a:pPr marL="344170" indent="-344170"/>
            <a:r>
              <a:rPr lang="en-US">
                <a:cs typeface="Arial"/>
              </a:rPr>
              <a:t>Alcohol and other drug use</a:t>
            </a:r>
          </a:p>
          <a:p>
            <a:pPr marL="344170" indent="-344170"/>
            <a:r>
              <a:rPr lang="en-US">
                <a:cs typeface="Arial"/>
              </a:rPr>
              <a:t>Sexual behaviors that may result in HIV infection, other STD's, and unintended pregnancy</a:t>
            </a:r>
          </a:p>
          <a:p>
            <a:pPr marL="344170" indent="-344170"/>
            <a:r>
              <a:rPr lang="en-US">
                <a:cs typeface="Arial"/>
              </a:rPr>
              <a:t>Behaviors that contribute to unintentional injuries and violence</a:t>
            </a: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1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l="25827" r="34597" b="-2"/>
          <a:stretch/>
        </p:blipFill>
        <p:spPr>
          <a:xfrm>
            <a:off x="7318874" y="227"/>
            <a:ext cx="4066046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7266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202660798"/>
              </p:ext>
            </p:extLst>
          </p:nvPr>
        </p:nvSpPr>
        <p:spPr>
          <a:xfrm>
            <a:off x="2295928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Consequences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165615156"/>
              </p:ext>
            </p:extLst>
          </p:nvPr>
        </p:nvSpPr>
        <p:spPr>
          <a:xfrm>
            <a:off x="1430338" y="1570038"/>
            <a:ext cx="5068887" cy="5129104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en-US" sz="1800">
                <a:cs typeface="Arial"/>
              </a:rPr>
              <a:t>Risk behaviors can have short-term and long-term consequences on health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>
                <a:cs typeface="Arial"/>
              </a:rPr>
              <a:t>Example: smoking can have immediate consequences such as bad breath, yellow teeth, and headaches.  Long term consequences include lung cancer, emphysema, and heart disease.</a:t>
            </a:r>
          </a:p>
          <a:p>
            <a:pPr marL="344170" indent="-344170">
              <a:lnSpc>
                <a:spcPct val="110000"/>
              </a:lnSpc>
            </a:pPr>
            <a:r>
              <a:rPr lang="en-US" sz="1800">
                <a:cs typeface="Arial"/>
              </a:rPr>
              <a:t>Cumulative Risks: related risks </a:t>
            </a:r>
            <a:r>
              <a:rPr lang="en-US" sz="1800" err="1">
                <a:cs typeface="Arial"/>
              </a:rPr>
              <a:t>tht</a:t>
            </a:r>
            <a:r>
              <a:rPr lang="en-US" sz="1800">
                <a:cs typeface="Arial"/>
              </a:rPr>
              <a:t> increase in effect with each added risk.</a:t>
            </a:r>
          </a:p>
        </p:txBody>
      </p:sp>
    </p:spTree>
    <p:extLst>
      <p:ext uri="{BB962C8B-B14F-4D97-AF65-F5344CB8AC3E}">
        <p14:creationId xmlns:p14="http://schemas.microsoft.com/office/powerpoint/2010/main" val="934193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Chapter 1: Understanding Health and Wellness</vt:lpstr>
      <vt:lpstr>Objectives</vt:lpstr>
      <vt:lpstr>Wellness Questionnaire</vt:lpstr>
      <vt:lpstr>What is health?</vt:lpstr>
      <vt:lpstr>The Health Continuum</vt:lpstr>
      <vt:lpstr>What influences health?</vt:lpstr>
      <vt:lpstr>What influences health?</vt:lpstr>
      <vt:lpstr>Risk Behaviors</vt:lpstr>
      <vt:lpstr>Consequences</vt:lpstr>
      <vt:lpstr>Reducing Risks</vt:lpstr>
      <vt:lpstr>Lifestyle Factors</vt:lpstr>
      <vt:lpstr>The importance of Health Education</vt:lpstr>
      <vt:lpstr>The Nation's Health Goals</vt:lpstr>
      <vt:lpstr>Healthy People 2020</vt:lpstr>
      <vt:lpstr>Activity</vt:lpstr>
      <vt:lpstr>Becoming Health Literate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Understanding Health and Wellness</dc:title>
  <dc:creator>McGehee, Chelsea T.</dc:creator>
  <cp:lastModifiedBy>McGehee, Chelsea T.</cp:lastModifiedBy>
  <cp:revision>2</cp:revision>
  <dcterms:modified xsi:type="dcterms:W3CDTF">2017-08-08T18:51:01Z</dcterms:modified>
</cp:coreProperties>
</file>