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6AC377-D68A-430E-978A-AF27A2B6244B}" v="20" dt="2017-08-13T01:40:17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8/31/2017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8/31/2017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8/31/2017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1970436998"/>
              </p:ext>
            </p:extLst>
          </p:nvPr>
        </p:nvSpPr>
        <p:spPr/>
        <p:txBody>
          <a:bodyPr/>
          <a:lstStyle/>
          <a:p>
            <a:r>
              <a:rPr lang="en-US"/>
              <a:t>Chapter 4: Managing Stress and Coping with Loss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357104699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Unit 2: Mental and Emotional Health</a:t>
            </a: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38316" y="2743200"/>
            <a:ext cx="3622548" cy="299682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r="17923" b="-4"/>
          <a:stretch/>
        </p:blipFill>
        <p:spPr>
          <a:xfrm>
            <a:off x="6503670" y="2906589"/>
            <a:ext cx="3291840" cy="26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962869507"/>
              </p:ext>
            </p:extLst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Managing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044347775"/>
              </p:ext>
            </p:extLst>
          </p:nvPr>
        </p:nvSpPr>
        <p:spPr>
          <a:xfrm>
            <a:off x="2221992" y="2638044"/>
            <a:ext cx="3631692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Finding the source of stress are key to resolving the problem</a:t>
            </a:r>
          </a:p>
          <a:p>
            <a:r>
              <a:rPr lang="en-US"/>
              <a:t>Stress can be additive</a:t>
            </a:r>
          </a:p>
          <a:p>
            <a:pPr lvl="1"/>
            <a:r>
              <a:rPr lang="en-US"/>
              <a:t>Adds up over time</a:t>
            </a:r>
          </a:p>
          <a:p>
            <a:r>
              <a:rPr lang="en-US" b="1" u="sng"/>
              <a:t>Chronic stress:</a:t>
            </a:r>
            <a:r>
              <a:rPr lang="en-US"/>
              <a:t> stress associated with long-term problems that are beyond a person's control</a:t>
            </a:r>
          </a:p>
        </p:txBody>
      </p:sp>
    </p:spTree>
    <p:extLst>
      <p:ext uri="{BB962C8B-B14F-4D97-AF65-F5344CB8AC3E}">
        <p14:creationId xmlns:p14="http://schemas.microsoft.com/office/powerpoint/2010/main" val="216280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007083830"/>
              </p:ext>
            </p:extLst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Stress management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391453466"/>
              </p:ext>
            </p:extLst>
          </p:nvPr>
        </p:nvSpPr>
        <p:spPr>
          <a:xfrm>
            <a:off x="6049182" y="802638"/>
            <a:ext cx="5408696" cy="5252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Stress can be avoided or limited by bypassing situations that can cause stress.  When stress can't be avoided here are some effective strategies to use: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Refusal Skills:  Check your schedule before you commit to an activity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Plan Ahead:  Manage time wisely by planning ahead; if you have a test approaching, study in advance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Think Positively: A positive outlook can limit stress by shifting your perception and the way you react to a stressor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Avoid tobacco, alcohol, and other drugs:  Using these items can cause stress and harm rather than help</a:t>
            </a:r>
          </a:p>
        </p:txBody>
      </p:sp>
    </p:spTree>
    <p:extLst>
      <p:ext uri="{BB962C8B-B14F-4D97-AF65-F5344CB8AC3E}">
        <p14:creationId xmlns:p14="http://schemas.microsoft.com/office/powerpoint/2010/main" val="372639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/>
          <a:srcRect l="1856" r="3356"/>
          <a:stretch/>
        </p:blipFill>
        <p:spPr>
          <a:xfrm>
            <a:off x="1149821" y="1126397"/>
            <a:ext cx="3044952" cy="4288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502691188"/>
              </p:ext>
            </p:extLst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Handling Stress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916566106"/>
              </p:ext>
            </p:extLst>
          </p:nvPr>
        </p:nvSpPr>
        <p:spPr>
          <a:xfrm>
            <a:off x="6119732" y="2858703"/>
            <a:ext cx="5285791" cy="3042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Relaxation Techniques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Deep breathing, thinking positive thoughts, stretching, taking a warm bath, aromatherapy, massage, laughing</a:t>
            </a:r>
          </a:p>
          <a:p>
            <a:pPr lvl="1"/>
            <a:r>
              <a:rPr lang="en-US" b="1" u="sng">
                <a:solidFill>
                  <a:srgbClr val="FFFFFF"/>
                </a:solidFill>
              </a:rPr>
              <a:t>Relaxation response:</a:t>
            </a:r>
          </a:p>
          <a:p>
            <a:r>
              <a:rPr lang="en-US">
                <a:solidFill>
                  <a:srgbClr val="FFFFFF"/>
                </a:solidFill>
              </a:rPr>
              <a:t>Redirect your Energy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Energy builds up from stress—use that energy in a constructive way!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Doing a project, exercising, playing a game</a:t>
            </a:r>
          </a:p>
        </p:txBody>
      </p:sp>
    </p:spTree>
    <p:extLst>
      <p:ext uri="{BB962C8B-B14F-4D97-AF65-F5344CB8AC3E}">
        <p14:creationId xmlns:p14="http://schemas.microsoft.com/office/powerpoint/2010/main" val="274589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218880345"/>
              </p:ext>
            </p:extLst>
          </p:nvPr>
        </p:nvSpPr>
        <p:spPr/>
        <p:txBody>
          <a:bodyPr/>
          <a:lstStyle/>
          <a:p>
            <a:r>
              <a:rPr lang="en-US"/>
              <a:t>Staying Healthy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816858818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Adequate Rest</a:t>
            </a:r>
          </a:p>
          <a:p>
            <a:endParaRPr lang="en-US"/>
          </a:p>
          <a:p>
            <a:r>
              <a:rPr lang="en-US"/>
              <a:t>Getting Exercise Regularly</a:t>
            </a:r>
          </a:p>
          <a:p>
            <a:endParaRPr lang="en-US"/>
          </a:p>
          <a:p>
            <a:r>
              <a:rPr lang="en-US"/>
              <a:t>Eating Nutritious Food</a:t>
            </a:r>
          </a:p>
        </p:txBody>
      </p:sp>
    </p:spTree>
    <p:extLst>
      <p:ext uri="{BB962C8B-B14F-4D97-AF65-F5344CB8AC3E}">
        <p14:creationId xmlns:p14="http://schemas.microsoft.com/office/powerpoint/2010/main" val="418946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890521426"/>
              </p:ext>
            </p:extLst>
          </p:nvPr>
        </p:nvSpPr>
        <p:spPr/>
        <p:txBody>
          <a:bodyPr/>
          <a:lstStyle/>
          <a:p>
            <a:r>
              <a:rPr lang="en-US"/>
              <a:t>Coping with Loss and Grief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1787465059"/>
              </p:ext>
            </p:extLst>
          </p:nvPr>
        </p:nvSpPr>
        <p:spPr/>
        <p:txBody>
          <a:bodyPr/>
          <a:lstStyle/>
          <a:p>
            <a:pPr algn="ctr"/>
            <a:r>
              <a:rPr lang="en-US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96134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286966842"/>
              </p:ext>
            </p:extLst>
          </p:nvPr>
        </p:nvSpPr>
        <p:spPr>
          <a:xfrm>
            <a:off x="5458968" y="2773439"/>
            <a:ext cx="5928360" cy="1311128"/>
          </a:xfrm>
          <a:solidFill>
            <a:srgbClr val="FFFFFF">
              <a:alpha val="80000"/>
            </a:srgbClr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Expressing Grief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785806788"/>
              </p:ext>
            </p:extLst>
          </p:nvPr>
        </p:nvSpPr>
        <p:spPr>
          <a:xfrm>
            <a:off x="640081" y="973600"/>
            <a:ext cx="3374136" cy="4924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Stages of Grief</a:t>
            </a:r>
          </a:p>
          <a:p>
            <a:pPr lvl="1"/>
            <a:r>
              <a:rPr lang="en-US"/>
              <a:t>Denial or Numbness</a:t>
            </a:r>
          </a:p>
          <a:p>
            <a:pPr lvl="1"/>
            <a:r>
              <a:rPr lang="en-US"/>
              <a:t>Emotional Release</a:t>
            </a:r>
          </a:p>
          <a:p>
            <a:pPr lvl="1"/>
            <a:r>
              <a:rPr lang="en-US"/>
              <a:t>Anger</a:t>
            </a:r>
          </a:p>
          <a:p>
            <a:pPr lvl="1"/>
            <a:r>
              <a:rPr lang="en-US"/>
              <a:t>Bargaining</a:t>
            </a:r>
          </a:p>
          <a:p>
            <a:pPr lvl="1"/>
            <a:r>
              <a:rPr lang="en-US"/>
              <a:t>Depression</a:t>
            </a:r>
          </a:p>
          <a:p>
            <a:pPr lvl="1"/>
            <a:r>
              <a:rPr lang="en-US"/>
              <a:t>Remorse</a:t>
            </a:r>
          </a:p>
          <a:p>
            <a:pPr lvl="1"/>
            <a:r>
              <a:rPr lang="en-US"/>
              <a:t>Acceptance</a:t>
            </a:r>
          </a:p>
          <a:p>
            <a:pPr lvl="1"/>
            <a:r>
              <a:rPr lang="en-US"/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50354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520148662"/>
              </p:ext>
            </p:extLst>
          </p:nvPr>
        </p:nvSpPr>
        <p:spPr/>
        <p:txBody>
          <a:bodyPr/>
          <a:lstStyle/>
          <a:p>
            <a:r>
              <a:rPr lang="en-US"/>
              <a:t>Coping with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794094877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Mourning:</a:t>
            </a:r>
            <a:r>
              <a:rPr lang="en-US" b="1"/>
              <a:t> </a:t>
            </a:r>
            <a:r>
              <a:rPr lang="en-US"/>
              <a:t>Act of showing sorrow or grief</a:t>
            </a:r>
          </a:p>
          <a:p>
            <a:r>
              <a:rPr lang="en-US"/>
              <a:t>Showing Empathy</a:t>
            </a:r>
          </a:p>
          <a:p>
            <a:pPr lvl="1"/>
            <a:r>
              <a:rPr lang="en-US"/>
              <a:t>Recall happy, positive memories</a:t>
            </a:r>
          </a:p>
          <a:p>
            <a:pPr lvl="1"/>
            <a:r>
              <a:rPr lang="en-US"/>
              <a:t>Sympathetic listener</a:t>
            </a:r>
          </a:p>
          <a:p>
            <a:pPr lvl="1"/>
            <a:r>
              <a:rPr lang="en-US"/>
              <a:t>Not rushing the grieving process</a:t>
            </a:r>
          </a:p>
          <a:p>
            <a:r>
              <a:rPr lang="en-US"/>
              <a:t>Community Support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67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l="22509" r="20241" b="-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598234877"/>
              </p:ext>
            </p:extLst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Coping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65915832"/>
              </p:ext>
            </p:extLst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Traumatic event: any event that has a stressful impact sufficient to overwhelm your normal coping strategies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Accidents, violent assaults, suicides, natural disasters</a:t>
            </a:r>
          </a:p>
          <a:p>
            <a:r>
              <a:rPr lang="en-US">
                <a:solidFill>
                  <a:srgbClr val="FFFFFF"/>
                </a:solidFill>
              </a:rPr>
              <a:t>Seek support from family, friends, community groups</a:t>
            </a:r>
          </a:p>
        </p:txBody>
      </p:sp>
    </p:spTree>
    <p:extLst>
      <p:ext uri="{BB962C8B-B14F-4D97-AF65-F5344CB8AC3E}">
        <p14:creationId xmlns:p14="http://schemas.microsoft.com/office/powerpoint/2010/main" val="36783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574209064"/>
              </p:ext>
            </p:extLst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451642696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Bronson, Mary H., </a:t>
            </a:r>
            <a:r>
              <a:rPr lang="en-US" i="1"/>
              <a:t>Florida Health,</a:t>
            </a:r>
            <a:r>
              <a:rPr lang="en-US"/>
              <a:t> McGraw-Hill, 2015</a:t>
            </a:r>
          </a:p>
        </p:txBody>
      </p:sp>
    </p:spTree>
    <p:extLst>
      <p:ext uri="{BB962C8B-B14F-4D97-AF65-F5344CB8AC3E}">
        <p14:creationId xmlns:p14="http://schemas.microsoft.com/office/powerpoint/2010/main" val="149016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178352297"/>
              </p:ext>
            </p:extLst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58291631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Understand how stress can affect the individual in positive and negative ways</a:t>
            </a:r>
          </a:p>
          <a:p>
            <a:r>
              <a:rPr lang="en-US"/>
              <a:t>Manage stress by learning skills that can reduce the amount and impact of stress</a:t>
            </a:r>
          </a:p>
          <a:p>
            <a:r>
              <a:rPr lang="en-US"/>
              <a:t>Learn the grieving process and how to cope with losses by managing feelings in healthful ways</a:t>
            </a:r>
          </a:p>
        </p:txBody>
      </p:sp>
    </p:spTree>
    <p:extLst>
      <p:ext uri="{BB962C8B-B14F-4D97-AF65-F5344CB8AC3E}">
        <p14:creationId xmlns:p14="http://schemas.microsoft.com/office/powerpoint/2010/main" val="282231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782987770"/>
              </p:ext>
            </p:extLst>
          </p:nvPr>
        </p:nvSpPr>
        <p:spPr/>
        <p:txBody>
          <a:bodyPr/>
          <a:lstStyle/>
          <a:p>
            <a:r>
              <a:rPr lang="en-US"/>
              <a:t>Understanding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1692488222"/>
              </p:ext>
            </p:extLst>
          </p:nvPr>
        </p:nvSpPr>
        <p:spPr/>
        <p:txBody>
          <a:bodyPr/>
          <a:lstStyle/>
          <a:p>
            <a:r>
              <a:rPr lang="en-US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5183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027784244"/>
              </p:ext>
            </p:extLst>
          </p:nvPr>
        </p:nvSpPr>
        <p:spPr/>
        <p:txBody>
          <a:bodyPr/>
          <a:lstStyle/>
          <a:p>
            <a:r>
              <a:rPr lang="en-US"/>
              <a:t>So, What is stress?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386666757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Stress:</a:t>
            </a:r>
            <a:r>
              <a:rPr lang="en-US"/>
              <a:t> the reaction of the body and mind to everyday challenges and demands</a:t>
            </a:r>
          </a:p>
          <a:p>
            <a:r>
              <a:rPr lang="en-US" b="1" u="sng"/>
              <a:t>Perception:</a:t>
            </a:r>
            <a:r>
              <a:rPr lang="en-US"/>
              <a:t> the act of becoming aware through the senses</a:t>
            </a:r>
          </a:p>
          <a:p>
            <a:r>
              <a:rPr lang="en-US"/>
              <a:t>Typically react to stress based on previous experiences</a:t>
            </a:r>
          </a:p>
          <a:p>
            <a:r>
              <a:rPr lang="en-US"/>
              <a:t>Stress can be good!</a:t>
            </a:r>
          </a:p>
          <a:p>
            <a:pPr lvl="1"/>
            <a:r>
              <a:rPr lang="en-US"/>
              <a:t>A student has an important paper due which motivates him/her to work harder to achieve a good grade</a:t>
            </a:r>
          </a:p>
          <a:p>
            <a:r>
              <a:rPr lang="en-US"/>
              <a:t>Stress becomes negative when it impacts performance and can harm health</a:t>
            </a:r>
          </a:p>
        </p:txBody>
      </p:sp>
    </p:spTree>
    <p:extLst>
      <p:ext uri="{BB962C8B-B14F-4D97-AF65-F5344CB8AC3E}">
        <p14:creationId xmlns:p14="http://schemas.microsoft.com/office/powerpoint/2010/main" val="201506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r="-1" b="1709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541269693"/>
              </p:ext>
            </p:extLst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Causes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77013260"/>
              </p:ext>
            </p:extLst>
          </p:nvPr>
        </p:nvSpPr>
        <p:spPr>
          <a:xfrm>
            <a:off x="804672" y="2640692"/>
            <a:ext cx="5925310" cy="3255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Stressor</a:t>
            </a:r>
            <a:r>
              <a:rPr lang="en-US"/>
              <a:t>: anything that causes stress.  </a:t>
            </a:r>
          </a:p>
          <a:p>
            <a:pPr lvl="1"/>
            <a:r>
              <a:rPr lang="en-US"/>
              <a:t>Life situations</a:t>
            </a:r>
          </a:p>
          <a:p>
            <a:pPr lvl="1"/>
            <a:r>
              <a:rPr lang="en-US"/>
              <a:t>Environmental</a:t>
            </a:r>
          </a:p>
          <a:p>
            <a:pPr lvl="1"/>
            <a:r>
              <a:rPr lang="en-US"/>
              <a:t>Biological</a:t>
            </a:r>
          </a:p>
          <a:p>
            <a:pPr lvl="1"/>
            <a:r>
              <a:rPr lang="en-US"/>
              <a:t>Cognitive (thinking)</a:t>
            </a:r>
          </a:p>
          <a:p>
            <a:pPr lvl="1"/>
            <a:r>
              <a:rPr lang="en-US"/>
              <a:t>Personal behavior</a:t>
            </a:r>
          </a:p>
          <a:p>
            <a:pPr marL="2286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893813392"/>
              </p:ext>
            </p:extLst>
          </p:nvPr>
        </p:nvSpPr>
        <p:spPr/>
        <p:txBody>
          <a:bodyPr/>
          <a:lstStyle/>
          <a:p>
            <a:r>
              <a:rPr lang="en-US"/>
              <a:t>Body's Response to Stressors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559903245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Alarm</a:t>
            </a:r>
          </a:p>
          <a:p>
            <a:pPr lvl="1"/>
            <a:r>
              <a:rPr lang="en-US"/>
              <a:t>Dilated pupils</a:t>
            </a:r>
          </a:p>
          <a:p>
            <a:pPr lvl="1"/>
            <a:r>
              <a:rPr lang="en-US"/>
              <a:t>Increased perspiration</a:t>
            </a:r>
          </a:p>
          <a:p>
            <a:pPr lvl="1"/>
            <a:r>
              <a:rPr lang="en-US"/>
              <a:t>Rise in blood pressure</a:t>
            </a:r>
          </a:p>
          <a:p>
            <a:r>
              <a:rPr lang="en-US"/>
              <a:t>Resistance</a:t>
            </a:r>
          </a:p>
          <a:p>
            <a:r>
              <a:rPr lang="en-US"/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203721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31136" y="2743200"/>
            <a:ext cx="3622548" cy="299682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l="10698" r="11756" b="-2"/>
          <a:stretch/>
        </p:blipFill>
        <p:spPr>
          <a:xfrm>
            <a:off x="2396490" y="2906589"/>
            <a:ext cx="3291840" cy="26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86635711"/>
              </p:ext>
            </p:extLst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Stressors for teens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726866476"/>
              </p:ext>
            </p:extLst>
          </p:nvPr>
        </p:nvSpPr>
        <p:spPr>
          <a:xfrm>
            <a:off x="6333423" y="2638044"/>
            <a:ext cx="3618297" cy="31019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Life situations</a:t>
            </a:r>
          </a:p>
          <a:p>
            <a:r>
              <a:rPr lang="en-US"/>
              <a:t>Environmental</a:t>
            </a:r>
          </a:p>
          <a:p>
            <a:r>
              <a:rPr lang="en-US"/>
              <a:t>Biological</a:t>
            </a:r>
          </a:p>
          <a:p>
            <a:r>
              <a:rPr lang="en-US"/>
              <a:t>Cognitive (Thinking)</a:t>
            </a:r>
          </a:p>
          <a:p>
            <a:r>
              <a:rPr lang="en-US"/>
              <a:t>Personal Behavior</a:t>
            </a:r>
          </a:p>
        </p:txBody>
      </p:sp>
    </p:spTree>
    <p:extLst>
      <p:ext uri="{BB962C8B-B14F-4D97-AF65-F5344CB8AC3E}">
        <p14:creationId xmlns:p14="http://schemas.microsoft.com/office/powerpoint/2010/main" val="297915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793824593"/>
              </p:ext>
            </p:extLst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Stress and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450014016"/>
              </p:ext>
            </p:extLst>
          </p:nvPr>
        </p:nvSpPr>
        <p:spPr>
          <a:xfrm>
            <a:off x="6259551" y="1444752"/>
            <a:ext cx="4652840" cy="3968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Ongoing and consistent stress can affect all aspects of health and well-being</a:t>
            </a:r>
          </a:p>
          <a:p>
            <a:r>
              <a:rPr lang="en-US" b="1" u="sng">
                <a:solidFill>
                  <a:srgbClr val="404040"/>
                </a:solidFill>
              </a:rPr>
              <a:t>Psychosomatic response:</a:t>
            </a:r>
            <a:r>
              <a:rPr lang="en-US">
                <a:solidFill>
                  <a:srgbClr val="404040"/>
                </a:solidFill>
              </a:rPr>
              <a:t> physical reaction that results from stress rather than an injury or illness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Headache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Elevated blood pressure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Jaw clenching, grinding teeth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Digestive issues</a:t>
            </a:r>
          </a:p>
          <a:p>
            <a:r>
              <a:rPr lang="en-US">
                <a:solidFill>
                  <a:srgbClr val="404040"/>
                </a:solidFill>
              </a:rPr>
              <a:t>Mental/Emotional and social effects: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Mood swings, difficulty concentrating, irritability </a:t>
            </a:r>
          </a:p>
        </p:txBody>
      </p:sp>
    </p:spTree>
    <p:extLst>
      <p:ext uri="{BB962C8B-B14F-4D97-AF65-F5344CB8AC3E}">
        <p14:creationId xmlns:p14="http://schemas.microsoft.com/office/powerpoint/2010/main" val="209343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167353204"/>
              </p:ext>
            </p:extLst>
          </p:nvPr>
        </p:nvSpPr>
        <p:spPr/>
        <p:txBody>
          <a:bodyPr/>
          <a:lstStyle/>
          <a:p>
            <a:r>
              <a:rPr lang="en-US"/>
              <a:t>Managing stress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4203027125"/>
              </p:ext>
            </p:extLst>
          </p:nvPr>
        </p:nvSpPr>
        <p:spPr/>
        <p:txBody>
          <a:bodyPr/>
          <a:lstStyle/>
          <a:p>
            <a:r>
              <a:rPr lang="en-US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45873687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Parcel</vt:lpstr>
      <vt:lpstr>Chapter 4: Managing Stress and Coping with Loss</vt:lpstr>
      <vt:lpstr>Objectives</vt:lpstr>
      <vt:lpstr>Understanding Stress</vt:lpstr>
      <vt:lpstr>So, What is stress?</vt:lpstr>
      <vt:lpstr>Causes of stress</vt:lpstr>
      <vt:lpstr>Body's Response to Stressors</vt:lpstr>
      <vt:lpstr>Stressors for teens</vt:lpstr>
      <vt:lpstr>Stress and Health</vt:lpstr>
      <vt:lpstr>Managing stress</vt:lpstr>
      <vt:lpstr>Managing Stress</vt:lpstr>
      <vt:lpstr>Stress management techniques</vt:lpstr>
      <vt:lpstr>Handling Stress </vt:lpstr>
      <vt:lpstr>Staying Healthy</vt:lpstr>
      <vt:lpstr>Coping with Loss and Grief</vt:lpstr>
      <vt:lpstr>Expressing Grief</vt:lpstr>
      <vt:lpstr>Coping with Death</vt:lpstr>
      <vt:lpstr>Coping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Managing Stress and Coping with Loss</dc:title>
  <dc:creator>McGehee, Chelsea T.</dc:creator>
  <cp:lastModifiedBy>McGehee, Chelsea T.</cp:lastModifiedBy>
  <cp:revision>2</cp:revision>
  <dcterms:modified xsi:type="dcterms:W3CDTF">2017-08-31T13:06:10Z</dcterms:modified>
</cp:coreProperties>
</file>