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3" r:id="rId10"/>
    <p:sldId id="272" r:id="rId11"/>
    <p:sldId id="264" r:id="rId12"/>
    <p:sldId id="273" r:id="rId13"/>
    <p:sldId id="265" r:id="rId14"/>
    <p:sldId id="266" r:id="rId15"/>
    <p:sldId id="267" r:id="rId16"/>
    <p:sldId id="274" r:id="rId17"/>
    <p:sldId id="268" r:id="rId18"/>
    <p:sldId id="269" r:id="rId19"/>
    <p:sldId id="270" r:id="rId20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19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1784F-0441-4260-88D6-AE0BB27FD577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337DF-7149-471E-A1B5-4241676C1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164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11/14/2018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extLst/>
          </p:nvPr>
        </p:nvSpPr>
        <p:spPr/>
        <p:txBody>
          <a:bodyPr/>
          <a:lstStyle/>
          <a:p>
            <a:r>
              <a:rPr lang="en-US"/>
              <a:t>Chapter 8: Peer Relationships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extLst/>
          </p:nvPr>
        </p:nvSpPr>
        <p:spPr/>
        <p:txBody>
          <a:bodyPr/>
          <a:lstStyle/>
          <a:p>
            <a:r>
              <a:rPr lang="en-US"/>
              <a:t>Unit 3: Healthy and Safe Relationships</a:t>
            </a:r>
          </a:p>
        </p:txBody>
      </p:sp>
    </p:spTree>
    <p:extLst>
      <p:ext uri="{BB962C8B-B14F-4D97-AF65-F5344CB8AC3E}">
        <p14:creationId xmlns:p14="http://schemas.microsoft.com/office/powerpoint/2010/main" val="2029002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Methods of Manipulation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2300771"/>
              </p:ext>
            </p:extLst>
          </p:nvPr>
        </p:nvGraphicFramePr>
        <p:xfrm>
          <a:off x="819150" y="2222500"/>
          <a:ext cx="10553700" cy="39166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27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7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dirty="0"/>
                        <a:t>Making Threats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Promising</a:t>
                      </a:r>
                      <a:r>
                        <a:rPr lang="en-US" sz="1600" b="0" baseline="0" dirty="0"/>
                        <a:t> violence or some other negative consequence if the person does not do what is asking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/>
                        <a:t>Blackmail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Threatening</a:t>
                      </a:r>
                      <a:r>
                        <a:rPr lang="en-US" sz="1600" b="0" baseline="0" dirty="0"/>
                        <a:t> to reveal some embarrassing or damaging information if the person does not do what is asked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/>
                        <a:t>Mocking or teasing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Making fun of another person in</a:t>
                      </a:r>
                      <a:r>
                        <a:rPr lang="en-US" sz="1600" b="0" baseline="0" dirty="0"/>
                        <a:t> a mean or hurtful way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/>
                        <a:t>Guilt</a:t>
                      </a:r>
                      <a:r>
                        <a:rPr lang="en-US" sz="1600" b="0" baseline="0" dirty="0"/>
                        <a:t> trip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Making a person feel guilty to get desired</a:t>
                      </a:r>
                      <a:r>
                        <a:rPr lang="en-US" sz="1600" b="0" baseline="0" dirty="0"/>
                        <a:t> results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/>
                        <a:t>Bargaining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Offering to make a deal to get what one wants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/>
                        <a:t>Flattery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Using</a:t>
                      </a:r>
                      <a:r>
                        <a:rPr lang="en-US" sz="1600" b="0" baseline="0" dirty="0"/>
                        <a:t> excessive praises to influence another person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/>
                        <a:t>Bribing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Promising money or favors if the</a:t>
                      </a:r>
                      <a:r>
                        <a:rPr lang="en-US" sz="1600" b="0" baseline="0" dirty="0"/>
                        <a:t> person does what is asked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6876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/>
          </p:nvPr>
        </p:nvSpPr>
        <p:spPr/>
        <p:txBody>
          <a:bodyPr/>
          <a:lstStyle/>
          <a:p>
            <a:r>
              <a:rPr lang="en-US"/>
              <a:t>Resisting Negative Peer Pressure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/>
          </p:nvPr>
        </p:nvSpPr>
        <p:spPr>
          <a:xfrm>
            <a:off x="818712" y="2524836"/>
            <a:ext cx="10554574" cy="3333962"/>
          </a:xfrm>
        </p:spPr>
        <p:txBody>
          <a:bodyPr>
            <a:noAutofit/>
          </a:bodyPr>
          <a:lstStyle/>
          <a:p>
            <a:r>
              <a:rPr lang="en-US" sz="2800" dirty="0"/>
              <a:t>Practicing refusal skills will help you deal with negative peer pressure</a:t>
            </a:r>
          </a:p>
          <a:p>
            <a:pPr lvl="1"/>
            <a:r>
              <a:rPr lang="en-US" sz="2400" b="1" u="sng" dirty="0"/>
              <a:t>Assertive Refusal:</a:t>
            </a:r>
            <a:r>
              <a:rPr lang="en-US" sz="2400" dirty="0"/>
              <a:t> </a:t>
            </a:r>
            <a:r>
              <a:rPr lang="en-US" sz="2400" b="1" u="sng" dirty="0"/>
              <a:t>state your position and stand your ground while acknowledging the rights of others---</a:t>
            </a:r>
            <a:r>
              <a:rPr lang="en-US" sz="2400" b="1" u="sng"/>
              <a:t>most effective </a:t>
            </a:r>
            <a:r>
              <a:rPr lang="en-US" sz="2400" b="1" u="sng" dirty="0"/>
              <a:t>approach</a:t>
            </a:r>
          </a:p>
          <a:p>
            <a:r>
              <a:rPr lang="en-US" sz="2800" b="1" u="sng" dirty="0"/>
              <a:t>3-step process for effective refusal skills:</a:t>
            </a:r>
          </a:p>
          <a:p>
            <a:pPr lvl="1"/>
            <a:r>
              <a:rPr lang="en-US" sz="2400" b="1" u="sng" dirty="0"/>
              <a:t>State your position</a:t>
            </a:r>
          </a:p>
          <a:p>
            <a:pPr lvl="1"/>
            <a:r>
              <a:rPr lang="en-US" sz="2400" b="1" u="sng" dirty="0"/>
              <a:t>Suggest alternatives</a:t>
            </a:r>
          </a:p>
          <a:p>
            <a:pPr lvl="1"/>
            <a:r>
              <a:rPr lang="en-US" sz="2400" b="1" u="sng" dirty="0"/>
              <a:t>Stand your ground</a:t>
            </a:r>
          </a:p>
        </p:txBody>
      </p:sp>
    </p:spTree>
    <p:extLst>
      <p:ext uri="{BB962C8B-B14F-4D97-AF65-F5344CB8AC3E}">
        <p14:creationId xmlns:p14="http://schemas.microsoft.com/office/powerpoint/2010/main" val="3173607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your body language!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300" y="2258775"/>
            <a:ext cx="8966578" cy="428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704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/>
          </p:nvPr>
        </p:nvSpPr>
        <p:spPr/>
        <p:txBody>
          <a:bodyPr/>
          <a:lstStyle/>
          <a:p>
            <a:r>
              <a:rPr lang="en-US"/>
              <a:t>Practicing Abstinence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  <p:extLst/>
          </p:nvPr>
        </p:nvSpPr>
        <p:spPr/>
        <p:txBody>
          <a:bodyPr/>
          <a:lstStyle/>
          <a:p>
            <a:r>
              <a:rPr lang="en-US"/>
              <a:t>Lesson 3</a:t>
            </a:r>
          </a:p>
        </p:txBody>
      </p:sp>
    </p:spTree>
    <p:extLst>
      <p:ext uri="{BB962C8B-B14F-4D97-AF65-F5344CB8AC3E}">
        <p14:creationId xmlns:p14="http://schemas.microsoft.com/office/powerpoint/2010/main" val="1850170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mage result for priorities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 l="15952" r="19174" b="-1"/>
          <a:stretch/>
        </p:blipFill>
        <p:spPr>
          <a:xfrm>
            <a:off x="6108700" y="-1"/>
            <a:ext cx="6094450" cy="6858001"/>
          </a:xfrm>
          <a:prstGeom prst="rect">
            <a:avLst/>
          </a:prstGeom>
        </p:spPr>
      </p:pic>
      <p:sp>
        <p:nvSpPr>
          <p:cNvPr id="9" name="Freeform 1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6485467" cy="6858000"/>
          </a:xfrm>
          <a:custGeom>
            <a:avLst/>
            <a:gdLst>
              <a:gd name="connsiteX0" fmla="*/ 0 w 6485467"/>
              <a:gd name="connsiteY0" fmla="*/ 0 h 6858000"/>
              <a:gd name="connsiteX1" fmla="*/ 6485467 w 6485467"/>
              <a:gd name="connsiteY1" fmla="*/ 0 h 6858000"/>
              <a:gd name="connsiteX2" fmla="*/ 6485467 w 6485467"/>
              <a:gd name="connsiteY2" fmla="*/ 1900238 h 6858000"/>
              <a:gd name="connsiteX3" fmla="*/ 6115051 w 6485467"/>
              <a:gd name="connsiteY3" fmla="*/ 2178050 h 6858000"/>
              <a:gd name="connsiteX4" fmla="*/ 6110817 w 6485467"/>
              <a:gd name="connsiteY4" fmla="*/ 2184400 h 6858000"/>
              <a:gd name="connsiteX5" fmla="*/ 6104467 w 6485467"/>
              <a:gd name="connsiteY5" fmla="*/ 2193925 h 6858000"/>
              <a:gd name="connsiteX6" fmla="*/ 6098117 w 6485467"/>
              <a:gd name="connsiteY6" fmla="*/ 2201863 h 6858000"/>
              <a:gd name="connsiteX7" fmla="*/ 6098117 w 6485467"/>
              <a:gd name="connsiteY7" fmla="*/ 2211388 h 6858000"/>
              <a:gd name="connsiteX8" fmla="*/ 6098117 w 6485467"/>
              <a:gd name="connsiteY8" fmla="*/ 2220913 h 6858000"/>
              <a:gd name="connsiteX9" fmla="*/ 6104467 w 6485467"/>
              <a:gd name="connsiteY9" fmla="*/ 2228850 h 6858000"/>
              <a:gd name="connsiteX10" fmla="*/ 6110817 w 6485467"/>
              <a:gd name="connsiteY10" fmla="*/ 2238375 h 6858000"/>
              <a:gd name="connsiteX11" fmla="*/ 6115051 w 6485467"/>
              <a:gd name="connsiteY11" fmla="*/ 2244725 h 6858000"/>
              <a:gd name="connsiteX12" fmla="*/ 6485467 w 6485467"/>
              <a:gd name="connsiteY12" fmla="*/ 2522538 h 6858000"/>
              <a:gd name="connsiteX13" fmla="*/ 6485467 w 6485467"/>
              <a:gd name="connsiteY13" fmla="*/ 6858000 h 6858000"/>
              <a:gd name="connsiteX14" fmla="*/ 0 w 6485467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485467" h="6858000">
                <a:moveTo>
                  <a:pt x="0" y="0"/>
                </a:moveTo>
                <a:lnTo>
                  <a:pt x="6485467" y="0"/>
                </a:lnTo>
                <a:lnTo>
                  <a:pt x="6485467" y="1900238"/>
                </a:lnTo>
                <a:lnTo>
                  <a:pt x="6115051" y="2178050"/>
                </a:lnTo>
                <a:lnTo>
                  <a:pt x="6110817" y="2184400"/>
                </a:lnTo>
                <a:lnTo>
                  <a:pt x="6104467" y="2193925"/>
                </a:lnTo>
                <a:lnTo>
                  <a:pt x="6098117" y="2201863"/>
                </a:lnTo>
                <a:lnTo>
                  <a:pt x="6098117" y="2211388"/>
                </a:lnTo>
                <a:lnTo>
                  <a:pt x="6098117" y="2220913"/>
                </a:lnTo>
                <a:lnTo>
                  <a:pt x="6104467" y="2228850"/>
                </a:lnTo>
                <a:lnTo>
                  <a:pt x="6110817" y="2238375"/>
                </a:lnTo>
                <a:lnTo>
                  <a:pt x="6115051" y="2244725"/>
                </a:lnTo>
                <a:lnTo>
                  <a:pt x="6485467" y="2522538"/>
                </a:lnTo>
                <a:lnTo>
                  <a:pt x="648546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extLst/>
          </p:nvPr>
        </p:nvSpPr>
        <p:spPr>
          <a:xfrm>
            <a:off x="810000" y="447188"/>
            <a:ext cx="5070100" cy="1026770"/>
          </a:xfrm>
        </p:spPr>
        <p:txBody>
          <a:bodyPr>
            <a:normAutofit/>
          </a:bodyPr>
          <a:lstStyle/>
          <a:p>
            <a:r>
              <a:rPr lang="en-US" dirty="0"/>
              <a:t>Dating 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/>
          </p:nvPr>
        </p:nvSpPr>
        <p:spPr>
          <a:xfrm>
            <a:off x="818712" y="2413000"/>
            <a:ext cx="5055923" cy="36322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Personal values and priorities should influence your dating decisions</a:t>
            </a:r>
          </a:p>
          <a:p>
            <a:r>
              <a:rPr lang="en-US" sz="2400" b="1" u="sng" dirty="0"/>
              <a:t>Priorities: goals, tasks, values, and activities that you judge to be more important than others.</a:t>
            </a:r>
          </a:p>
          <a:p>
            <a:pPr lvl="1"/>
            <a:r>
              <a:rPr lang="en-US" sz="2000" dirty="0"/>
              <a:t>Example: focusing on school, spending time with family, practicing your sport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004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/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/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  <p:extLst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en-US"/>
              <a:t>Abstinence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/>
          </p:nvPr>
        </p:nvSpPr>
        <p:spPr>
          <a:xfrm>
            <a:off x="6008068" y="978993"/>
            <a:ext cx="5365218" cy="4900014"/>
          </a:xfrm>
          <a:effectLst/>
        </p:spPr>
        <p:txBody>
          <a:bodyPr>
            <a:noAutofit/>
          </a:bodyPr>
          <a:lstStyle/>
          <a:p>
            <a:r>
              <a:rPr lang="en-US" sz="2400" b="1" u="sng" dirty="0"/>
              <a:t>Abstinence:</a:t>
            </a:r>
            <a:r>
              <a:rPr lang="en-US" sz="2400" dirty="0"/>
              <a:t> deliberate decision to avoid high-risk, including sexual activity and use of tobacco, alcohol, and other drugs</a:t>
            </a:r>
          </a:p>
          <a:p>
            <a:r>
              <a:rPr lang="en-US" sz="2400" b="1" u="sng" dirty="0"/>
              <a:t>Intimacy:</a:t>
            </a:r>
            <a:r>
              <a:rPr lang="en-US" sz="2400" dirty="0"/>
              <a:t> a closeness between two people that develop over time</a:t>
            </a:r>
          </a:p>
          <a:p>
            <a:r>
              <a:rPr lang="en-US" sz="2400" dirty="0"/>
              <a:t>_______________: exaggerated feelings of passion</a:t>
            </a:r>
          </a:p>
          <a:p>
            <a:r>
              <a:rPr lang="en-US" sz="2400" b="1" u="sng" dirty="0"/>
              <a:t>Self-control:</a:t>
            </a:r>
            <a:r>
              <a:rPr lang="en-US" sz="2400" dirty="0"/>
              <a:t> person's ability to use responsibility to override emotions</a:t>
            </a:r>
          </a:p>
        </p:txBody>
      </p:sp>
    </p:spTree>
    <p:extLst>
      <p:ext uri="{BB962C8B-B14F-4D97-AF65-F5344CB8AC3E}">
        <p14:creationId xmlns:p14="http://schemas.microsoft.com/office/powerpoint/2010/main" val="2062756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Risky Situations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Avoid places where alcohol and other drugs are present</a:t>
            </a:r>
          </a:p>
          <a:p>
            <a:endParaRPr lang="en-US" sz="3200" dirty="0"/>
          </a:p>
          <a:p>
            <a:r>
              <a:rPr lang="en-US" sz="3200" dirty="0"/>
              <a:t>Avoid being alone with a date at home or in an isolated place</a:t>
            </a:r>
          </a:p>
        </p:txBody>
      </p:sp>
    </p:spTree>
    <p:extLst>
      <p:ext uri="{BB962C8B-B14F-4D97-AF65-F5344CB8AC3E}">
        <p14:creationId xmlns:p14="http://schemas.microsoft.com/office/powerpoint/2010/main" val="23870785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mage result for STD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6138" y="3434648"/>
            <a:ext cx="2913062" cy="1673042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  <p:extLst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en-US"/>
              <a:t>Considering the Consequences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/>
          </p:nvPr>
        </p:nvSpPr>
        <p:spPr>
          <a:xfrm>
            <a:off x="818713" y="2413000"/>
            <a:ext cx="7199220" cy="3632200"/>
          </a:xfrm>
        </p:spPr>
        <p:txBody>
          <a:bodyPr>
            <a:normAutofit/>
          </a:bodyPr>
          <a:lstStyle/>
          <a:p>
            <a:r>
              <a:rPr lang="en-US" sz="2400" dirty="0"/>
              <a:t>Abstinence from sexual activity has a positive effect on all sides of your health triangle</a:t>
            </a:r>
          </a:p>
          <a:p>
            <a:r>
              <a:rPr lang="en-US" sz="2400" b="1" u="sng" dirty="0"/>
              <a:t>Sexually Transmitted Diseases (STD's):</a:t>
            </a:r>
            <a:r>
              <a:rPr lang="en-US" sz="2400" b="1" dirty="0"/>
              <a:t> </a:t>
            </a:r>
            <a:r>
              <a:rPr lang="en-US" sz="2400" dirty="0"/>
              <a:t>infectious diseases spread from person to person through sexual contact</a:t>
            </a:r>
          </a:p>
          <a:p>
            <a:pPr lvl="1"/>
            <a:r>
              <a:rPr lang="en-US" sz="2000" dirty="0"/>
              <a:t>Some STD's have no cure</a:t>
            </a:r>
          </a:p>
          <a:p>
            <a:r>
              <a:rPr lang="en-US" sz="2400" dirty="0"/>
              <a:t>Unplanned pregnancy</a:t>
            </a:r>
          </a:p>
        </p:txBody>
      </p:sp>
    </p:spTree>
    <p:extLst>
      <p:ext uri="{BB962C8B-B14F-4D97-AF65-F5344CB8AC3E}">
        <p14:creationId xmlns:p14="http://schemas.microsoft.com/office/powerpoint/2010/main" val="22847200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/>
          </p:nvPr>
        </p:nvSpPr>
        <p:spPr/>
        <p:txBody>
          <a:bodyPr/>
          <a:lstStyle/>
          <a:p>
            <a:r>
              <a:rPr lang="en-US"/>
              <a:t>Committing to Abstinence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Open and honest communication with your dating partner will help you stay committed to abstinence</a:t>
            </a:r>
          </a:p>
          <a:p>
            <a:r>
              <a:rPr lang="en-US" sz="2400" dirty="0"/>
              <a:t>Make the conversation about abstinence a positive one</a:t>
            </a:r>
          </a:p>
          <a:p>
            <a:r>
              <a:rPr lang="en-US" sz="2400" dirty="0"/>
              <a:t>Be firm in setting limits in your relationship</a:t>
            </a:r>
          </a:p>
          <a:p>
            <a:r>
              <a:rPr lang="en-US" sz="2400" dirty="0"/>
              <a:t>Continue to practice refusal skills</a:t>
            </a:r>
          </a:p>
          <a:p>
            <a:r>
              <a:rPr lang="en-US" sz="2400" dirty="0"/>
              <a:t>Returning to abstinence is a positive alternative to previous sexual behaviors</a:t>
            </a:r>
          </a:p>
        </p:txBody>
      </p:sp>
    </p:spTree>
    <p:extLst>
      <p:ext uri="{BB962C8B-B14F-4D97-AF65-F5344CB8AC3E}">
        <p14:creationId xmlns:p14="http://schemas.microsoft.com/office/powerpoint/2010/main" val="9758891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/>
          </p:nvPr>
        </p:nvSpPr>
        <p:spPr/>
        <p:txBody>
          <a:bodyPr/>
          <a:lstStyle/>
          <a:p>
            <a:r>
              <a:rPr lang="en-US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/>
          </p:nvPr>
        </p:nvSpPr>
        <p:spPr/>
        <p:txBody>
          <a:bodyPr/>
          <a:lstStyle/>
          <a:p>
            <a:r>
              <a:rPr lang="en-US"/>
              <a:t>Bronson, Mary H. </a:t>
            </a:r>
            <a:r>
              <a:rPr lang="en-US" i="1"/>
              <a:t>Florida Health.</a:t>
            </a:r>
            <a:r>
              <a:rPr lang="en-US"/>
              <a:t> McGraw-Hill, 2015</a:t>
            </a:r>
          </a:p>
        </p:txBody>
      </p:sp>
    </p:spTree>
    <p:extLst>
      <p:ext uri="{BB962C8B-B14F-4D97-AF65-F5344CB8AC3E}">
        <p14:creationId xmlns:p14="http://schemas.microsoft.com/office/powerpoint/2010/main" val="899208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/>
          </p:nvPr>
        </p:nvSpPr>
        <p:spPr/>
        <p:txBody>
          <a:bodyPr/>
          <a:lstStyle/>
          <a:p>
            <a:r>
              <a:rPr lang="en-US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Understand that mutual respect and honesty are important characteristics of healthy friendships</a:t>
            </a:r>
          </a:p>
          <a:p>
            <a:r>
              <a:rPr lang="en-US" sz="2800" dirty="0"/>
              <a:t>Define effective refusal skills in order to deal with negative peer pressure</a:t>
            </a:r>
          </a:p>
          <a:p>
            <a:r>
              <a:rPr lang="en-US" sz="2800" dirty="0"/>
              <a:t>Set dating limits and practice abstinence</a:t>
            </a:r>
          </a:p>
        </p:txBody>
      </p:sp>
    </p:spTree>
    <p:extLst>
      <p:ext uri="{BB962C8B-B14F-4D97-AF65-F5344CB8AC3E}">
        <p14:creationId xmlns:p14="http://schemas.microsoft.com/office/powerpoint/2010/main" val="1163453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1" name="Freeform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2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 flipH="1">
            <a:off x="7554995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 descr="Image result for peer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921223"/>
            <a:ext cx="6268060" cy="4842383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  <p:extLst/>
          </p:nvPr>
        </p:nvSpPr>
        <p:spPr>
          <a:xfrm>
            <a:off x="8134349" y="1819275"/>
            <a:ext cx="3606137" cy="422208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4400"/>
              <a:t>Safe and Healthy Friendships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extLst/>
          </p:nvPr>
        </p:nvSpPr>
        <p:spPr>
          <a:xfrm>
            <a:off x="8134349" y="457199"/>
            <a:ext cx="3247652" cy="136207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Lesson One</a:t>
            </a:r>
          </a:p>
        </p:txBody>
      </p:sp>
    </p:spTree>
    <p:extLst>
      <p:ext uri="{BB962C8B-B14F-4D97-AF65-F5344CB8AC3E}">
        <p14:creationId xmlns:p14="http://schemas.microsoft.com/office/powerpoint/2010/main" val="1390715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/>
          </p:nvPr>
        </p:nvSpPr>
        <p:spPr/>
        <p:txBody>
          <a:bodyPr/>
          <a:lstStyle/>
          <a:p>
            <a:r>
              <a:rPr lang="en-US"/>
              <a:t>Peer 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/>
          </p:nvPr>
        </p:nvSpPr>
        <p:spPr>
          <a:xfrm>
            <a:off x="819150" y="1965278"/>
            <a:ext cx="10553700" cy="4681182"/>
          </a:xfrm>
        </p:spPr>
        <p:txBody>
          <a:bodyPr>
            <a:normAutofit/>
          </a:bodyPr>
          <a:lstStyle/>
          <a:p>
            <a:r>
              <a:rPr lang="en-US" sz="2000" b="1" u="sng" dirty="0"/>
              <a:t>Peers: people who are similar age and share similar interests</a:t>
            </a:r>
          </a:p>
          <a:p>
            <a:r>
              <a:rPr lang="en-US" sz="2000" dirty="0"/>
              <a:t>These relationships play an important role in your health and well-being</a:t>
            </a:r>
          </a:p>
          <a:p>
            <a:r>
              <a:rPr lang="en-US" sz="2000" dirty="0"/>
              <a:t>Friendships contain the follow attributes:</a:t>
            </a:r>
          </a:p>
          <a:p>
            <a:pPr lvl="1"/>
            <a:r>
              <a:rPr lang="en-US" sz="1800" dirty="0"/>
              <a:t>Similar Values, interests, beliefs, and attitudes</a:t>
            </a:r>
          </a:p>
          <a:p>
            <a:pPr lvl="1"/>
            <a:r>
              <a:rPr lang="en-US" sz="1800" dirty="0"/>
              <a:t>Open and honest communication</a:t>
            </a:r>
          </a:p>
          <a:p>
            <a:pPr lvl="1"/>
            <a:r>
              <a:rPr lang="en-US" sz="1800" dirty="0"/>
              <a:t>Sharing of joys, disappointments, dreams, and concerns</a:t>
            </a:r>
          </a:p>
          <a:p>
            <a:pPr lvl="1"/>
            <a:r>
              <a:rPr lang="en-US" sz="1800" dirty="0"/>
              <a:t>Mutual respect, caring, and support</a:t>
            </a:r>
          </a:p>
          <a:p>
            <a:pPr lvl="1"/>
            <a:r>
              <a:rPr lang="en-US" sz="1800" dirty="0"/>
              <a:t>Concern about each other's safety and well-being</a:t>
            </a:r>
          </a:p>
          <a:p>
            <a:r>
              <a:rPr lang="en-US" sz="2000" b="1" u="sng" dirty="0"/>
              <a:t>Platonic Friendship: friendship with a member of the opposite gender in which there is affection, but the two people are not considered a couple</a:t>
            </a:r>
          </a:p>
        </p:txBody>
      </p:sp>
    </p:spTree>
    <p:extLst>
      <p:ext uri="{BB962C8B-B14F-4D97-AF65-F5344CB8AC3E}">
        <p14:creationId xmlns:p14="http://schemas.microsoft.com/office/powerpoint/2010/main" val="2726318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mage result for acceptan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4049" y="2413000"/>
            <a:ext cx="4872953" cy="3716338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  <p:extLst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en-US"/>
              <a:t>Building Strong Friendships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/>
          </p:nvPr>
        </p:nvSpPr>
        <p:spPr>
          <a:xfrm>
            <a:off x="818713" y="2413000"/>
            <a:ext cx="3835583" cy="3632200"/>
          </a:xfrm>
        </p:spPr>
        <p:txBody>
          <a:bodyPr>
            <a:noAutofit/>
          </a:bodyPr>
          <a:lstStyle/>
          <a:p>
            <a:r>
              <a:rPr lang="en-US" sz="2400" dirty="0"/>
              <a:t>Traits of a positive friendship:</a:t>
            </a:r>
          </a:p>
          <a:p>
            <a:pPr lvl="1"/>
            <a:r>
              <a:rPr lang="en-US" sz="2400" dirty="0"/>
              <a:t>Empathy</a:t>
            </a:r>
          </a:p>
          <a:p>
            <a:pPr lvl="1"/>
            <a:r>
              <a:rPr lang="en-US" sz="2400" dirty="0"/>
              <a:t>Fairness</a:t>
            </a:r>
          </a:p>
          <a:p>
            <a:pPr lvl="1"/>
            <a:r>
              <a:rPr lang="en-US" sz="2400" dirty="0"/>
              <a:t>Shared Interests</a:t>
            </a:r>
          </a:p>
          <a:p>
            <a:pPr lvl="1"/>
            <a:r>
              <a:rPr lang="en-US" sz="2400" dirty="0"/>
              <a:t>Acceptance</a:t>
            </a:r>
          </a:p>
          <a:p>
            <a:pPr lvl="1"/>
            <a:r>
              <a:rPr lang="en-US" sz="2400" dirty="0"/>
              <a:t>Support</a:t>
            </a:r>
          </a:p>
          <a:p>
            <a:pPr lvl="1"/>
            <a:r>
              <a:rPr lang="en-US" sz="2400" dirty="0"/>
              <a:t>Loyalty</a:t>
            </a:r>
          </a:p>
        </p:txBody>
      </p:sp>
    </p:spTree>
    <p:extLst>
      <p:ext uri="{BB962C8B-B14F-4D97-AF65-F5344CB8AC3E}">
        <p14:creationId xmlns:p14="http://schemas.microsoft.com/office/powerpoint/2010/main" val="3145391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/>
          </p:nvPr>
        </p:nvSpPr>
        <p:spPr/>
        <p:txBody>
          <a:bodyPr/>
          <a:lstStyle/>
          <a:p>
            <a:r>
              <a:rPr lang="en-US"/>
              <a:t>Problems in Friendships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/>
          </p:nvPr>
        </p:nvSpPr>
        <p:spPr>
          <a:xfrm>
            <a:off x="818712" y="2222287"/>
            <a:ext cx="10554574" cy="4137570"/>
          </a:xfrm>
        </p:spPr>
        <p:txBody>
          <a:bodyPr>
            <a:noAutofit/>
          </a:bodyPr>
          <a:lstStyle/>
          <a:p>
            <a:r>
              <a:rPr lang="en-US" sz="2000" b="1" u="sng" dirty="0"/>
              <a:t>Cliques</a:t>
            </a:r>
            <a:r>
              <a:rPr lang="en-US" sz="2000" b="1" dirty="0"/>
              <a:t>: </a:t>
            </a:r>
            <a:r>
              <a:rPr lang="en-US" sz="2000" b="1" u="sng" dirty="0"/>
              <a:t>small circle of friends, usually with similar backgrounds or tastes, who exclude people viewed as outsiders.</a:t>
            </a:r>
          </a:p>
          <a:p>
            <a:endParaRPr lang="en-US" sz="2000" dirty="0"/>
          </a:p>
          <a:p>
            <a:r>
              <a:rPr lang="en-US" sz="2000" dirty="0"/>
              <a:t>Feelings of envy or jealousy:</a:t>
            </a:r>
          </a:p>
          <a:p>
            <a:pPr lvl="1"/>
            <a:r>
              <a:rPr lang="en-US" dirty="0"/>
              <a:t>What is making me feeling jealous? Is my friend deliberately making me feel this way? How can I manage these feelings?</a:t>
            </a:r>
          </a:p>
          <a:p>
            <a:endParaRPr lang="en-US" sz="2000" dirty="0"/>
          </a:p>
          <a:p>
            <a:r>
              <a:rPr lang="en-US" sz="2000" dirty="0"/>
              <a:t>When friendships change:</a:t>
            </a:r>
          </a:p>
          <a:p>
            <a:pPr lvl="1"/>
            <a:r>
              <a:rPr lang="en-US" dirty="0"/>
              <a:t>Pressures you into doing something you don’t want to, says hurtful or insulting things, constantly trying to change your beliefs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366953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1" name="Freeform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: Shape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3739895"/>
            <a:ext cx="12192000" cy="3118104"/>
          </a:xfrm>
          <a:custGeom>
            <a:avLst/>
            <a:gdLst>
              <a:gd name="connsiteX0" fmla="*/ 0 w 12192000"/>
              <a:gd name="connsiteY0" fmla="*/ 0 h 3118104"/>
              <a:gd name="connsiteX1" fmla="*/ 3676329 w 12192000"/>
              <a:gd name="connsiteY1" fmla="*/ 0 h 3118104"/>
              <a:gd name="connsiteX2" fmla="*/ 5595257 w 12192000"/>
              <a:gd name="connsiteY2" fmla="*/ 0 h 3118104"/>
              <a:gd name="connsiteX3" fmla="*/ 5672349 w 12192000"/>
              <a:gd name="connsiteY3" fmla="*/ 0 h 3118104"/>
              <a:gd name="connsiteX4" fmla="*/ 6053347 w 12192000"/>
              <a:gd name="connsiteY4" fmla="*/ 263783 h 3118104"/>
              <a:gd name="connsiteX5" fmla="*/ 6061813 w 12192000"/>
              <a:gd name="connsiteY5" fmla="*/ 266713 h 3118104"/>
              <a:gd name="connsiteX6" fmla="*/ 6074513 w 12192000"/>
              <a:gd name="connsiteY6" fmla="*/ 271110 h 3118104"/>
              <a:gd name="connsiteX7" fmla="*/ 6087212 w 12192000"/>
              <a:gd name="connsiteY7" fmla="*/ 275506 h 3118104"/>
              <a:gd name="connsiteX8" fmla="*/ 6097797 w 12192000"/>
              <a:gd name="connsiteY8" fmla="*/ 275506 h 3118104"/>
              <a:gd name="connsiteX9" fmla="*/ 6110496 w 12192000"/>
              <a:gd name="connsiteY9" fmla="*/ 275506 h 3118104"/>
              <a:gd name="connsiteX10" fmla="*/ 6121079 w 12192000"/>
              <a:gd name="connsiteY10" fmla="*/ 271110 h 3118104"/>
              <a:gd name="connsiteX11" fmla="*/ 6133779 w 12192000"/>
              <a:gd name="connsiteY11" fmla="*/ 266713 h 3118104"/>
              <a:gd name="connsiteX12" fmla="*/ 6142246 w 12192000"/>
              <a:gd name="connsiteY12" fmla="*/ 263783 h 3118104"/>
              <a:gd name="connsiteX13" fmla="*/ 6523247 w 12192000"/>
              <a:gd name="connsiteY13" fmla="*/ 0 h 3118104"/>
              <a:gd name="connsiteX14" fmla="*/ 6596743 w 12192000"/>
              <a:gd name="connsiteY14" fmla="*/ 0 h 3118104"/>
              <a:gd name="connsiteX15" fmla="*/ 12186115 w 12192000"/>
              <a:gd name="connsiteY15" fmla="*/ 0 h 3118104"/>
              <a:gd name="connsiteX16" fmla="*/ 12192000 w 12192000"/>
              <a:gd name="connsiteY16" fmla="*/ 0 h 3118104"/>
              <a:gd name="connsiteX17" fmla="*/ 12192000 w 12192000"/>
              <a:gd name="connsiteY17" fmla="*/ 3118104 h 3118104"/>
              <a:gd name="connsiteX18" fmla="*/ 7728858 w 12192000"/>
              <a:gd name="connsiteY18" fmla="*/ 3118104 h 3118104"/>
              <a:gd name="connsiteX19" fmla="*/ 6596743 w 12192000"/>
              <a:gd name="connsiteY19" fmla="*/ 3118104 h 3118104"/>
              <a:gd name="connsiteX20" fmla="*/ 5595257 w 12192000"/>
              <a:gd name="connsiteY20" fmla="*/ 3118104 h 3118104"/>
              <a:gd name="connsiteX21" fmla="*/ 2906487 w 12192000"/>
              <a:gd name="connsiteY21" fmla="*/ 3118104 h 3118104"/>
              <a:gd name="connsiteX22" fmla="*/ 0 w 12192000"/>
              <a:gd name="connsiteY22" fmla="*/ 3118104 h 3118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2000" h="3118104">
                <a:moveTo>
                  <a:pt x="0" y="0"/>
                </a:moveTo>
                <a:lnTo>
                  <a:pt x="3676329" y="0"/>
                </a:lnTo>
                <a:lnTo>
                  <a:pt x="5595257" y="0"/>
                </a:lnTo>
                <a:lnTo>
                  <a:pt x="5672349" y="0"/>
                </a:lnTo>
                <a:lnTo>
                  <a:pt x="6053347" y="263783"/>
                </a:lnTo>
                <a:lnTo>
                  <a:pt x="6061813" y="266713"/>
                </a:lnTo>
                <a:lnTo>
                  <a:pt x="6074513" y="271110"/>
                </a:lnTo>
                <a:lnTo>
                  <a:pt x="6087212" y="275506"/>
                </a:lnTo>
                <a:lnTo>
                  <a:pt x="6097797" y="275506"/>
                </a:lnTo>
                <a:lnTo>
                  <a:pt x="6110496" y="275506"/>
                </a:lnTo>
                <a:lnTo>
                  <a:pt x="6121079" y="271110"/>
                </a:lnTo>
                <a:lnTo>
                  <a:pt x="6133779" y="266713"/>
                </a:lnTo>
                <a:lnTo>
                  <a:pt x="6142246" y="263783"/>
                </a:lnTo>
                <a:lnTo>
                  <a:pt x="6523247" y="0"/>
                </a:lnTo>
                <a:lnTo>
                  <a:pt x="6596743" y="0"/>
                </a:lnTo>
                <a:lnTo>
                  <a:pt x="12186115" y="0"/>
                </a:lnTo>
                <a:lnTo>
                  <a:pt x="12192000" y="0"/>
                </a:lnTo>
                <a:lnTo>
                  <a:pt x="12192000" y="3118104"/>
                </a:lnTo>
                <a:lnTo>
                  <a:pt x="7728858" y="3118104"/>
                </a:lnTo>
                <a:lnTo>
                  <a:pt x="6596743" y="3118104"/>
                </a:lnTo>
                <a:lnTo>
                  <a:pt x="5595257" y="3118104"/>
                </a:lnTo>
                <a:lnTo>
                  <a:pt x="2906487" y="3118104"/>
                </a:lnTo>
                <a:lnTo>
                  <a:pt x="0" y="3118104"/>
                </a:lnTo>
                <a:close/>
              </a:path>
            </a:pathLst>
          </a:custGeom>
          <a:solidFill>
            <a:srgbClr val="212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10472" y="643464"/>
            <a:ext cx="7757804" cy="2817491"/>
          </a:xfrm>
          <a:prstGeom prst="roundRect">
            <a:avLst>
              <a:gd name="adj" fmla="val 3513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Image result for peer press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1350" y="884810"/>
            <a:ext cx="4640108" cy="23200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  <p:extLst/>
          </p:nvPr>
        </p:nvSpPr>
        <p:spPr>
          <a:xfrm>
            <a:off x="810001" y="4080386"/>
            <a:ext cx="10572000" cy="138874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>
                <a:solidFill>
                  <a:srgbClr val="FFFFFF"/>
                </a:solidFill>
              </a:rPr>
              <a:t>Peer Pressure and Refusal Skills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extLst/>
          </p:nvPr>
        </p:nvSpPr>
        <p:spPr>
          <a:xfrm>
            <a:off x="1268361" y="5503719"/>
            <a:ext cx="9665110" cy="61945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Lesson 2</a:t>
            </a:r>
          </a:p>
        </p:txBody>
      </p:sp>
    </p:spTree>
    <p:extLst>
      <p:ext uri="{BB962C8B-B14F-4D97-AF65-F5344CB8AC3E}">
        <p14:creationId xmlns:p14="http://schemas.microsoft.com/office/powerpoint/2010/main" val="38537611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 your own “I Message”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 feel __________ when you __________ because __________ and I'd like/I want __________. Would you consider__________?</a:t>
            </a:r>
          </a:p>
        </p:txBody>
      </p:sp>
    </p:spTree>
    <p:extLst>
      <p:ext uri="{BB962C8B-B14F-4D97-AF65-F5344CB8AC3E}">
        <p14:creationId xmlns:p14="http://schemas.microsoft.com/office/powerpoint/2010/main" val="791337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/>
          </p:nvPr>
        </p:nvSpPr>
        <p:spPr/>
        <p:txBody>
          <a:bodyPr/>
          <a:lstStyle/>
          <a:p>
            <a:r>
              <a:rPr lang="en-US"/>
              <a:t>Peer Pressure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/>
          </p:nvPr>
        </p:nvSpPr>
        <p:spPr/>
        <p:txBody>
          <a:bodyPr>
            <a:normAutofit/>
          </a:bodyPr>
          <a:lstStyle/>
          <a:p>
            <a:r>
              <a:rPr lang="en-US" sz="2800" b="1" u="sng" dirty="0"/>
              <a:t>Peer Pressure:</a:t>
            </a:r>
            <a:r>
              <a:rPr lang="en-US" sz="2800" dirty="0"/>
              <a:t> </a:t>
            </a:r>
            <a:r>
              <a:rPr lang="en-US" sz="2800" b="1" u="sng" dirty="0"/>
              <a:t>The influence that people your age may have on you</a:t>
            </a:r>
          </a:p>
          <a:p>
            <a:pPr lvl="1"/>
            <a:r>
              <a:rPr lang="en-US" sz="2400" dirty="0"/>
              <a:t>Can be positive or negative</a:t>
            </a:r>
          </a:p>
          <a:p>
            <a:r>
              <a:rPr lang="en-US" sz="2800" b="1" u="sng" dirty="0"/>
              <a:t>Harassment:</a:t>
            </a:r>
            <a:r>
              <a:rPr lang="en-US" sz="2800" dirty="0"/>
              <a:t> </a:t>
            </a:r>
            <a:r>
              <a:rPr lang="en-US" sz="2800" b="1" u="sng" dirty="0"/>
              <a:t>persistently annoying others</a:t>
            </a:r>
          </a:p>
          <a:p>
            <a:pPr lvl="1"/>
            <a:r>
              <a:rPr lang="en-US" sz="2400" dirty="0"/>
              <a:t>Can be hurtful—name-calling, teasing, bullying</a:t>
            </a:r>
          </a:p>
          <a:p>
            <a:r>
              <a:rPr lang="en-US" sz="2800" b="1" u="sng" dirty="0"/>
              <a:t>Manipulation:</a:t>
            </a:r>
            <a:r>
              <a:rPr lang="en-US" sz="2800" b="1" dirty="0"/>
              <a:t> </a:t>
            </a:r>
            <a:r>
              <a:rPr lang="en-US" sz="2800" b="1" u="sng" dirty="0"/>
              <a:t>indirect, dishonest way to control or influence other people</a:t>
            </a:r>
          </a:p>
        </p:txBody>
      </p:sp>
    </p:spTree>
    <p:extLst>
      <p:ext uri="{BB962C8B-B14F-4D97-AF65-F5344CB8AC3E}">
        <p14:creationId xmlns:p14="http://schemas.microsoft.com/office/powerpoint/2010/main" val="19301608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693</Words>
  <Application>Microsoft Office PowerPoint</Application>
  <PresentationFormat>Widescreen</PresentationFormat>
  <Paragraphs>95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Century Gothic</vt:lpstr>
      <vt:lpstr>Wingdings 2</vt:lpstr>
      <vt:lpstr>Quotable</vt:lpstr>
      <vt:lpstr>Chapter 8: Peer Relationships</vt:lpstr>
      <vt:lpstr>Objectives</vt:lpstr>
      <vt:lpstr>Safe and Healthy Friendships</vt:lpstr>
      <vt:lpstr>Peer Relationships</vt:lpstr>
      <vt:lpstr>Building Strong Friendships</vt:lpstr>
      <vt:lpstr>Problems in Friendships</vt:lpstr>
      <vt:lpstr>Peer Pressure and Refusal Skills</vt:lpstr>
      <vt:lpstr>Make your own “I Message”</vt:lpstr>
      <vt:lpstr>Peer Pressure</vt:lpstr>
      <vt:lpstr>Common Methods of Manipulation</vt:lpstr>
      <vt:lpstr>Resisting Negative Peer Pressure</vt:lpstr>
      <vt:lpstr>Use your body language!</vt:lpstr>
      <vt:lpstr>Practicing Abstinence</vt:lpstr>
      <vt:lpstr>Dating Decisions</vt:lpstr>
      <vt:lpstr>Abstinence</vt:lpstr>
      <vt:lpstr>Avoiding Risky Situations</vt:lpstr>
      <vt:lpstr>Considering the Consequences</vt:lpstr>
      <vt:lpstr>Committing to Abstinence 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8: Peer Relationships</dc:title>
  <dc:creator>McGehee, Chelsea T.</dc:creator>
  <cp:lastModifiedBy>McGehee, Chelsea T.</cp:lastModifiedBy>
  <cp:revision>13</cp:revision>
  <cp:lastPrinted>2017-11-06T14:06:51Z</cp:lastPrinted>
  <dcterms:modified xsi:type="dcterms:W3CDTF">2018-11-14T14:32:39Z</dcterms:modified>
</cp:coreProperties>
</file>