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Chapter 11: Managing Weight and Eating Behaviors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4: Nutrition and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maintaining weight"/>
          <p:cNvPicPr>
            <a:picLocks noChangeAspect="1"/>
          </p:cNvPicPr>
          <p:nvPr/>
        </p:nvPicPr>
        <p:blipFill rotWithShape="1">
          <a:blip r:embed="rId2"/>
          <a:srcRect r="7136" b="-1"/>
          <a:stretch/>
        </p:blipFill>
        <p:spPr>
          <a:xfrm>
            <a:off x="4619543" y="640080"/>
            <a:ext cx="6953577" cy="52527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US"/>
              <a:t>Managing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Target a healthy weight</a:t>
            </a:r>
          </a:p>
          <a:p>
            <a:r>
              <a:rPr lang="en-US" sz="2400" dirty="0"/>
              <a:t>Set realistic goals</a:t>
            </a:r>
          </a:p>
          <a:p>
            <a:r>
              <a:rPr lang="en-US" sz="2400" dirty="0"/>
              <a:t>Personalize your plan</a:t>
            </a:r>
          </a:p>
          <a:p>
            <a:pPr lvl="1"/>
            <a:r>
              <a:rPr lang="en-US" sz="2000" dirty="0"/>
              <a:t>Myplate.gov</a:t>
            </a:r>
          </a:p>
          <a:p>
            <a:r>
              <a:rPr lang="en-US" sz="2400" dirty="0"/>
              <a:t>Put your goals and plans in writing</a:t>
            </a:r>
          </a:p>
          <a:p>
            <a:r>
              <a:rPr lang="en-US" sz="2400" dirty="0"/>
              <a:t>Evaluate your progress</a:t>
            </a:r>
          </a:p>
        </p:txBody>
      </p:sp>
    </p:spTree>
    <p:extLst>
      <p:ext uri="{BB962C8B-B14F-4D97-AF65-F5344CB8AC3E}">
        <p14:creationId xmlns:p14="http://schemas.microsoft.com/office/powerpoint/2010/main" val="1763265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losing weigh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543" y="952822"/>
            <a:ext cx="6953577" cy="46272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US"/>
              <a:t>Healthful Ways to Lose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u="sng"/>
              <a:t>Choose nutrient-dense foods</a:t>
            </a:r>
          </a:p>
          <a:p>
            <a:pPr>
              <a:lnSpc>
                <a:spcPct val="90000"/>
              </a:lnSpc>
            </a:pPr>
            <a:r>
              <a:rPr lang="en-US" b="1" u="sng"/>
              <a:t>Watch portion sizes</a:t>
            </a:r>
          </a:p>
          <a:p>
            <a:pPr>
              <a:lnSpc>
                <a:spcPct val="90000"/>
              </a:lnSpc>
            </a:pPr>
            <a:r>
              <a:rPr lang="en-US" b="1" u="sng"/>
              <a:t>Eat fewer foods that are high in fats and added sugars</a:t>
            </a:r>
          </a:p>
          <a:p>
            <a:pPr>
              <a:lnSpc>
                <a:spcPct val="90000"/>
              </a:lnSpc>
            </a:pPr>
            <a:r>
              <a:rPr lang="en-US" b="1" u="sng"/>
              <a:t>Enjoy your favorite foods in moderation</a:t>
            </a:r>
          </a:p>
          <a:p>
            <a:pPr>
              <a:lnSpc>
                <a:spcPct val="90000"/>
              </a:lnSpc>
            </a:pPr>
            <a:r>
              <a:rPr lang="en-US" b="1" u="sng"/>
              <a:t>Be active</a:t>
            </a:r>
          </a:p>
          <a:p>
            <a:pPr>
              <a:lnSpc>
                <a:spcPct val="90000"/>
              </a:lnSpc>
            </a:pPr>
            <a:r>
              <a:rPr lang="en-US" b="1" u="sng"/>
              <a:t>Tone your muscles</a:t>
            </a:r>
          </a:p>
          <a:p>
            <a:pPr>
              <a:lnSpc>
                <a:spcPct val="90000"/>
              </a:lnSpc>
            </a:pPr>
            <a:r>
              <a:rPr lang="en-US" b="1" u="sng"/>
              <a:t>Stay hydrated</a:t>
            </a:r>
          </a:p>
        </p:txBody>
      </p:sp>
    </p:spTree>
    <p:extLst>
      <p:ext uri="{BB962C8B-B14F-4D97-AF65-F5344CB8AC3E}">
        <p14:creationId xmlns:p14="http://schemas.microsoft.com/office/powerpoint/2010/main" val="331438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healthy ways to gain weigh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455075"/>
            <a:ext cx="5451627" cy="3627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/>
              <a:t>Healthful Ways to Gain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Select foods from the 5 major food groups that are higher in calories</a:t>
            </a:r>
          </a:p>
          <a:p>
            <a:r>
              <a:rPr lang="en-US" sz="2400" dirty="0"/>
              <a:t>Choose higher-calorie, nutrient-rich foods</a:t>
            </a:r>
          </a:p>
          <a:p>
            <a:r>
              <a:rPr lang="en-US" sz="2400" dirty="0"/>
              <a:t>Eat nutritious snacks</a:t>
            </a:r>
          </a:p>
          <a:p>
            <a:r>
              <a:rPr lang="en-US" sz="2400" dirty="0"/>
              <a:t>Get regular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164732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Body Image and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174323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Image result for body 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057" y="2838973"/>
            <a:ext cx="3001931" cy="2248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Your Body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4232322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u="sng" dirty="0">
                <a:solidFill>
                  <a:srgbClr val="FEFFFF"/>
                </a:solidFill>
              </a:rPr>
              <a:t>Body image:</a:t>
            </a:r>
            <a:r>
              <a:rPr lang="en-US" sz="2400" dirty="0">
                <a:solidFill>
                  <a:srgbClr val="FEFFFF"/>
                </a:solidFill>
              </a:rPr>
              <a:t> that way you see your body</a:t>
            </a:r>
          </a:p>
          <a:p>
            <a:r>
              <a:rPr lang="en-US" sz="2400" dirty="0">
                <a:solidFill>
                  <a:srgbClr val="FEFFFF"/>
                </a:solidFill>
              </a:rPr>
              <a:t>During your teen years, you will experience many physical changes</a:t>
            </a:r>
          </a:p>
          <a:p>
            <a:r>
              <a:rPr lang="en-US" sz="2400" dirty="0">
                <a:solidFill>
                  <a:srgbClr val="FEFFFF"/>
                </a:solidFill>
              </a:rPr>
              <a:t>Where does body image come from?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Magazines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Models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Athletes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Actors/Actresses</a:t>
            </a:r>
          </a:p>
          <a:p>
            <a:pPr lvl="1"/>
            <a:r>
              <a:rPr lang="en-US" sz="2000" dirty="0">
                <a:solidFill>
                  <a:srgbClr val="FEFFFF"/>
                </a:solidFill>
              </a:rPr>
              <a:t>Peers</a:t>
            </a:r>
          </a:p>
        </p:txBody>
      </p:sp>
    </p:spTree>
    <p:extLst>
      <p:ext uri="{BB962C8B-B14F-4D97-AF65-F5344CB8AC3E}">
        <p14:creationId xmlns:p14="http://schemas.microsoft.com/office/powerpoint/2010/main" val="2069260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fad di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668843"/>
            <a:ext cx="5451627" cy="3200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/>
              <a:t>Fad Diets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u="sng" dirty="0"/>
              <a:t>Fad diets:</a:t>
            </a:r>
            <a:r>
              <a:rPr lang="en-US" sz="2800" b="1" dirty="0"/>
              <a:t> </a:t>
            </a:r>
            <a:r>
              <a:rPr lang="en-US" sz="2800" dirty="0"/>
              <a:t>weight-loss plans that tend to be popular for only a short period of time</a:t>
            </a:r>
          </a:p>
          <a:p>
            <a:pPr lvl="1"/>
            <a:r>
              <a:rPr lang="en-US" sz="2400" dirty="0"/>
              <a:t>JUST SAY NO :)</a:t>
            </a:r>
          </a:p>
          <a:p>
            <a:r>
              <a:rPr lang="en-US" sz="2800" b="1" u="sng" dirty="0"/>
              <a:t>Weight cycling:</a:t>
            </a:r>
            <a:r>
              <a:rPr lang="en-US" sz="2800" b="1" dirty="0"/>
              <a:t> </a:t>
            </a:r>
            <a:r>
              <a:rPr lang="en-US" sz="2800" dirty="0"/>
              <a:t>repeated pattern of losing and regaining body weight</a:t>
            </a:r>
          </a:p>
        </p:txBody>
      </p:sp>
    </p:spTree>
    <p:extLst>
      <p:ext uri="{BB962C8B-B14F-4D97-AF65-F5344CB8AC3E}">
        <p14:creationId xmlns:p14="http://schemas.microsoft.com/office/powerpoint/2010/main" val="176057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fad di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543" y="1276386"/>
            <a:ext cx="6953577" cy="3980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en-US"/>
              <a:t>Types of Fad Diets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Miracle foods</a:t>
            </a:r>
          </a:p>
          <a:p>
            <a:r>
              <a:rPr lang="en-US" sz="2800" dirty="0"/>
              <a:t>Magic combinations</a:t>
            </a:r>
          </a:p>
          <a:p>
            <a:r>
              <a:rPr lang="en-US" sz="2800" dirty="0"/>
              <a:t>Liquid diets</a:t>
            </a:r>
          </a:p>
          <a:p>
            <a:r>
              <a:rPr lang="en-US" sz="2800" dirty="0"/>
              <a:t>Diet pills</a:t>
            </a:r>
          </a:p>
          <a:p>
            <a:r>
              <a:rPr lang="en-US" sz="2800" dirty="0"/>
              <a:t>Fasting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48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Fad Diets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 diets that follow </a:t>
            </a:r>
            <a:r>
              <a:rPr lang="en-US" sz="2800" dirty="0" err="1" smtClean="0"/>
              <a:t>MyPlate</a:t>
            </a:r>
            <a:r>
              <a:rPr lang="en-US" sz="2800" dirty="0" smtClean="0"/>
              <a:t> guidelines</a:t>
            </a:r>
          </a:p>
          <a:p>
            <a:pPr lvl="1"/>
            <a:r>
              <a:rPr lang="en-US" sz="2400" dirty="0" smtClean="0"/>
              <a:t>Any diet that excludes any food group is not a good diet</a:t>
            </a:r>
          </a:p>
          <a:p>
            <a:r>
              <a:rPr lang="en-US" sz="2800" dirty="0" smtClean="0"/>
              <a:t>Plans that promise quick weight loss are unsafe</a:t>
            </a:r>
          </a:p>
          <a:p>
            <a:pPr lvl="1"/>
            <a:r>
              <a:rPr lang="en-US" sz="2400" dirty="0" smtClean="0"/>
              <a:t>No more than 2 pounds per week</a:t>
            </a:r>
          </a:p>
          <a:p>
            <a:r>
              <a:rPr lang="en-US" sz="2800" dirty="0" smtClean="0"/>
              <a:t>Diets that require you to buy certain products</a:t>
            </a:r>
          </a:p>
          <a:p>
            <a:pPr lvl="1"/>
            <a:r>
              <a:rPr lang="en-US" sz="2400" dirty="0" smtClean="0"/>
              <a:t>Supplements, Line of weight loss foods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1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Eating orders can be extremely dangers and typically require medical attention</a:t>
            </a:r>
          </a:p>
          <a:p>
            <a:r>
              <a:rPr lang="en-US" sz="2400" b="1" u="sng" dirty="0" smtClean="0"/>
              <a:t>Eating disorder: </a:t>
            </a:r>
            <a:r>
              <a:rPr lang="en-US" sz="2400" dirty="0" smtClean="0"/>
              <a:t>extreme, harmful eating behaviors that can cause serious illness or even death</a:t>
            </a:r>
          </a:p>
          <a:p>
            <a:pPr lvl="1"/>
            <a:r>
              <a:rPr lang="en-US" sz="2000" dirty="0" smtClean="0"/>
              <a:t>Mental illness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590" y="429197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0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3958"/>
            <a:ext cx="8915400" cy="4885898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Anorexia Nervosa: </a:t>
            </a:r>
            <a:r>
              <a:rPr lang="en-US" sz="2400" dirty="0" smtClean="0"/>
              <a:t>An eating disorder in which an irrational fear of weight gain leads people to starve themselves</a:t>
            </a:r>
          </a:p>
          <a:p>
            <a:pPr lvl="1"/>
            <a:r>
              <a:rPr lang="en-US" sz="2000" dirty="0" smtClean="0"/>
              <a:t>Mainly affects girls and young women</a:t>
            </a:r>
          </a:p>
          <a:p>
            <a:pPr lvl="1"/>
            <a:r>
              <a:rPr lang="en-US" sz="2000" dirty="0" smtClean="0"/>
              <a:t>See themselves as overweight even when they could be dangerously thin</a:t>
            </a:r>
          </a:p>
          <a:p>
            <a:pPr lvl="1"/>
            <a:r>
              <a:rPr lang="en-US" sz="2000" dirty="0" smtClean="0"/>
              <a:t>Behaviors include:</a:t>
            </a:r>
          </a:p>
          <a:p>
            <a:pPr lvl="2"/>
            <a:r>
              <a:rPr lang="en-US" sz="1800" dirty="0" smtClean="0"/>
              <a:t>Avoiding food and meals</a:t>
            </a:r>
          </a:p>
          <a:p>
            <a:pPr lvl="2"/>
            <a:r>
              <a:rPr lang="en-US" sz="1800" dirty="0" smtClean="0"/>
              <a:t>Eating in small amounts</a:t>
            </a:r>
          </a:p>
          <a:p>
            <a:pPr lvl="2"/>
            <a:r>
              <a:rPr lang="en-US" sz="1800" dirty="0" smtClean="0"/>
              <a:t>Weighing or counting calories in everything they eat</a:t>
            </a:r>
          </a:p>
          <a:p>
            <a:pPr lvl="2"/>
            <a:r>
              <a:rPr lang="en-US" sz="1800" dirty="0" smtClean="0"/>
              <a:t>Exercising excessively</a:t>
            </a:r>
          </a:p>
          <a:p>
            <a:pPr lvl="2"/>
            <a:r>
              <a:rPr lang="en-US" sz="1800" dirty="0" smtClean="0"/>
              <a:t>Weighing themselves repeatedly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013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Understand how maintaining a healthy weight protects your health and prevents disease</a:t>
            </a:r>
          </a:p>
          <a:p>
            <a:endParaRPr lang="en-US" sz="2800" dirty="0"/>
          </a:p>
          <a:p>
            <a:r>
              <a:rPr lang="en-US" sz="2800" dirty="0"/>
              <a:t>Learn the importance of a positive body image</a:t>
            </a:r>
          </a:p>
          <a:p>
            <a:endParaRPr lang="en-US" sz="2800" dirty="0"/>
          </a:p>
          <a:p>
            <a:r>
              <a:rPr lang="en-US" sz="2800" dirty="0"/>
              <a:t>Grasp the concept that nutritional needs change as we age</a:t>
            </a:r>
          </a:p>
        </p:txBody>
      </p:sp>
    </p:spTree>
    <p:extLst>
      <p:ext uri="{BB962C8B-B14F-4D97-AF65-F5344CB8AC3E}">
        <p14:creationId xmlns:p14="http://schemas.microsoft.com/office/powerpoint/2010/main" val="1169001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755" y="1774209"/>
            <a:ext cx="9402857" cy="4817660"/>
          </a:xfrm>
        </p:spPr>
        <p:txBody>
          <a:bodyPr/>
          <a:lstStyle/>
          <a:p>
            <a:r>
              <a:rPr lang="en-US" sz="2000" b="1" u="sng" dirty="0" smtClean="0"/>
              <a:t>Bulimia Nervosa: </a:t>
            </a:r>
            <a:r>
              <a:rPr lang="en-US" sz="2000" dirty="0" smtClean="0"/>
              <a:t>An eating disorder that involves cycles of overeating and purging, or attempts to rid the body of food.</a:t>
            </a:r>
          </a:p>
          <a:p>
            <a:r>
              <a:rPr lang="en-US" sz="2000" dirty="0" smtClean="0"/>
              <a:t>Typically go on binges; eating a huge amount of food in one sitting</a:t>
            </a:r>
          </a:p>
          <a:p>
            <a:r>
              <a:rPr lang="en-US" sz="2000" dirty="0" smtClean="0"/>
              <a:t>After the binge, they purge; vomit or take laxatives</a:t>
            </a:r>
          </a:p>
          <a:p>
            <a:r>
              <a:rPr lang="en-US" sz="2000" dirty="0" smtClean="0"/>
              <a:t>Typically in normal weight range</a:t>
            </a:r>
          </a:p>
          <a:p>
            <a:r>
              <a:rPr lang="en-US" sz="2000" dirty="0" smtClean="0"/>
              <a:t>Health consequences:</a:t>
            </a:r>
          </a:p>
          <a:p>
            <a:pPr lvl="1"/>
            <a:r>
              <a:rPr lang="en-US" sz="1800" dirty="0" smtClean="0"/>
              <a:t>Dehydration</a:t>
            </a:r>
          </a:p>
          <a:p>
            <a:pPr lvl="1"/>
            <a:r>
              <a:rPr lang="en-US" sz="1800" dirty="0" smtClean="0"/>
              <a:t>Inflamed throat</a:t>
            </a:r>
          </a:p>
          <a:p>
            <a:pPr lvl="1"/>
            <a:r>
              <a:rPr lang="en-US" sz="1800" dirty="0" smtClean="0"/>
              <a:t>Swollen glands</a:t>
            </a:r>
          </a:p>
          <a:p>
            <a:pPr lvl="1"/>
            <a:r>
              <a:rPr lang="en-US" sz="1800" dirty="0" smtClean="0"/>
              <a:t>Stomach damage</a:t>
            </a:r>
          </a:p>
          <a:p>
            <a:pPr lvl="1"/>
            <a:r>
              <a:rPr lang="en-US" sz="1800" dirty="0" smtClean="0"/>
              <a:t>Teeth damage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07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755" y="1501254"/>
            <a:ext cx="9402857" cy="5008728"/>
          </a:xfrm>
        </p:spPr>
        <p:txBody>
          <a:bodyPr/>
          <a:lstStyle/>
          <a:p>
            <a:r>
              <a:rPr lang="en-US" sz="2400" b="1" u="sng" dirty="0" smtClean="0"/>
              <a:t>Binge Eating Disorder: </a:t>
            </a:r>
            <a:r>
              <a:rPr lang="en-US" sz="2400" dirty="0" smtClean="0"/>
              <a:t>An eating disorder in which people overeat compulsively</a:t>
            </a:r>
          </a:p>
          <a:p>
            <a:r>
              <a:rPr lang="en-US" sz="2400" dirty="0" smtClean="0"/>
              <a:t>Overeat similarly to bulimia, but do not binge as often</a:t>
            </a:r>
          </a:p>
          <a:p>
            <a:pPr lvl="1"/>
            <a:r>
              <a:rPr lang="en-US" sz="2000" dirty="0" smtClean="0"/>
              <a:t>Do not purge</a:t>
            </a:r>
          </a:p>
          <a:p>
            <a:r>
              <a:rPr lang="en-US" sz="2400" dirty="0" smtClean="0"/>
              <a:t>More common in males</a:t>
            </a:r>
          </a:p>
          <a:p>
            <a:r>
              <a:rPr lang="en-US" sz="2400" dirty="0" smtClean="0"/>
              <a:t>Health consequences:</a:t>
            </a:r>
          </a:p>
          <a:p>
            <a:pPr lvl="1"/>
            <a:r>
              <a:rPr lang="en-US" sz="2000" dirty="0" smtClean="0"/>
              <a:t>Overweight or obese</a:t>
            </a:r>
          </a:p>
          <a:p>
            <a:pPr lvl="1"/>
            <a:r>
              <a:rPr lang="en-US" sz="2000" dirty="0" smtClean="0"/>
              <a:t>High blood pressure</a:t>
            </a:r>
          </a:p>
          <a:p>
            <a:pPr lvl="1"/>
            <a:r>
              <a:rPr lang="en-US" sz="2000" dirty="0" smtClean="0"/>
              <a:t>Type 2 diabetes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01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Lifelong Nutrition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63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Factors that Affect Nutritional Needs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74544"/>
            <a:ext cx="8915400" cy="377762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Age</a:t>
            </a:r>
          </a:p>
          <a:p>
            <a:r>
              <a:rPr lang="en-US" sz="2800" b="1" u="sng" dirty="0" smtClean="0"/>
              <a:t>Gender</a:t>
            </a:r>
          </a:p>
          <a:p>
            <a:r>
              <a:rPr lang="en-US" sz="2800" b="1" u="sng" dirty="0" smtClean="0"/>
              <a:t>Activity Level</a:t>
            </a:r>
            <a:endParaRPr lang="en-US" sz="2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083" y="2415814"/>
            <a:ext cx="4667250" cy="285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4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Vegetarian Diets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Vegetarian: </a:t>
            </a:r>
            <a:r>
              <a:rPr lang="en-US" sz="2800" dirty="0" smtClean="0"/>
              <a:t>Person who eats mostly or only plant-based foods</a:t>
            </a:r>
          </a:p>
          <a:p>
            <a:r>
              <a:rPr lang="en-US" sz="2800" b="1" u="sng" dirty="0" smtClean="0"/>
              <a:t>Lacto-</a:t>
            </a:r>
            <a:r>
              <a:rPr lang="en-US" sz="2800" b="1" u="sng" dirty="0" err="1" smtClean="0"/>
              <a:t>ovo</a:t>
            </a:r>
            <a:r>
              <a:rPr lang="en-US" sz="2800" b="1" u="sng" dirty="0" smtClean="0"/>
              <a:t>: </a:t>
            </a:r>
            <a:r>
              <a:rPr lang="en-US" sz="2800" dirty="0" smtClean="0"/>
              <a:t>vegetarians who also eat dairy foods and eggs</a:t>
            </a:r>
          </a:p>
          <a:p>
            <a:r>
              <a:rPr lang="en-US" sz="2800" b="1" u="sng" dirty="0" smtClean="0"/>
              <a:t>Lacto: </a:t>
            </a:r>
            <a:r>
              <a:rPr lang="en-US" sz="2800" dirty="0" smtClean="0"/>
              <a:t>vegetarians add dairy foods to their diet</a:t>
            </a:r>
          </a:p>
          <a:p>
            <a:r>
              <a:rPr lang="en-US" sz="2800" b="1" u="sng" dirty="0" err="1" smtClean="0"/>
              <a:t>Ovo</a:t>
            </a:r>
            <a:r>
              <a:rPr lang="en-US" sz="2800" b="1" u="sng" dirty="0" smtClean="0"/>
              <a:t>: </a:t>
            </a:r>
            <a:r>
              <a:rPr lang="en-US" sz="2800" dirty="0" smtClean="0"/>
              <a:t>vegetarian who includes eggs in their diet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8453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Diabetes</a:t>
            </a:r>
          </a:p>
          <a:p>
            <a:r>
              <a:rPr lang="en-US" sz="2400" dirty="0" smtClean="0"/>
              <a:t>Food allergies</a:t>
            </a:r>
          </a:p>
          <a:p>
            <a:r>
              <a:rPr lang="en-US" sz="2400" dirty="0" smtClean="0"/>
              <a:t>Lactose intolerance</a:t>
            </a:r>
          </a:p>
          <a:p>
            <a:r>
              <a:rPr lang="en-US" sz="2400" dirty="0" smtClean="0"/>
              <a:t>Celiac disease</a:t>
            </a:r>
          </a:p>
          <a:p>
            <a:r>
              <a:rPr lang="en-US" sz="2400" dirty="0" smtClean="0"/>
              <a:t>High blood pressure</a:t>
            </a:r>
          </a:p>
          <a:p>
            <a:r>
              <a:rPr lang="en-US" sz="2400" dirty="0" smtClean="0"/>
              <a:t>High cholesterol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938" y="1905000"/>
            <a:ext cx="4367284" cy="32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73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for Athletes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3959"/>
            <a:ext cx="8915400" cy="485860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High activity=higher calorie needs</a:t>
            </a:r>
          </a:p>
          <a:p>
            <a:r>
              <a:rPr lang="en-US" sz="2000" dirty="0" smtClean="0"/>
              <a:t>Teen athletes may need 2,000-5,000 </a:t>
            </a:r>
            <a:r>
              <a:rPr lang="en-US" sz="2000" dirty="0" err="1" smtClean="0"/>
              <a:t>cal</a:t>
            </a:r>
            <a:r>
              <a:rPr lang="en-US" sz="2000" dirty="0" smtClean="0"/>
              <a:t>/day depending on their needs</a:t>
            </a:r>
          </a:p>
          <a:p>
            <a:r>
              <a:rPr lang="en-US" sz="2000" b="1" u="sng" dirty="0" smtClean="0"/>
              <a:t>Hydration for athletes</a:t>
            </a:r>
          </a:p>
          <a:p>
            <a:pPr lvl="1"/>
            <a:r>
              <a:rPr lang="en-US" sz="1800" b="1" u="sng" dirty="0" smtClean="0"/>
              <a:t>Girls: 9 c/day</a:t>
            </a:r>
          </a:p>
          <a:p>
            <a:pPr lvl="1"/>
            <a:r>
              <a:rPr lang="en-US" sz="1800" b="1" u="sng" dirty="0" smtClean="0"/>
              <a:t>Boys: 13 c/day</a:t>
            </a:r>
          </a:p>
          <a:p>
            <a:r>
              <a:rPr lang="en-US" sz="2000" b="1" u="sng" dirty="0" smtClean="0"/>
              <a:t>Performance enhancers:</a:t>
            </a:r>
            <a:r>
              <a:rPr lang="en-US" sz="2000" dirty="0" smtClean="0"/>
              <a:t> substances that boost athletic ability</a:t>
            </a:r>
          </a:p>
          <a:p>
            <a:pPr lvl="1"/>
            <a:r>
              <a:rPr lang="en-US" sz="1800" dirty="0" smtClean="0"/>
              <a:t>Anabolic steroids</a:t>
            </a:r>
          </a:p>
          <a:p>
            <a:pPr lvl="1"/>
            <a:r>
              <a:rPr lang="en-US" sz="1800" dirty="0" smtClean="0"/>
              <a:t>Androstenedione</a:t>
            </a:r>
          </a:p>
          <a:p>
            <a:pPr lvl="1"/>
            <a:r>
              <a:rPr lang="en-US" sz="1800" dirty="0" err="1" smtClean="0"/>
              <a:t>Creatine</a:t>
            </a:r>
            <a:endParaRPr lang="en-US" sz="1800" dirty="0" smtClean="0"/>
          </a:p>
          <a:p>
            <a:pPr lvl="1"/>
            <a:r>
              <a:rPr lang="en-US" sz="1800" dirty="0" smtClean="0"/>
              <a:t>Energy drinks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83184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3957"/>
            <a:ext cx="8915400" cy="4967785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Herbal supplements: </a:t>
            </a:r>
            <a:r>
              <a:rPr lang="en-US" sz="2400" dirty="0" smtClean="0"/>
              <a:t>dietary supplements containing plant extracts</a:t>
            </a:r>
          </a:p>
          <a:p>
            <a:r>
              <a:rPr lang="en-US" sz="2400" dirty="0" smtClean="0"/>
              <a:t>Not a substitute for eating healthy</a:t>
            </a:r>
          </a:p>
          <a:p>
            <a:r>
              <a:rPr lang="en-US" sz="2400" dirty="0" smtClean="0"/>
              <a:t>May be prescribed by a doctor</a:t>
            </a:r>
          </a:p>
          <a:p>
            <a:endParaRPr lang="en-US" sz="2400" dirty="0"/>
          </a:p>
          <a:p>
            <a:r>
              <a:rPr lang="en-US" sz="2400" dirty="0" smtClean="0"/>
              <a:t>Concerns:</a:t>
            </a:r>
          </a:p>
          <a:p>
            <a:pPr lvl="1"/>
            <a:r>
              <a:rPr lang="en-US" sz="2000" dirty="0" smtClean="0"/>
              <a:t>Do not take supplements that provide more than 100% of the daily values for any nutrient.  Buildup of vitamins can become toxic</a:t>
            </a:r>
          </a:p>
          <a:p>
            <a:pPr lvl="1"/>
            <a:r>
              <a:rPr lang="en-US" sz="2000" dirty="0" smtClean="0"/>
              <a:t>Take “natural herbs” to be more healthy, but can lead to heart attack</a:t>
            </a:r>
          </a:p>
          <a:p>
            <a:pPr lvl="1"/>
            <a:r>
              <a:rPr lang="en-US" sz="2000" dirty="0" smtClean="0"/>
              <a:t>Not regulated by FDA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2980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Bronson, Mary H. Florida Health. McGraw-Hill, 2015.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8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Maintaining a Healthy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417485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Calorie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075" y="1571625"/>
            <a:ext cx="8915400" cy="5135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u="sng"/>
              <a:t>Weight is maintained by taking in as many calories as you use</a:t>
            </a:r>
          </a:p>
          <a:p>
            <a:pPr lvl="1"/>
            <a:r>
              <a:rPr lang="en-US" sz="2000"/>
              <a:t>If you use more calories than you take in, you will lose weight</a:t>
            </a:r>
          </a:p>
          <a:p>
            <a:pPr lvl="1"/>
            <a:r>
              <a:rPr lang="en-US" sz="2000"/>
              <a:t>The balance between calories taken in and calories burned is called energy balance</a:t>
            </a:r>
          </a:p>
          <a:p>
            <a:r>
              <a:rPr lang="en-US" sz="2400" b="1" u="sng"/>
              <a:t>Metabolism:</a:t>
            </a:r>
            <a:r>
              <a:rPr lang="en-US" sz="2400"/>
              <a:t> the process by which the body breaks down substances and gets energy from food</a:t>
            </a:r>
          </a:p>
          <a:p>
            <a:pPr lvl="1"/>
            <a:r>
              <a:rPr lang="en-US" sz="2000"/>
              <a:t>Your metabolism converts the food you eat into fuel</a:t>
            </a:r>
          </a:p>
          <a:p>
            <a:r>
              <a:rPr lang="en-US" sz="2400"/>
              <a:t>It takes roughly 3,500 calories to equal 1 pound of body fat (if you cut back 500 calories each day, you'll lose 1 pound/week)</a:t>
            </a:r>
          </a:p>
        </p:txBody>
      </p:sp>
    </p:spTree>
    <p:extLst>
      <p:ext uri="{BB962C8B-B14F-4D97-AF65-F5344CB8AC3E}">
        <p14:creationId xmlns:p14="http://schemas.microsoft.com/office/powerpoint/2010/main" val="163402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 your Snack!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3" y="2133600"/>
            <a:ext cx="4313237" cy="44995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Potato Chips</a:t>
            </a:r>
          </a:p>
          <a:p>
            <a:r>
              <a:rPr lang="en-US"/>
              <a:t>Cola</a:t>
            </a:r>
          </a:p>
          <a:p>
            <a:r>
              <a:rPr lang="en-US"/>
              <a:t>Pretzels</a:t>
            </a:r>
          </a:p>
          <a:p>
            <a:r>
              <a:rPr lang="en-US"/>
              <a:t>Apple</a:t>
            </a:r>
          </a:p>
          <a:p>
            <a:r>
              <a:rPr lang="en-US"/>
              <a:t>Candy Bar</a:t>
            </a:r>
          </a:p>
          <a:p>
            <a:r>
              <a:rPr lang="en-US"/>
              <a:t>Water</a:t>
            </a:r>
          </a:p>
          <a:p>
            <a:r>
              <a:rPr lang="en-US"/>
              <a:t>Oreos</a:t>
            </a:r>
          </a:p>
          <a:p>
            <a:r>
              <a:rPr lang="en-US"/>
              <a:t>Low-fat vanilla yogurt</a:t>
            </a:r>
          </a:p>
          <a:p>
            <a:r>
              <a:rPr lang="en-US"/>
              <a:t>Cream-filled snack cakes</a:t>
            </a:r>
          </a:p>
          <a:p>
            <a:r>
              <a:rPr lang="en-US"/>
              <a:t>Granola bar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1375" y="2125663"/>
            <a:ext cx="4313238" cy="44261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314</a:t>
            </a:r>
          </a:p>
          <a:p>
            <a:r>
              <a:rPr lang="en-US"/>
              <a:t>108</a:t>
            </a:r>
          </a:p>
          <a:p>
            <a:r>
              <a:rPr lang="en-US"/>
              <a:t>282</a:t>
            </a:r>
          </a:p>
          <a:p>
            <a:r>
              <a:rPr lang="en-US"/>
              <a:t>0</a:t>
            </a:r>
          </a:p>
          <a:p>
            <a:r>
              <a:rPr lang="en-US"/>
              <a:t>208</a:t>
            </a:r>
          </a:p>
          <a:p>
            <a:r>
              <a:rPr lang="en-US"/>
              <a:t>70</a:t>
            </a:r>
          </a:p>
          <a:p>
            <a:r>
              <a:rPr lang="en-US"/>
              <a:t>151</a:t>
            </a:r>
          </a:p>
          <a:p>
            <a:r>
              <a:rPr lang="en-US"/>
              <a:t>127</a:t>
            </a:r>
          </a:p>
          <a:p>
            <a:r>
              <a:rPr lang="en-US"/>
              <a:t>155</a:t>
            </a:r>
          </a:p>
          <a:p>
            <a:r>
              <a:rPr lang="en-US"/>
              <a:t>193</a:t>
            </a:r>
          </a:p>
        </p:txBody>
      </p:sp>
    </p:spTree>
    <p:extLst>
      <p:ext uri="{BB962C8B-B14F-4D97-AF65-F5344CB8AC3E}">
        <p14:creationId xmlns:p14="http://schemas.microsoft.com/office/powerpoint/2010/main" val="387341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Image result for added sug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057" y="3151250"/>
            <a:ext cx="3001931" cy="1623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EFFFF"/>
                </a:solidFill>
              </a:rPr>
              <a:t>How many calories?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4" y="1822552"/>
            <a:ext cx="7523960" cy="468743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EFFFF"/>
                </a:solidFill>
              </a:rPr>
              <a:t>Calories:</a:t>
            </a:r>
          </a:p>
          <a:p>
            <a:pPr lvl="1">
              <a:lnSpc>
                <a:spcPct val="90000"/>
              </a:lnSpc>
            </a:pPr>
            <a:r>
              <a:rPr lang="en-US" sz="1800" b="1" u="sng" dirty="0">
                <a:solidFill>
                  <a:srgbClr val="FEFFFF"/>
                </a:solidFill>
              </a:rPr>
              <a:t>1 gram of fat=9 calories</a:t>
            </a:r>
          </a:p>
          <a:p>
            <a:pPr lvl="1">
              <a:lnSpc>
                <a:spcPct val="90000"/>
              </a:lnSpc>
            </a:pPr>
            <a:r>
              <a:rPr lang="en-US" sz="1800" b="1" u="sng" dirty="0">
                <a:solidFill>
                  <a:srgbClr val="FEFFFF"/>
                </a:solidFill>
              </a:rPr>
              <a:t>1 gram of carbs=4 calories</a:t>
            </a:r>
          </a:p>
          <a:p>
            <a:pPr lvl="1">
              <a:lnSpc>
                <a:spcPct val="90000"/>
              </a:lnSpc>
            </a:pPr>
            <a:r>
              <a:rPr lang="en-US" sz="1800" b="1" u="sng" dirty="0">
                <a:solidFill>
                  <a:srgbClr val="FEFFFF"/>
                </a:solidFill>
              </a:rPr>
              <a:t>1 gram of protein=4 calories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EFFFF"/>
                </a:solidFill>
              </a:rPr>
              <a:t>Watch out for low-fat foods—can still be high in calories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EFFFF"/>
                </a:solidFill>
              </a:rPr>
              <a:t>Food preparation can effect calories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FEFFFF"/>
                </a:solidFill>
              </a:rPr>
              <a:t>Fried foods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FEFFFF"/>
                </a:solidFill>
              </a:rPr>
              <a:t>Creamy sauces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FEFFFF"/>
                </a:solidFill>
              </a:rPr>
              <a:t>Hydrogenation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FEFFFF"/>
                </a:solidFill>
              </a:rPr>
              <a:t>Added sugar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FEFFFF"/>
                </a:solidFill>
              </a:rPr>
              <a:t>Salt</a:t>
            </a:r>
          </a:p>
        </p:txBody>
      </p:sp>
    </p:spTree>
    <p:extLst>
      <p:ext uri="{BB962C8B-B14F-4D97-AF65-F5344CB8AC3E}">
        <p14:creationId xmlns:p14="http://schemas.microsoft.com/office/powerpoint/2010/main" val="297732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BMI as a failed calc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554510"/>
            <a:ext cx="5451627" cy="3428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/>
              <a:t>Maintaining a Healthy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432179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u="sng" dirty="0"/>
              <a:t>Overweight:</a:t>
            </a:r>
            <a:r>
              <a:rPr lang="en-US" sz="2000" dirty="0"/>
              <a:t> heavier than the standard weight range for your height</a:t>
            </a:r>
          </a:p>
          <a:p>
            <a:r>
              <a:rPr lang="en-US" sz="2000" dirty="0"/>
              <a:t>Body Mass Index (BMI): a measure of body weight relative to height</a:t>
            </a:r>
          </a:p>
          <a:p>
            <a:pPr lvl="1"/>
            <a:r>
              <a:rPr lang="en-US" sz="1800" dirty="0"/>
              <a:t>Tired calculation</a:t>
            </a:r>
          </a:p>
          <a:p>
            <a:r>
              <a:rPr lang="en-US" sz="2000" b="1" u="sng" dirty="0"/>
              <a:t>Body Composition:</a:t>
            </a:r>
            <a:r>
              <a:rPr lang="en-US" sz="2000" dirty="0"/>
              <a:t> Ratio of fat to lean tissue in your body</a:t>
            </a:r>
          </a:p>
          <a:p>
            <a:pPr lvl="1"/>
            <a:r>
              <a:rPr lang="en-US" sz="1800" dirty="0"/>
              <a:t>Skin fold testing</a:t>
            </a:r>
          </a:p>
          <a:p>
            <a:pPr lvl="1"/>
            <a:r>
              <a:rPr lang="en-US" sz="1800" dirty="0"/>
              <a:t>Underwater weighing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3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 and Health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563" y="1400059"/>
            <a:ext cx="9417050" cy="531982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Being overweight or underweight carries health risks</a:t>
            </a:r>
          </a:p>
          <a:p>
            <a:pPr lvl="1"/>
            <a:r>
              <a:rPr lang="en-US" dirty="0"/>
              <a:t>Higher risk of disease</a:t>
            </a:r>
          </a:p>
          <a:p>
            <a:r>
              <a:rPr lang="en-US" dirty="0"/>
              <a:t>15% of teens in the US are overweight (tripled since the 1980s)</a:t>
            </a:r>
          </a:p>
          <a:p>
            <a:r>
              <a:rPr lang="en-US" b="1" u="sng" dirty="0"/>
              <a:t>Obese:</a:t>
            </a:r>
            <a:r>
              <a:rPr lang="en-US" dirty="0"/>
              <a:t> having excess body fat</a:t>
            </a:r>
          </a:p>
          <a:p>
            <a:r>
              <a:rPr lang="en-US" dirty="0"/>
              <a:t>Being overweight can be caused by:</a:t>
            </a:r>
          </a:p>
          <a:p>
            <a:pPr lvl="1"/>
            <a:r>
              <a:rPr lang="en-US" dirty="0"/>
              <a:t>Heredity</a:t>
            </a:r>
          </a:p>
          <a:p>
            <a:pPr lvl="1"/>
            <a:r>
              <a:rPr lang="en-US" dirty="0"/>
              <a:t>Inactivity</a:t>
            </a:r>
          </a:p>
          <a:p>
            <a:pPr lvl="1"/>
            <a:r>
              <a:rPr lang="en-US" dirty="0"/>
              <a:t>Slow metabolism</a:t>
            </a:r>
          </a:p>
          <a:p>
            <a:pPr lvl="1"/>
            <a:r>
              <a:rPr lang="en-US" dirty="0"/>
              <a:t>Poor diet</a:t>
            </a:r>
          </a:p>
          <a:p>
            <a:r>
              <a:rPr lang="en-US" b="1" u="sng" dirty="0"/>
              <a:t>Weighing too much increases your risk for:</a:t>
            </a:r>
          </a:p>
          <a:p>
            <a:pPr lvl="1"/>
            <a:r>
              <a:rPr lang="en-US" b="1" u="sng" dirty="0"/>
              <a:t>Heart disease</a:t>
            </a:r>
          </a:p>
          <a:p>
            <a:pPr lvl="1"/>
            <a:r>
              <a:rPr lang="en-US" b="1" u="sng" dirty="0"/>
              <a:t>Cancer</a:t>
            </a:r>
          </a:p>
          <a:p>
            <a:pPr lvl="1"/>
            <a:r>
              <a:rPr lang="en-US" b="1" u="sng" dirty="0"/>
              <a:t>Osteoarthritis</a:t>
            </a:r>
          </a:p>
          <a:p>
            <a:pPr lvl="1"/>
            <a:r>
              <a:rPr lang="en-US" b="1" u="sng" dirty="0"/>
              <a:t>Gallbladder disease</a:t>
            </a:r>
          </a:p>
          <a:p>
            <a:pPr lvl="1"/>
            <a:r>
              <a:rPr lang="en-US" b="1" u="sng" dirty="0"/>
              <a:t>Type 2 diabetes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5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underweigh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819" y="4294208"/>
            <a:ext cx="3733637" cy="19448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188" y="623888"/>
            <a:ext cx="3078655" cy="5614987"/>
          </a:xfrm>
        </p:spPr>
        <p:txBody>
          <a:bodyPr>
            <a:normAutofit/>
          </a:bodyPr>
          <a:lstStyle/>
          <a:p>
            <a:r>
              <a:rPr lang="en-US" sz="3200" dirty="0"/>
              <a:t>Health and Weight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016" y="624110"/>
            <a:ext cx="6804596" cy="34849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u="sng" dirty="0"/>
              <a:t>Underweight:</a:t>
            </a:r>
            <a:r>
              <a:rPr lang="en-US" sz="2000" dirty="0"/>
              <a:t> below the standard weight range for your height</a:t>
            </a:r>
          </a:p>
          <a:p>
            <a:r>
              <a:rPr lang="en-US" sz="2000" dirty="0"/>
              <a:t>People underweight can have difficulty fighting off disease</a:t>
            </a:r>
          </a:p>
          <a:p>
            <a:r>
              <a:rPr lang="en-US" sz="2000" b="1" u="sng" dirty="0"/>
              <a:t>Being underweight can cause:</a:t>
            </a:r>
          </a:p>
          <a:p>
            <a:pPr lvl="1"/>
            <a:r>
              <a:rPr lang="en-US" sz="1800" b="1" u="sng" dirty="0"/>
              <a:t>Exhaustion</a:t>
            </a:r>
          </a:p>
          <a:p>
            <a:pPr lvl="1"/>
            <a:r>
              <a:rPr lang="en-US" sz="1800" b="1" u="sng" dirty="0"/>
              <a:t>Difficulty concentrating</a:t>
            </a:r>
          </a:p>
          <a:p>
            <a:pPr lvl="1"/>
            <a:r>
              <a:rPr lang="en-US" sz="1800" b="1" u="sng" dirty="0"/>
              <a:t>Weakness</a:t>
            </a:r>
          </a:p>
        </p:txBody>
      </p:sp>
    </p:spTree>
    <p:extLst>
      <p:ext uri="{BB962C8B-B14F-4D97-AF65-F5344CB8AC3E}">
        <p14:creationId xmlns:p14="http://schemas.microsoft.com/office/powerpoint/2010/main" val="41352903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993</Words>
  <Application>Microsoft Office PowerPoint</Application>
  <PresentationFormat>Widescreen</PresentationFormat>
  <Paragraphs>202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Wisp</vt:lpstr>
      <vt:lpstr>Chapter 11: Managing Weight and Eating Behaviors</vt:lpstr>
      <vt:lpstr>Objectives</vt:lpstr>
      <vt:lpstr>Maintaining a Healthy Weight</vt:lpstr>
      <vt:lpstr>The Calorie Connection</vt:lpstr>
      <vt:lpstr>Pack your Snack!</vt:lpstr>
      <vt:lpstr>How many calories?</vt:lpstr>
      <vt:lpstr>Maintaining a Healthy Weight</vt:lpstr>
      <vt:lpstr>Weight and Health Connection</vt:lpstr>
      <vt:lpstr>Health and Weight Connection</vt:lpstr>
      <vt:lpstr>Managing Weight</vt:lpstr>
      <vt:lpstr>Healthful Ways to Lose Weight</vt:lpstr>
      <vt:lpstr>Healthful Ways to Gain Weight</vt:lpstr>
      <vt:lpstr>Body Image and Eating Disorders</vt:lpstr>
      <vt:lpstr>Your Body Image</vt:lpstr>
      <vt:lpstr>Fad Diets</vt:lpstr>
      <vt:lpstr>Types of Fad Diets</vt:lpstr>
      <vt:lpstr>Recognizing Fad Diets</vt:lpstr>
      <vt:lpstr>Eating Disorders</vt:lpstr>
      <vt:lpstr>Types of Eating Disorders</vt:lpstr>
      <vt:lpstr>Types of Eating Disorders</vt:lpstr>
      <vt:lpstr>Types of Eating Disorders</vt:lpstr>
      <vt:lpstr>Lifelong Nutrition</vt:lpstr>
      <vt:lpstr>Factors that Affect Nutritional Needs</vt:lpstr>
      <vt:lpstr>Vegetarian Diets</vt:lpstr>
      <vt:lpstr>Health Conditions</vt:lpstr>
      <vt:lpstr>Nutrition for Athletes</vt:lpstr>
      <vt:lpstr>Supplements</vt:lpstr>
      <vt:lpstr>Resource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Managing Weight and Eating Behaviors</dc:title>
  <dc:creator>McGehee, Chelsea T.</dc:creator>
  <cp:lastModifiedBy>McGehee, Chelsea T.</cp:lastModifiedBy>
  <cp:revision>8</cp:revision>
  <dcterms:modified xsi:type="dcterms:W3CDTF">2017-11-29T14:14:04Z</dcterms:modified>
</cp:coreProperties>
</file>