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8/19/2019</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51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9482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8/19/2019</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175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8/19/2019</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7520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8/19/2019</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901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004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803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3616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2501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8/19/2019</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60879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8/19/2019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780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8/19/2019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8970697"/>
      </p:ext>
    </p:extLst>
  </p:cSld>
  <p:clrMap bg1="lt1" tx1="dk1" bg2="lt2" tx2="dk2" accent1="accent1" accent2="accent2" accent3="accent3" accent4="accent4" accent5="accent5" accent6="accent6" hlink="hlink" folHlink="folHlink"/>
  <p:sldLayoutIdLst>
    <p:sldLayoutId id="2147483701" r:id="rId1"/>
    <p:sldLayoutId id="2147483700" r:id="rId2"/>
    <p:sldLayoutId id="2147483699" r:id="rId3"/>
    <p:sldLayoutId id="2147483698" r:id="rId4"/>
    <p:sldLayoutId id="2147483697" r:id="rId5"/>
    <p:sldLayoutId id="2147483696" r:id="rId6"/>
    <p:sldLayoutId id="2147483695" r:id="rId7"/>
    <p:sldLayoutId id="2147483694" r:id="rId8"/>
    <p:sldLayoutId id="2147483693" r:id="rId9"/>
    <p:sldLayoutId id="2147483692" r:id="rId10"/>
    <p:sldLayoutId id="2147483691" r:id="rId11"/>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E9C5C34-FBE7-4E4D-9FEA-72703D8C9D50}"/>
              </a:ext>
            </a:extLst>
          </p:cNvPr>
          <p:cNvPicPr>
            <a:picLocks noChangeAspect="1"/>
          </p:cNvPicPr>
          <p:nvPr/>
        </p:nvPicPr>
        <p:blipFill rotWithShape="1">
          <a:blip r:embed="rId2"/>
          <a:srcRect t="3895" r="-2" b="5537"/>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817914"/>
            <a:ext cx="3702134" cy="3378388"/>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99510" y="2324906"/>
            <a:ext cx="3412067" cy="1588698"/>
          </a:xfrm>
        </p:spPr>
        <p:txBody>
          <a:bodyPr>
            <a:noAutofit/>
          </a:bodyPr>
          <a:lstStyle/>
          <a:p>
            <a:pPr>
              <a:lnSpc>
                <a:spcPct val="90000"/>
              </a:lnSpc>
            </a:pPr>
            <a:r>
              <a:rPr lang="en-US" sz="3200" dirty="0">
                <a:solidFill>
                  <a:schemeClr val="tx1"/>
                </a:solidFill>
              </a:rPr>
              <a:t>Chapter 1: Athletic Training as a Profession </a:t>
            </a:r>
          </a:p>
        </p:txBody>
      </p:sp>
      <p:sp>
        <p:nvSpPr>
          <p:cNvPr id="3" name="Subtitle 2"/>
          <p:cNvSpPr>
            <a:spLocks noGrp="1"/>
          </p:cNvSpPr>
          <p:nvPr>
            <p:ph type="subTitle" idx="1"/>
          </p:nvPr>
        </p:nvSpPr>
        <p:spPr>
          <a:xfrm>
            <a:off x="899510" y="3945249"/>
            <a:ext cx="3412067" cy="738820"/>
          </a:xfrm>
        </p:spPr>
        <p:txBody>
          <a:bodyPr>
            <a:normAutofit/>
          </a:bodyPr>
          <a:lstStyle/>
          <a:p>
            <a:pPr>
              <a:lnSpc>
                <a:spcPct val="90000"/>
              </a:lnSpc>
            </a:pPr>
            <a:r>
              <a:rPr lang="en-US" sz="1500"/>
              <a:t>Unit 1: Professional and Administrative Aspects of Athletic Training</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CCF1-CB1C-4A3B-97E7-A74132BD4660}"/>
              </a:ext>
            </a:extLst>
          </p:cNvPr>
          <p:cNvSpPr>
            <a:spLocks noGrp="1"/>
          </p:cNvSpPr>
          <p:nvPr>
            <p:ph type="title"/>
          </p:nvPr>
        </p:nvSpPr>
        <p:spPr/>
        <p:txBody>
          <a:bodyPr/>
          <a:lstStyle/>
          <a:p>
            <a:r>
              <a:rPr lang="en-US" dirty="0"/>
              <a:t>Becoming a Certified AT</a:t>
            </a:r>
          </a:p>
        </p:txBody>
      </p:sp>
      <p:sp>
        <p:nvSpPr>
          <p:cNvPr id="3" name="Content Placeholder 2">
            <a:extLst>
              <a:ext uri="{FF2B5EF4-FFF2-40B4-BE49-F238E27FC236}">
                <a16:creationId xmlns:a16="http://schemas.microsoft.com/office/drawing/2014/main" id="{7A9A9145-EC18-43AC-9542-CF800B8CF8C5}"/>
              </a:ext>
            </a:extLst>
          </p:cNvPr>
          <p:cNvSpPr>
            <a:spLocks noGrp="1"/>
          </p:cNvSpPr>
          <p:nvPr>
            <p:ph sz="half" idx="1"/>
          </p:nvPr>
        </p:nvSpPr>
        <p:spPr/>
        <p:txBody>
          <a:bodyPr vert="horz" lIns="91440" tIns="45720" rIns="91440" bIns="45720" rtlCol="0" anchor="ctr">
            <a:noAutofit/>
          </a:bodyPr>
          <a:lstStyle/>
          <a:p>
            <a:pPr marL="305435" indent="-305435"/>
            <a:r>
              <a:rPr lang="en-US" sz="2200" dirty="0"/>
              <a:t>Risk management and injury prevention</a:t>
            </a:r>
          </a:p>
          <a:p>
            <a:pPr marL="305435" indent="-305435"/>
            <a:r>
              <a:rPr lang="en-US" sz="2200" dirty="0"/>
              <a:t>Pathology of injury and illnesses</a:t>
            </a:r>
          </a:p>
          <a:p>
            <a:pPr marL="305435" indent="-305435"/>
            <a:r>
              <a:rPr lang="en-US" sz="2200" dirty="0"/>
              <a:t>Orthopedic clinical examination and diagnosis</a:t>
            </a:r>
          </a:p>
          <a:p>
            <a:pPr marL="305435" indent="-305435"/>
            <a:r>
              <a:rPr lang="en-US" sz="2200" dirty="0"/>
              <a:t>Medical conditions and disabilities</a:t>
            </a:r>
          </a:p>
          <a:p>
            <a:pPr marL="305435" indent="-305435"/>
            <a:r>
              <a:rPr lang="en-US" sz="2200" dirty="0"/>
              <a:t>Acute care of injuries and illnesses</a:t>
            </a:r>
          </a:p>
          <a:p>
            <a:pPr marL="305435" indent="-305435"/>
            <a:r>
              <a:rPr lang="en-US" sz="2200" dirty="0"/>
              <a:t>Therapeutic modalities</a:t>
            </a:r>
          </a:p>
          <a:p>
            <a:pPr marL="305435" indent="-305435"/>
            <a:endParaRPr lang="en-US" dirty="0"/>
          </a:p>
        </p:txBody>
      </p:sp>
      <p:sp>
        <p:nvSpPr>
          <p:cNvPr id="4" name="Content Placeholder 3">
            <a:extLst>
              <a:ext uri="{FF2B5EF4-FFF2-40B4-BE49-F238E27FC236}">
                <a16:creationId xmlns:a16="http://schemas.microsoft.com/office/drawing/2014/main" id="{FBB86BC5-0153-4A5F-9BD5-C174BD267F59}"/>
              </a:ext>
            </a:extLst>
          </p:cNvPr>
          <p:cNvSpPr>
            <a:spLocks noGrp="1"/>
          </p:cNvSpPr>
          <p:nvPr>
            <p:ph sz="half" idx="2"/>
          </p:nvPr>
        </p:nvSpPr>
        <p:spPr/>
        <p:txBody>
          <a:bodyPr/>
          <a:lstStyle/>
          <a:p>
            <a:pPr marL="305435" indent="-305435"/>
            <a:r>
              <a:rPr lang="en-US" sz="2200" dirty="0">
                <a:ea typeface="+mn-lt"/>
                <a:cs typeface="+mn-lt"/>
              </a:rPr>
              <a:t>Conditioning and rehabilitation exercise</a:t>
            </a:r>
          </a:p>
          <a:p>
            <a:pPr marL="305435" indent="-305435"/>
            <a:r>
              <a:rPr lang="en-US" sz="2200" dirty="0">
                <a:ea typeface="+mn-lt"/>
                <a:cs typeface="+mn-lt"/>
              </a:rPr>
              <a:t>Pharmacology</a:t>
            </a:r>
          </a:p>
          <a:p>
            <a:pPr marL="305435" indent="-305435"/>
            <a:r>
              <a:rPr lang="en-US" sz="2200" dirty="0"/>
              <a:t>Psychosocial intervention and referral</a:t>
            </a:r>
          </a:p>
          <a:p>
            <a:pPr marL="305435" indent="-305435"/>
            <a:r>
              <a:rPr lang="en-US" sz="2200" dirty="0"/>
              <a:t>Nutritional aspects of injuries and illness</a:t>
            </a:r>
          </a:p>
          <a:p>
            <a:pPr marL="305435" indent="-305435"/>
            <a:r>
              <a:rPr lang="en-US" sz="2200" dirty="0"/>
              <a:t>Health care administration</a:t>
            </a:r>
          </a:p>
          <a:p>
            <a:pPr marL="305435" indent="-305435"/>
            <a:r>
              <a:rPr lang="en-US" sz="2200" dirty="0"/>
              <a:t>Professional development and responsibility</a:t>
            </a:r>
          </a:p>
        </p:txBody>
      </p:sp>
    </p:spTree>
    <p:extLst>
      <p:ext uri="{BB962C8B-B14F-4D97-AF65-F5344CB8AC3E}">
        <p14:creationId xmlns:p14="http://schemas.microsoft.com/office/powerpoint/2010/main" val="65958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83997-4F4B-496A-9719-DB34C49CBE66}"/>
              </a:ext>
            </a:extLst>
          </p:cNvPr>
          <p:cNvSpPr>
            <a:spLocks noGrp="1"/>
          </p:cNvSpPr>
          <p:nvPr>
            <p:ph type="title"/>
          </p:nvPr>
        </p:nvSpPr>
        <p:spPr>
          <a:xfrm>
            <a:off x="581192" y="702156"/>
            <a:ext cx="11029616" cy="898946"/>
          </a:xfrm>
        </p:spPr>
        <p:txBody>
          <a:bodyPr/>
          <a:lstStyle/>
          <a:p>
            <a:r>
              <a:rPr lang="en-US" dirty="0"/>
              <a:t>Fundamental Concepts in Professional Practice</a:t>
            </a:r>
          </a:p>
        </p:txBody>
      </p:sp>
      <p:graphicFrame>
        <p:nvGraphicFramePr>
          <p:cNvPr id="4" name="Table 4">
            <a:extLst>
              <a:ext uri="{FF2B5EF4-FFF2-40B4-BE49-F238E27FC236}">
                <a16:creationId xmlns:a16="http://schemas.microsoft.com/office/drawing/2014/main" id="{94851EDD-EDE4-4E9C-AA04-559BE05F3870}"/>
              </a:ext>
            </a:extLst>
          </p:cNvPr>
          <p:cNvGraphicFramePr>
            <a:graphicFrameLocks noGrp="1"/>
          </p:cNvGraphicFramePr>
          <p:nvPr>
            <p:ph idx="1"/>
            <p:extLst>
              <p:ext uri="{D42A27DB-BD31-4B8C-83A1-F6EECF244321}">
                <p14:modId xmlns:p14="http://schemas.microsoft.com/office/powerpoint/2010/main" val="1985147505"/>
              </p:ext>
            </p:extLst>
          </p:nvPr>
        </p:nvGraphicFramePr>
        <p:xfrm>
          <a:off x="538095" y="1890802"/>
          <a:ext cx="11029946" cy="4856480"/>
        </p:xfrm>
        <a:graphic>
          <a:graphicData uri="http://schemas.openxmlformats.org/drawingml/2006/table">
            <a:tbl>
              <a:tblPr firstRow="1" bandRow="1">
                <a:tableStyleId>{5C22544A-7EE6-4342-B048-85BDC9FD1C3A}</a:tableStyleId>
              </a:tblPr>
              <a:tblGrid>
                <a:gridCol w="2221605">
                  <a:extLst>
                    <a:ext uri="{9D8B030D-6E8A-4147-A177-3AD203B41FA5}">
                      <a16:colId xmlns:a16="http://schemas.microsoft.com/office/drawing/2014/main" val="2485768579"/>
                    </a:ext>
                  </a:extLst>
                </a:gridCol>
                <a:gridCol w="8808341">
                  <a:extLst>
                    <a:ext uri="{9D8B030D-6E8A-4147-A177-3AD203B41FA5}">
                      <a16:colId xmlns:a16="http://schemas.microsoft.com/office/drawing/2014/main" val="2579647293"/>
                    </a:ext>
                  </a:extLst>
                </a:gridCol>
              </a:tblGrid>
              <a:tr h="370840">
                <a:tc>
                  <a:txBody>
                    <a:bodyPr/>
                    <a:lstStyle/>
                    <a:p>
                      <a:r>
                        <a:rPr lang="en-US" dirty="0"/>
                        <a:t>Fundamental</a:t>
                      </a:r>
                    </a:p>
                  </a:txBody>
                  <a:tcPr/>
                </a:tc>
                <a:tc>
                  <a:txBody>
                    <a:bodyPr/>
                    <a:lstStyle/>
                    <a:p>
                      <a:r>
                        <a:rPr lang="en-US" dirty="0"/>
                        <a:t>Explanation</a:t>
                      </a:r>
                    </a:p>
                  </a:txBody>
                  <a:tcPr/>
                </a:tc>
                <a:extLst>
                  <a:ext uri="{0D108BD9-81ED-4DB2-BD59-A6C34878D82A}">
                    <a16:rowId xmlns:a16="http://schemas.microsoft.com/office/drawing/2014/main" val="4262488743"/>
                  </a:ext>
                </a:extLst>
              </a:tr>
              <a:tr h="370840">
                <a:tc>
                  <a:txBody>
                    <a:bodyPr/>
                    <a:lstStyle/>
                    <a:p>
                      <a:r>
                        <a:rPr lang="en-US" dirty="0"/>
                        <a:t>Primacy of the patient</a:t>
                      </a:r>
                    </a:p>
                  </a:txBody>
                  <a:tcPr/>
                </a:tc>
                <a:tc>
                  <a:txBody>
                    <a:bodyPr/>
                    <a:lstStyle/>
                    <a:p>
                      <a:r>
                        <a:rPr lang="en-US" dirty="0"/>
                        <a:t>Putting the care of the patient first and providing the best possible care to the patient</a:t>
                      </a:r>
                    </a:p>
                  </a:txBody>
                  <a:tcPr/>
                </a:tc>
                <a:extLst>
                  <a:ext uri="{0D108BD9-81ED-4DB2-BD59-A6C34878D82A}">
                    <a16:rowId xmlns:a16="http://schemas.microsoft.com/office/drawing/2014/main" val="2110892050"/>
                  </a:ext>
                </a:extLst>
              </a:tr>
              <a:tr h="370840">
                <a:tc>
                  <a:txBody>
                    <a:bodyPr/>
                    <a:lstStyle/>
                    <a:p>
                      <a:r>
                        <a:rPr lang="en-US" dirty="0"/>
                        <a:t>Teamed approach to practice</a:t>
                      </a:r>
                    </a:p>
                  </a:txBody>
                  <a:tcPr/>
                </a:tc>
                <a:tc>
                  <a:txBody>
                    <a:bodyPr/>
                    <a:lstStyle/>
                    <a:p>
                      <a:r>
                        <a:rPr lang="en-US" dirty="0"/>
                        <a:t>Understanding that the central and peripheral sports medicine teams both play a role in the rendering quality care to a patient; understanding the scope of practice in athletic training and having an ability to work with others</a:t>
                      </a:r>
                    </a:p>
                  </a:txBody>
                  <a:tcPr/>
                </a:tc>
                <a:extLst>
                  <a:ext uri="{0D108BD9-81ED-4DB2-BD59-A6C34878D82A}">
                    <a16:rowId xmlns:a16="http://schemas.microsoft.com/office/drawing/2014/main" val="3177031800"/>
                  </a:ext>
                </a:extLst>
              </a:tr>
              <a:tr h="370840">
                <a:tc>
                  <a:txBody>
                    <a:bodyPr/>
                    <a:lstStyle/>
                    <a:p>
                      <a:r>
                        <a:rPr lang="en-US" dirty="0"/>
                        <a:t>Legal practice</a:t>
                      </a:r>
                    </a:p>
                  </a:txBody>
                  <a:tcPr/>
                </a:tc>
                <a:tc>
                  <a:txBody>
                    <a:bodyPr/>
                    <a:lstStyle/>
                    <a:p>
                      <a:r>
                        <a:rPr lang="en-US" dirty="0"/>
                        <a:t>Following the laws that guide the practice and understanding what constitutes illegal practice</a:t>
                      </a:r>
                    </a:p>
                  </a:txBody>
                  <a:tcPr/>
                </a:tc>
                <a:extLst>
                  <a:ext uri="{0D108BD9-81ED-4DB2-BD59-A6C34878D82A}">
                    <a16:rowId xmlns:a16="http://schemas.microsoft.com/office/drawing/2014/main" val="739682901"/>
                  </a:ext>
                </a:extLst>
              </a:tr>
              <a:tr h="370840">
                <a:tc>
                  <a:txBody>
                    <a:bodyPr/>
                    <a:lstStyle/>
                    <a:p>
                      <a:r>
                        <a:rPr lang="en-US" dirty="0"/>
                        <a:t>Ethical practice</a:t>
                      </a:r>
                    </a:p>
                  </a:txBody>
                  <a:tcPr/>
                </a:tc>
                <a:tc>
                  <a:txBody>
                    <a:bodyPr/>
                    <a:lstStyle/>
                    <a:p>
                      <a:r>
                        <a:rPr lang="en-US" dirty="0"/>
                        <a:t>Following the NATA code of ethics at all times and working to follow appropriate practice guidelines as a health care professional</a:t>
                      </a:r>
                    </a:p>
                  </a:txBody>
                  <a:tcPr/>
                </a:tc>
                <a:extLst>
                  <a:ext uri="{0D108BD9-81ED-4DB2-BD59-A6C34878D82A}">
                    <a16:rowId xmlns:a16="http://schemas.microsoft.com/office/drawing/2014/main" val="1822821105"/>
                  </a:ext>
                </a:extLst>
              </a:tr>
              <a:tr h="370840">
                <a:tc>
                  <a:txBody>
                    <a:bodyPr/>
                    <a:lstStyle/>
                    <a:p>
                      <a:r>
                        <a:rPr lang="en-US" dirty="0"/>
                        <a:t>Advancing knowledge</a:t>
                      </a:r>
                    </a:p>
                  </a:txBody>
                  <a:tcPr/>
                </a:tc>
                <a:tc>
                  <a:txBody>
                    <a:bodyPr/>
                    <a:lstStyle/>
                    <a:p>
                      <a:r>
                        <a:rPr lang="en-US" dirty="0"/>
                        <a:t>Examining evidence from research to guide one's practice as an AT and engaging in continuing education to improve the quality of patient care</a:t>
                      </a:r>
                    </a:p>
                  </a:txBody>
                  <a:tcPr/>
                </a:tc>
                <a:extLst>
                  <a:ext uri="{0D108BD9-81ED-4DB2-BD59-A6C34878D82A}">
                    <a16:rowId xmlns:a16="http://schemas.microsoft.com/office/drawing/2014/main" val="1347947034"/>
                  </a:ext>
                </a:extLst>
              </a:tr>
              <a:tr h="370840">
                <a:tc>
                  <a:txBody>
                    <a:bodyPr/>
                    <a:lstStyle/>
                    <a:p>
                      <a:r>
                        <a:rPr lang="en-US" dirty="0"/>
                        <a:t>Cultural competence</a:t>
                      </a:r>
                    </a:p>
                  </a:txBody>
                  <a:tcPr/>
                </a:tc>
                <a:tc>
                  <a:txBody>
                    <a:bodyPr/>
                    <a:lstStyle/>
                    <a:p>
                      <a:r>
                        <a:rPr lang="en-US" dirty="0"/>
                        <a:t>Understanding and valuing patients' differences and working responsibly with diverse patient populations</a:t>
                      </a:r>
                    </a:p>
                  </a:txBody>
                  <a:tcPr/>
                </a:tc>
                <a:extLst>
                  <a:ext uri="{0D108BD9-81ED-4DB2-BD59-A6C34878D82A}">
                    <a16:rowId xmlns:a16="http://schemas.microsoft.com/office/drawing/2014/main" val="3775337965"/>
                  </a:ext>
                </a:extLst>
              </a:tr>
              <a:tr h="370840">
                <a:tc>
                  <a:txBody>
                    <a:bodyPr/>
                    <a:lstStyle/>
                    <a:p>
                      <a:r>
                        <a:rPr lang="en-US" dirty="0"/>
                        <a:t>Professionalism</a:t>
                      </a:r>
                    </a:p>
                  </a:txBody>
                  <a:tcPr/>
                </a:tc>
                <a:tc>
                  <a:txBody>
                    <a:bodyPr/>
                    <a:lstStyle/>
                    <a:p>
                      <a:r>
                        <a:rPr lang="en-US" dirty="0"/>
                        <a:t>Acting in a compassionate manner and behaving with honesty and integrity; promoting the AT profession</a:t>
                      </a:r>
                    </a:p>
                  </a:txBody>
                  <a:tcPr/>
                </a:tc>
                <a:extLst>
                  <a:ext uri="{0D108BD9-81ED-4DB2-BD59-A6C34878D82A}">
                    <a16:rowId xmlns:a16="http://schemas.microsoft.com/office/drawing/2014/main" val="2046906794"/>
                  </a:ext>
                </a:extLst>
              </a:tr>
            </a:tbl>
          </a:graphicData>
        </a:graphic>
      </p:graphicFrame>
    </p:spTree>
    <p:extLst>
      <p:ext uri="{BB962C8B-B14F-4D97-AF65-F5344CB8AC3E}">
        <p14:creationId xmlns:p14="http://schemas.microsoft.com/office/powerpoint/2010/main" val="2318078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18BC1-CA54-41F2-973D-3A06E9F40611}"/>
              </a:ext>
            </a:extLst>
          </p:cNvPr>
          <p:cNvSpPr>
            <a:spLocks noGrp="1"/>
          </p:cNvSpPr>
          <p:nvPr>
            <p:ph type="title"/>
          </p:nvPr>
        </p:nvSpPr>
        <p:spPr/>
        <p:txBody>
          <a:bodyPr/>
          <a:lstStyle/>
          <a:p>
            <a:r>
              <a:rPr lang="en-US" dirty="0"/>
              <a:t>Athletic training careers</a:t>
            </a:r>
          </a:p>
        </p:txBody>
      </p:sp>
      <p:sp>
        <p:nvSpPr>
          <p:cNvPr id="3" name="Content Placeholder 2">
            <a:extLst>
              <a:ext uri="{FF2B5EF4-FFF2-40B4-BE49-F238E27FC236}">
                <a16:creationId xmlns:a16="http://schemas.microsoft.com/office/drawing/2014/main" id="{D897D192-DE78-47A4-994D-B83C13A9C20C}"/>
              </a:ext>
            </a:extLst>
          </p:cNvPr>
          <p:cNvSpPr>
            <a:spLocks noGrp="1"/>
          </p:cNvSpPr>
          <p:nvPr>
            <p:ph sz="half" idx="1"/>
          </p:nvPr>
        </p:nvSpPr>
        <p:spPr/>
        <p:txBody>
          <a:bodyPr vert="horz" lIns="91440" tIns="45720" rIns="91440" bIns="45720" rtlCol="0" anchor="ctr">
            <a:noAutofit/>
          </a:bodyPr>
          <a:lstStyle/>
          <a:p>
            <a:pPr marL="0" indent="0">
              <a:buNone/>
            </a:pPr>
            <a:endParaRPr lang="en-US" dirty="0"/>
          </a:p>
          <a:p>
            <a:pPr marL="305435" indent="-305435"/>
            <a:r>
              <a:rPr lang="en-US" sz="2000" dirty="0"/>
              <a:t>Organized athletics</a:t>
            </a:r>
          </a:p>
          <a:p>
            <a:pPr marL="629920" lvl="1" indent="-305435"/>
            <a:r>
              <a:rPr lang="en-US" sz="1800" dirty="0"/>
              <a:t>High school environment</a:t>
            </a:r>
          </a:p>
          <a:p>
            <a:pPr marL="629920" lvl="1" indent="-305435"/>
            <a:r>
              <a:rPr lang="en-US" sz="1800" dirty="0"/>
              <a:t>Universities and colleges</a:t>
            </a:r>
          </a:p>
          <a:p>
            <a:pPr marL="629920" lvl="1" indent="-305435"/>
            <a:r>
              <a:rPr lang="en-US" sz="1800" dirty="0"/>
              <a:t>Professional and semiprofessional teams</a:t>
            </a:r>
          </a:p>
          <a:p>
            <a:pPr marL="629920" lvl="1" indent="-305435"/>
            <a:r>
              <a:rPr lang="en-US" sz="1800" dirty="0"/>
              <a:t>Youth sports leagues</a:t>
            </a:r>
          </a:p>
          <a:p>
            <a:pPr marL="305435" indent="-305435"/>
            <a:r>
              <a:rPr lang="en-US" sz="2000" dirty="0"/>
              <a:t>Clinical &amp; hospital settings</a:t>
            </a:r>
          </a:p>
          <a:p>
            <a:pPr marL="629920" lvl="1" indent="-305435"/>
            <a:r>
              <a:rPr lang="en-US" sz="1800" dirty="0"/>
              <a:t>Sports medicine centers</a:t>
            </a:r>
          </a:p>
          <a:p>
            <a:pPr marL="629920" lvl="1" indent="-305435"/>
            <a:r>
              <a:rPr lang="en-US" sz="1800" dirty="0"/>
              <a:t>Clinic outreach</a:t>
            </a:r>
          </a:p>
          <a:p>
            <a:pPr marL="629920" lvl="1" indent="-305435"/>
            <a:r>
              <a:rPr lang="en-US" sz="1800" dirty="0"/>
              <a:t>Physician-owned clinics</a:t>
            </a:r>
          </a:p>
        </p:txBody>
      </p:sp>
      <p:sp>
        <p:nvSpPr>
          <p:cNvPr id="4" name="Content Placeholder 3">
            <a:extLst>
              <a:ext uri="{FF2B5EF4-FFF2-40B4-BE49-F238E27FC236}">
                <a16:creationId xmlns:a16="http://schemas.microsoft.com/office/drawing/2014/main" id="{4A3C2107-4F88-4DFD-B1A3-3730F4F7CEBF}"/>
              </a:ext>
            </a:extLst>
          </p:cNvPr>
          <p:cNvSpPr>
            <a:spLocks noGrp="1"/>
          </p:cNvSpPr>
          <p:nvPr>
            <p:ph sz="half" idx="2"/>
          </p:nvPr>
        </p:nvSpPr>
        <p:spPr/>
        <p:txBody>
          <a:bodyPr>
            <a:normAutofit/>
          </a:bodyPr>
          <a:lstStyle/>
          <a:p>
            <a:pPr marL="305435" indent="-305435"/>
            <a:r>
              <a:rPr lang="en-US" sz="2400" dirty="0"/>
              <a:t>Industrial &amp; occupational settings</a:t>
            </a:r>
          </a:p>
          <a:p>
            <a:pPr marL="629920" lvl="1" indent="-305435"/>
            <a:r>
              <a:rPr lang="en-US" sz="2000" dirty="0"/>
              <a:t>Health &amp; fitness centers</a:t>
            </a:r>
          </a:p>
          <a:p>
            <a:pPr marL="629920" lvl="1" indent="-305435"/>
            <a:r>
              <a:rPr lang="en-US" sz="2000" dirty="0"/>
              <a:t>Industrial manufacturing sites</a:t>
            </a:r>
          </a:p>
          <a:p>
            <a:pPr marL="899795" lvl="2" indent="-269875"/>
            <a:r>
              <a:rPr lang="en-US" sz="1800" b="1" u="sng" dirty="0"/>
              <a:t>Ergonomic specialist: measures and adapts a work environment to prevent and treat musculoskeletal disorders</a:t>
            </a:r>
          </a:p>
          <a:p>
            <a:pPr marL="305435" indent="-305435"/>
            <a:r>
              <a:rPr lang="en-US" sz="2400" dirty="0"/>
              <a:t>Military &amp; law enforcement settings </a:t>
            </a:r>
          </a:p>
        </p:txBody>
      </p:sp>
    </p:spTree>
    <p:extLst>
      <p:ext uri="{BB962C8B-B14F-4D97-AF65-F5344CB8AC3E}">
        <p14:creationId xmlns:p14="http://schemas.microsoft.com/office/powerpoint/2010/main" val="1934200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E5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screenshot of a cell phone&#10;&#10;Description generated with very high confidence">
            <a:extLst>
              <a:ext uri="{FF2B5EF4-FFF2-40B4-BE49-F238E27FC236}">
                <a16:creationId xmlns:a16="http://schemas.microsoft.com/office/drawing/2014/main" id="{9B6E2E9E-DA9F-496A-B692-D861EDB17979}"/>
              </a:ext>
            </a:extLst>
          </p:cNvPr>
          <p:cNvPicPr>
            <a:picLocks noChangeAspect="1"/>
          </p:cNvPicPr>
          <p:nvPr/>
        </p:nvPicPr>
        <p:blipFill>
          <a:blip r:embed="rId2"/>
          <a:stretch>
            <a:fillRect/>
          </a:stretch>
        </p:blipFill>
        <p:spPr>
          <a:xfrm>
            <a:off x="1639146" y="643467"/>
            <a:ext cx="8913707" cy="5571066"/>
          </a:xfrm>
          <a:prstGeom prst="rect">
            <a:avLst/>
          </a:prstGeom>
        </p:spPr>
      </p:pic>
    </p:spTree>
    <p:extLst>
      <p:ext uri="{BB962C8B-B14F-4D97-AF65-F5344CB8AC3E}">
        <p14:creationId xmlns:p14="http://schemas.microsoft.com/office/powerpoint/2010/main" val="3871966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85D22-C6D7-435A-A511-593DB4836DE8}"/>
              </a:ext>
            </a:extLst>
          </p:cNvPr>
          <p:cNvSpPr>
            <a:spLocks noGrp="1"/>
          </p:cNvSpPr>
          <p:nvPr>
            <p:ph type="title"/>
          </p:nvPr>
        </p:nvSpPr>
        <p:spPr/>
        <p:txBody>
          <a:bodyPr>
            <a:normAutofit/>
          </a:bodyPr>
          <a:lstStyle/>
          <a:p>
            <a:r>
              <a:rPr lang="en-US" sz="3600" dirty="0"/>
              <a:t>National Athletic Trainers' Association</a:t>
            </a:r>
          </a:p>
        </p:txBody>
      </p:sp>
      <p:sp>
        <p:nvSpPr>
          <p:cNvPr id="3" name="Content Placeholder 2">
            <a:extLst>
              <a:ext uri="{FF2B5EF4-FFF2-40B4-BE49-F238E27FC236}">
                <a16:creationId xmlns:a16="http://schemas.microsoft.com/office/drawing/2014/main" id="{98FDCF4D-A712-4D14-9B8B-B76422DE1527}"/>
              </a:ext>
            </a:extLst>
          </p:cNvPr>
          <p:cNvSpPr>
            <a:spLocks noGrp="1"/>
          </p:cNvSpPr>
          <p:nvPr>
            <p:ph idx="1"/>
          </p:nvPr>
        </p:nvSpPr>
        <p:spPr/>
        <p:txBody>
          <a:bodyPr/>
          <a:lstStyle/>
          <a:p>
            <a:pPr marL="305435" indent="-305435"/>
            <a:r>
              <a:rPr lang="en-US" sz="2400" dirty="0"/>
              <a:t>The athletic training association is directed by its professional association, NATA.</a:t>
            </a:r>
          </a:p>
          <a:p>
            <a:pPr marL="305435" indent="-305435"/>
            <a:r>
              <a:rPr lang="en-US" sz="2400" dirty="0"/>
              <a:t>Composed of voluntary members, including ATs, AT students, and associate members</a:t>
            </a:r>
          </a:p>
          <a:p>
            <a:pPr marL="305435" indent="-305435"/>
            <a:r>
              <a:rPr lang="en-US" sz="2400" dirty="0"/>
              <a:t>NATA guides the advancement of the profession and sponsors the publishing of important information that affects how athletes are treated</a:t>
            </a:r>
          </a:p>
          <a:p>
            <a:pPr marL="305435" indent="-305435"/>
            <a:r>
              <a:rPr lang="en-US" sz="2400" dirty="0"/>
              <a:t>Important publications include:</a:t>
            </a:r>
            <a:r>
              <a:rPr lang="en-US" sz="2400" i="1" dirty="0"/>
              <a:t> Journal of Athletic Training </a:t>
            </a:r>
            <a:r>
              <a:rPr lang="en-US" sz="2400" dirty="0"/>
              <a:t>and </a:t>
            </a:r>
            <a:r>
              <a:rPr lang="en-US" sz="2400" i="1" dirty="0"/>
              <a:t>Athletic Training Education Journal</a:t>
            </a:r>
            <a:endParaRPr lang="en-US" sz="2400" i="1"/>
          </a:p>
        </p:txBody>
      </p:sp>
    </p:spTree>
    <p:extLst>
      <p:ext uri="{BB962C8B-B14F-4D97-AF65-F5344CB8AC3E}">
        <p14:creationId xmlns:p14="http://schemas.microsoft.com/office/powerpoint/2010/main" val="444211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08279D-2400-4314-9390-BDF196A05999}"/>
              </a:ext>
            </a:extLst>
          </p:cNvPr>
          <p:cNvSpPr>
            <a:spLocks noGrp="1"/>
          </p:cNvSpPr>
          <p:nvPr>
            <p:ph type="title"/>
          </p:nvPr>
        </p:nvSpPr>
        <p:spPr>
          <a:xfrm>
            <a:off x="581192" y="702156"/>
            <a:ext cx="11029616" cy="1188720"/>
          </a:xfrm>
        </p:spPr>
        <p:txBody>
          <a:bodyPr>
            <a:normAutofit/>
          </a:bodyPr>
          <a:lstStyle/>
          <a:p>
            <a:r>
              <a:rPr lang="en-US" sz="3200" dirty="0"/>
              <a:t>NATA Position Statements</a:t>
            </a:r>
          </a:p>
        </p:txBody>
      </p:sp>
      <p:sp>
        <p:nvSpPr>
          <p:cNvPr id="11" name="Rectangle 10">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meter, parking, outdoor&#10;&#10;Description generated with high confidence">
            <a:extLst>
              <a:ext uri="{FF2B5EF4-FFF2-40B4-BE49-F238E27FC236}">
                <a16:creationId xmlns:a16="http://schemas.microsoft.com/office/drawing/2014/main" id="{F1315289-DCD9-4751-88D3-8BDD6CD7F6C2}"/>
              </a:ext>
            </a:extLst>
          </p:cNvPr>
          <p:cNvPicPr>
            <a:picLocks noChangeAspect="1"/>
          </p:cNvPicPr>
          <p:nvPr/>
        </p:nvPicPr>
        <p:blipFill>
          <a:blip r:embed="rId2"/>
          <a:stretch>
            <a:fillRect/>
          </a:stretch>
        </p:blipFill>
        <p:spPr>
          <a:xfrm>
            <a:off x="780698" y="2729640"/>
            <a:ext cx="4748741" cy="2944219"/>
          </a:xfrm>
          <a:prstGeom prst="rect">
            <a:avLst/>
          </a:prstGeom>
        </p:spPr>
      </p:pic>
      <p:sp>
        <p:nvSpPr>
          <p:cNvPr id="3" name="Content Placeholder 2">
            <a:extLst>
              <a:ext uri="{FF2B5EF4-FFF2-40B4-BE49-F238E27FC236}">
                <a16:creationId xmlns:a16="http://schemas.microsoft.com/office/drawing/2014/main" id="{8734149B-850A-47CD-9B93-8EA234CEC05A}"/>
              </a:ext>
            </a:extLst>
          </p:cNvPr>
          <p:cNvSpPr>
            <a:spLocks noGrp="1"/>
          </p:cNvSpPr>
          <p:nvPr>
            <p:ph idx="1"/>
          </p:nvPr>
        </p:nvSpPr>
        <p:spPr>
          <a:xfrm>
            <a:off x="6335805" y="771515"/>
            <a:ext cx="5289378" cy="5454664"/>
          </a:xfrm>
        </p:spPr>
        <p:txBody>
          <a:bodyPr vert="horz" lIns="91440" tIns="45720" rIns="91440" bIns="45720" rtlCol="0">
            <a:normAutofit/>
          </a:bodyPr>
          <a:lstStyle/>
          <a:p>
            <a:pPr marL="305435" indent="-305435">
              <a:lnSpc>
                <a:spcPct val="90000"/>
              </a:lnSpc>
              <a:buClr>
                <a:srgbClr val="37CFE3"/>
              </a:buClr>
            </a:pPr>
            <a:r>
              <a:rPr lang="en-US" dirty="0"/>
              <a:t>Acute management of athletes with cervical spine injuries</a:t>
            </a:r>
          </a:p>
          <a:p>
            <a:pPr marL="305435" indent="-305435">
              <a:lnSpc>
                <a:spcPct val="90000"/>
              </a:lnSpc>
              <a:buClr>
                <a:srgbClr val="37CFE3"/>
              </a:buClr>
            </a:pPr>
            <a:r>
              <a:rPr lang="en-US" dirty="0"/>
              <a:t>Environment cold injuries</a:t>
            </a:r>
          </a:p>
          <a:p>
            <a:pPr marL="305435" indent="-305435">
              <a:lnSpc>
                <a:spcPct val="90000"/>
              </a:lnSpc>
              <a:buClr>
                <a:srgbClr val="37CFE3"/>
              </a:buClr>
            </a:pPr>
            <a:r>
              <a:rPr lang="en-US" dirty="0"/>
              <a:t>Emergency planning in athletics</a:t>
            </a:r>
          </a:p>
          <a:p>
            <a:pPr marL="305435" indent="-305435">
              <a:lnSpc>
                <a:spcPct val="90000"/>
              </a:lnSpc>
              <a:buClr>
                <a:srgbClr val="37CFE3"/>
              </a:buClr>
            </a:pPr>
            <a:r>
              <a:rPr lang="en-US" dirty="0"/>
              <a:t>Exertional heat illness</a:t>
            </a:r>
          </a:p>
          <a:p>
            <a:pPr marL="305435" indent="-305435">
              <a:lnSpc>
                <a:spcPct val="90000"/>
              </a:lnSpc>
              <a:buClr>
                <a:srgbClr val="37CFE3"/>
              </a:buClr>
            </a:pPr>
            <a:r>
              <a:rPr lang="en-US" dirty="0"/>
              <a:t>Fluid replacement for athletes</a:t>
            </a:r>
          </a:p>
          <a:p>
            <a:pPr marL="305435" indent="-305435">
              <a:lnSpc>
                <a:spcPct val="90000"/>
              </a:lnSpc>
              <a:buClr>
                <a:srgbClr val="37CFE3"/>
              </a:buClr>
            </a:pPr>
            <a:r>
              <a:rPr lang="en-US" dirty="0"/>
              <a:t>Head-down contact and spearing in tackle football</a:t>
            </a:r>
          </a:p>
          <a:p>
            <a:pPr marL="305435" indent="-305435">
              <a:lnSpc>
                <a:spcPct val="90000"/>
              </a:lnSpc>
              <a:buClr>
                <a:srgbClr val="37CFE3"/>
              </a:buClr>
            </a:pPr>
            <a:r>
              <a:rPr lang="en-US" dirty="0"/>
              <a:t>Lightning safety for athletics and recreation</a:t>
            </a:r>
          </a:p>
          <a:p>
            <a:pPr marL="305435" indent="-305435">
              <a:lnSpc>
                <a:spcPct val="90000"/>
              </a:lnSpc>
              <a:buClr>
                <a:srgbClr val="37CFE3"/>
              </a:buClr>
            </a:pPr>
            <a:r>
              <a:rPr lang="en-US" dirty="0"/>
              <a:t>Management of asthma in athletes</a:t>
            </a:r>
          </a:p>
          <a:p>
            <a:pPr marL="305435" indent="-305435">
              <a:lnSpc>
                <a:spcPct val="90000"/>
              </a:lnSpc>
              <a:buClr>
                <a:srgbClr val="37CFE3"/>
              </a:buClr>
            </a:pPr>
            <a:r>
              <a:rPr lang="en-US" dirty="0"/>
              <a:t>Management of sport-related concussion</a:t>
            </a:r>
          </a:p>
          <a:p>
            <a:pPr marL="305435" indent="-305435">
              <a:lnSpc>
                <a:spcPct val="90000"/>
              </a:lnSpc>
              <a:buClr>
                <a:srgbClr val="37CFE3"/>
              </a:buClr>
            </a:pPr>
            <a:r>
              <a:rPr lang="en-US" dirty="0"/>
              <a:t>Management of athlete with type I diabetes mellitus</a:t>
            </a:r>
          </a:p>
          <a:p>
            <a:pPr marL="305435" indent="-305435">
              <a:lnSpc>
                <a:spcPct val="90000"/>
              </a:lnSpc>
              <a:buClr>
                <a:srgbClr val="37CFE3"/>
              </a:buClr>
            </a:pPr>
            <a:r>
              <a:rPr lang="en-US" dirty="0"/>
              <a:t>Prevention, detection, and management of disordered eating in athletes</a:t>
            </a:r>
          </a:p>
        </p:txBody>
      </p:sp>
    </p:spTree>
    <p:extLst>
      <p:ext uri="{BB962C8B-B14F-4D97-AF65-F5344CB8AC3E}">
        <p14:creationId xmlns:p14="http://schemas.microsoft.com/office/powerpoint/2010/main" val="752950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sign&#10;&#10;Description generated with very high confidence">
            <a:extLst>
              <a:ext uri="{FF2B5EF4-FFF2-40B4-BE49-F238E27FC236}">
                <a16:creationId xmlns:a16="http://schemas.microsoft.com/office/drawing/2014/main" id="{B6E02EFD-71F9-44A0-AC25-A91627E8BD1A}"/>
              </a:ext>
            </a:extLst>
          </p:cNvPr>
          <p:cNvPicPr>
            <a:picLocks noChangeAspect="1"/>
          </p:cNvPicPr>
          <p:nvPr/>
        </p:nvPicPr>
        <p:blipFill>
          <a:blip r:embed="rId2"/>
          <a:stretch>
            <a:fillRect/>
          </a:stretch>
        </p:blipFill>
        <p:spPr>
          <a:xfrm>
            <a:off x="1332964" y="1490731"/>
            <a:ext cx="9257762" cy="2899892"/>
          </a:xfrm>
          <a:prstGeom prst="rect">
            <a:avLst/>
          </a:prstGeom>
        </p:spPr>
      </p:pic>
    </p:spTree>
    <p:extLst>
      <p:ext uri="{BB962C8B-B14F-4D97-AF65-F5344CB8AC3E}">
        <p14:creationId xmlns:p14="http://schemas.microsoft.com/office/powerpoint/2010/main" val="1641507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DE88-E61A-402D-B131-41F630A4A4A8}"/>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726E62C2-EFBD-46CB-AE7C-0B1843A0290F}"/>
              </a:ext>
            </a:extLst>
          </p:cNvPr>
          <p:cNvSpPr>
            <a:spLocks noGrp="1"/>
          </p:cNvSpPr>
          <p:nvPr>
            <p:ph idx="1"/>
          </p:nvPr>
        </p:nvSpPr>
        <p:spPr/>
        <p:txBody>
          <a:bodyPr/>
          <a:lstStyle/>
          <a:p>
            <a:pPr marL="305435" indent="-305435"/>
            <a:r>
              <a:rPr lang="en-US" dirty="0"/>
              <a:t>Fundamentals of Athletic Training</a:t>
            </a:r>
          </a:p>
        </p:txBody>
      </p:sp>
    </p:spTree>
    <p:extLst>
      <p:ext uri="{BB962C8B-B14F-4D97-AF65-F5344CB8AC3E}">
        <p14:creationId xmlns:p14="http://schemas.microsoft.com/office/powerpoint/2010/main" val="382260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BA6F0-B967-49EE-8746-4A8006940214}"/>
              </a:ext>
            </a:extLst>
          </p:cNvPr>
          <p:cNvSpPr>
            <a:spLocks noGrp="1"/>
          </p:cNvSpPr>
          <p:nvPr>
            <p:ph type="title"/>
          </p:nvPr>
        </p:nvSpPr>
        <p:spPr/>
        <p:txBody>
          <a:bodyPr>
            <a:normAutofit/>
          </a:bodyPr>
          <a:lstStyle/>
          <a:p>
            <a:r>
              <a:rPr lang="en-US" sz="4800" dirty="0"/>
              <a:t>Objectives</a:t>
            </a:r>
          </a:p>
        </p:txBody>
      </p:sp>
      <p:sp>
        <p:nvSpPr>
          <p:cNvPr id="3" name="Content Placeholder 2">
            <a:extLst>
              <a:ext uri="{FF2B5EF4-FFF2-40B4-BE49-F238E27FC236}">
                <a16:creationId xmlns:a16="http://schemas.microsoft.com/office/drawing/2014/main" id="{CD75E228-64EA-4F97-8505-9A7281499F8B}"/>
              </a:ext>
            </a:extLst>
          </p:cNvPr>
          <p:cNvSpPr>
            <a:spLocks noGrp="1"/>
          </p:cNvSpPr>
          <p:nvPr>
            <p:ph idx="1"/>
          </p:nvPr>
        </p:nvSpPr>
        <p:spPr/>
        <p:txBody>
          <a:bodyPr/>
          <a:lstStyle/>
          <a:p>
            <a:pPr marL="305435" indent="-305435"/>
            <a:r>
              <a:rPr lang="en-US" sz="2800" dirty="0"/>
              <a:t>Define athletic training</a:t>
            </a:r>
          </a:p>
          <a:p>
            <a:pPr marL="305435" indent="-305435"/>
            <a:r>
              <a:rPr lang="en-US" sz="2800" dirty="0"/>
              <a:t>Describe the roles of the certified athletic trainer</a:t>
            </a:r>
          </a:p>
          <a:p>
            <a:pPr marL="305435" indent="-305435"/>
            <a:r>
              <a:rPr lang="en-US" sz="2800" dirty="0"/>
              <a:t>Describe the roles of other health care providers and the sports medicine team</a:t>
            </a:r>
          </a:p>
          <a:p>
            <a:pPr marL="305435" indent="-305435"/>
            <a:r>
              <a:rPr lang="en-US" sz="2800" dirty="0"/>
              <a:t>List the requirements for becoming a competent certified AT</a:t>
            </a:r>
          </a:p>
          <a:p>
            <a:pPr marL="305435" indent="-305435"/>
            <a:r>
              <a:rPr lang="en-US" sz="2800" dirty="0"/>
              <a:t>Describe the job opportunities available to certified ATs</a:t>
            </a:r>
          </a:p>
        </p:txBody>
      </p:sp>
    </p:spTree>
    <p:extLst>
      <p:ext uri="{BB962C8B-B14F-4D97-AF65-F5344CB8AC3E}">
        <p14:creationId xmlns:p14="http://schemas.microsoft.com/office/powerpoint/2010/main" val="383146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9DF32-F216-4343-BE84-E2D0D4F91E74}"/>
              </a:ext>
            </a:extLst>
          </p:cNvPr>
          <p:cNvSpPr>
            <a:spLocks noGrp="1"/>
          </p:cNvSpPr>
          <p:nvPr>
            <p:ph type="title"/>
          </p:nvPr>
        </p:nvSpPr>
        <p:spPr/>
        <p:txBody>
          <a:bodyPr>
            <a:normAutofit/>
          </a:bodyPr>
          <a:lstStyle/>
          <a:p>
            <a:r>
              <a:rPr lang="en-US" sz="3600" dirty="0"/>
              <a:t>Athletic Training Defined</a:t>
            </a:r>
          </a:p>
        </p:txBody>
      </p:sp>
      <p:sp>
        <p:nvSpPr>
          <p:cNvPr id="3" name="Content Placeholder 2">
            <a:extLst>
              <a:ext uri="{FF2B5EF4-FFF2-40B4-BE49-F238E27FC236}">
                <a16:creationId xmlns:a16="http://schemas.microsoft.com/office/drawing/2014/main" id="{7574F463-6C90-4C8D-A17E-537FC73F6F31}"/>
              </a:ext>
            </a:extLst>
          </p:cNvPr>
          <p:cNvSpPr>
            <a:spLocks noGrp="1"/>
          </p:cNvSpPr>
          <p:nvPr>
            <p:ph idx="1"/>
          </p:nvPr>
        </p:nvSpPr>
        <p:spPr/>
        <p:txBody>
          <a:bodyPr vert="horz" lIns="91440" tIns="45720" rIns="91440" bIns="45720" rtlCol="0" anchor="ctr">
            <a:noAutofit/>
          </a:bodyPr>
          <a:lstStyle/>
          <a:p>
            <a:pPr marL="305435" indent="-305435"/>
            <a:r>
              <a:rPr lang="en-US" sz="2000" b="1" u="sng" dirty="0"/>
              <a:t>Athletic training: a profession dedicated to maintaining and improving the health and well-being of the physically active population and preventing athletics-related injuries and illnesses</a:t>
            </a:r>
          </a:p>
          <a:p>
            <a:pPr marL="305435" indent="-305435"/>
            <a:r>
              <a:rPr lang="en-US" sz="2000" dirty="0"/>
              <a:t>The credential for the certified athletic trainer is ATC</a:t>
            </a:r>
          </a:p>
          <a:p>
            <a:pPr marL="305435" indent="-305435"/>
            <a:r>
              <a:rPr lang="en-US" sz="2000" dirty="0"/>
              <a:t>Although individuals have provided care to injured athletes for centuries, it wasn’t until 1991 that the American Medical Association formally recognized athletic training as an allied health care profession</a:t>
            </a:r>
          </a:p>
          <a:p>
            <a:pPr marL="305435" indent="-305435"/>
            <a:r>
              <a:rPr lang="en-US" sz="2000" b="1" u="sng" dirty="0"/>
              <a:t>National Athletic Trainers' Association (NATA): responsible for setting professional standards</a:t>
            </a:r>
          </a:p>
          <a:p>
            <a:pPr marL="629920" lvl="1" indent="-305435"/>
            <a:r>
              <a:rPr lang="en-US" sz="1800" dirty="0"/>
              <a:t>Formed in 1950</a:t>
            </a:r>
          </a:p>
          <a:p>
            <a:pPr marL="629920" lvl="1" indent="-305435"/>
            <a:r>
              <a:rPr lang="en-US" sz="1800" dirty="0"/>
              <a:t>NATA BOC (Board of Certification) is responsible for conducting the national certification process</a:t>
            </a:r>
          </a:p>
        </p:txBody>
      </p:sp>
      <p:pic>
        <p:nvPicPr>
          <p:cNvPr id="4" name="Picture 4" descr="A picture containing clipart&#10;&#10;Description generated with high confidence">
            <a:extLst>
              <a:ext uri="{FF2B5EF4-FFF2-40B4-BE49-F238E27FC236}">
                <a16:creationId xmlns:a16="http://schemas.microsoft.com/office/drawing/2014/main" id="{382D1D3C-0B82-4300-AB35-89F80FB6C4B7}"/>
              </a:ext>
            </a:extLst>
          </p:cNvPr>
          <p:cNvPicPr>
            <a:picLocks noChangeAspect="1"/>
          </p:cNvPicPr>
          <p:nvPr/>
        </p:nvPicPr>
        <p:blipFill>
          <a:blip r:embed="rId2"/>
          <a:stretch>
            <a:fillRect/>
          </a:stretch>
        </p:blipFill>
        <p:spPr>
          <a:xfrm>
            <a:off x="8144948" y="739396"/>
            <a:ext cx="3414778" cy="1526280"/>
          </a:xfrm>
          <a:prstGeom prst="rect">
            <a:avLst/>
          </a:prstGeom>
        </p:spPr>
      </p:pic>
    </p:spTree>
    <p:extLst>
      <p:ext uri="{BB962C8B-B14F-4D97-AF65-F5344CB8AC3E}">
        <p14:creationId xmlns:p14="http://schemas.microsoft.com/office/powerpoint/2010/main" val="428622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95BCF-A9EE-44AD-8202-CB28134A2504}"/>
              </a:ext>
            </a:extLst>
          </p:cNvPr>
          <p:cNvSpPr>
            <a:spLocks noGrp="1"/>
          </p:cNvSpPr>
          <p:nvPr>
            <p:ph type="title"/>
          </p:nvPr>
        </p:nvSpPr>
        <p:spPr>
          <a:xfrm>
            <a:off x="581192" y="702156"/>
            <a:ext cx="11029616" cy="727228"/>
          </a:xfrm>
        </p:spPr>
        <p:txBody>
          <a:bodyPr/>
          <a:lstStyle/>
          <a:p>
            <a:r>
              <a:rPr lang="en-US" b="1" u="sng" dirty="0"/>
              <a:t>ROLES OF THE ATHLETIC TRAINER</a:t>
            </a:r>
          </a:p>
        </p:txBody>
      </p:sp>
      <p:sp>
        <p:nvSpPr>
          <p:cNvPr id="3" name="Content Placeholder 2">
            <a:extLst>
              <a:ext uri="{FF2B5EF4-FFF2-40B4-BE49-F238E27FC236}">
                <a16:creationId xmlns:a16="http://schemas.microsoft.com/office/drawing/2014/main" id="{E88DE23F-F43F-4E75-A9A5-2B09F4BE418E}"/>
              </a:ext>
            </a:extLst>
          </p:cNvPr>
          <p:cNvSpPr>
            <a:spLocks noGrp="1"/>
          </p:cNvSpPr>
          <p:nvPr>
            <p:ph idx="1"/>
          </p:nvPr>
        </p:nvSpPr>
        <p:spPr>
          <a:xfrm>
            <a:off x="205559" y="1396414"/>
            <a:ext cx="11802346" cy="5458992"/>
          </a:xfrm>
        </p:spPr>
        <p:txBody>
          <a:bodyPr>
            <a:normAutofit fontScale="92500" lnSpcReduction="10000"/>
          </a:bodyPr>
          <a:lstStyle/>
          <a:p>
            <a:pPr marL="305435" indent="-305435"/>
            <a:r>
              <a:rPr lang="en-US" b="1" u="sng" dirty="0"/>
              <a:t>Injury prevention</a:t>
            </a:r>
          </a:p>
          <a:p>
            <a:pPr marL="629920" lvl="1" indent="-305435"/>
            <a:r>
              <a:rPr lang="en-US" dirty="0"/>
              <a:t>Prevention includes pre-participation physical exams, proper strength and conditioning programs, proper equipment and equipment fitting, taping, bandaging, bracing, and good nutrition</a:t>
            </a:r>
          </a:p>
          <a:p>
            <a:pPr marL="305435" indent="-305435"/>
            <a:r>
              <a:rPr lang="en-US" b="1" u="sng" dirty="0"/>
              <a:t>Clinical evaluation and diagnosis</a:t>
            </a:r>
          </a:p>
          <a:p>
            <a:pPr marL="629920" lvl="1" indent="-305435"/>
            <a:r>
              <a:rPr lang="en-US" dirty="0"/>
              <a:t>Recognize the type of injury and its severity so can figure out best treatment or when to refer athlete to a physician</a:t>
            </a:r>
          </a:p>
          <a:p>
            <a:pPr marL="305435" indent="-305435"/>
            <a:r>
              <a:rPr lang="en-US" b="1" u="sng" dirty="0"/>
              <a:t>Immediate care of athletic injuries</a:t>
            </a:r>
          </a:p>
          <a:p>
            <a:pPr marL="629920" lvl="1" indent="-305435"/>
            <a:r>
              <a:rPr lang="en-US" dirty="0"/>
              <a:t>Must be ready to respond when an athlete is injured and must maintain first aid and CPR certification</a:t>
            </a:r>
          </a:p>
          <a:p>
            <a:pPr marL="305435" indent="-305435"/>
            <a:r>
              <a:rPr lang="en-US" b="1" u="sng" dirty="0"/>
              <a:t>Treatment, rehabilitation, and reconditioning of athletic injuries</a:t>
            </a:r>
          </a:p>
          <a:p>
            <a:pPr marL="629920" lvl="1" indent="-305435"/>
            <a:r>
              <a:rPr lang="en-US" dirty="0"/>
              <a:t>After initial treatment, AT directs athlete through exercises and treatments to help return to normal function</a:t>
            </a:r>
          </a:p>
          <a:p>
            <a:pPr marL="629920" lvl="1" indent="-305435"/>
            <a:r>
              <a:rPr lang="en-US" b="1" u="sng" dirty="0"/>
              <a:t>Rehabilitation reconditioning: getting the athlete back into physical shape for athletic participation</a:t>
            </a:r>
          </a:p>
          <a:p>
            <a:pPr marL="305435" indent="-305435"/>
            <a:r>
              <a:rPr lang="en-US" b="1" u="sng" dirty="0"/>
              <a:t>Organization and administration</a:t>
            </a:r>
          </a:p>
          <a:p>
            <a:pPr marL="629920" lvl="1" indent="-305435"/>
            <a:r>
              <a:rPr lang="en-US" dirty="0"/>
              <a:t>Manage facilities which involves good administrative skills necessary for preparing work and purchase orders and scheduling staff and injuries, treatments, and rehabilitation progress must be documented accurately</a:t>
            </a:r>
          </a:p>
          <a:p>
            <a:pPr marL="305435" indent="-305435"/>
            <a:r>
              <a:rPr lang="en-US" b="1" u="sng" dirty="0"/>
              <a:t>Professional development</a:t>
            </a:r>
          </a:p>
          <a:p>
            <a:pPr marL="629920" lvl="1" indent="-305435"/>
            <a:r>
              <a:rPr lang="en-US" dirty="0"/>
              <a:t>With technology changing rapidly, ATs must continue their education to remain current with the latest development in health care and to do so, must attend seminars, read journals, write articles, and conduct research and must conduct themselves with integrity</a:t>
            </a:r>
          </a:p>
          <a:p>
            <a:pPr marL="899795" lvl="2" indent="-269875"/>
            <a:endParaRPr lang="en-US" dirty="0"/>
          </a:p>
        </p:txBody>
      </p:sp>
    </p:spTree>
    <p:extLst>
      <p:ext uri="{BB962C8B-B14F-4D97-AF65-F5344CB8AC3E}">
        <p14:creationId xmlns:p14="http://schemas.microsoft.com/office/powerpoint/2010/main" val="231848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3FA5-3F0B-4E6C-82D4-E65A4C7A04B8}"/>
              </a:ext>
            </a:extLst>
          </p:cNvPr>
          <p:cNvSpPr>
            <a:spLocks noGrp="1"/>
          </p:cNvSpPr>
          <p:nvPr>
            <p:ph type="title"/>
          </p:nvPr>
        </p:nvSpPr>
        <p:spPr>
          <a:xfrm>
            <a:off x="581192" y="702156"/>
            <a:ext cx="11029616" cy="771777"/>
          </a:xfrm>
        </p:spPr>
        <p:txBody>
          <a:bodyPr>
            <a:normAutofit/>
          </a:bodyPr>
          <a:lstStyle/>
          <a:p>
            <a:r>
              <a:rPr lang="en-US" sz="3600" dirty="0"/>
              <a:t>The Sports Medicine Team</a:t>
            </a:r>
          </a:p>
        </p:txBody>
      </p:sp>
      <p:sp>
        <p:nvSpPr>
          <p:cNvPr id="3" name="Content Placeholder 2">
            <a:extLst>
              <a:ext uri="{FF2B5EF4-FFF2-40B4-BE49-F238E27FC236}">
                <a16:creationId xmlns:a16="http://schemas.microsoft.com/office/drawing/2014/main" id="{8C58DF77-06B3-43D0-A4D9-D670D7CFC9E9}"/>
              </a:ext>
            </a:extLst>
          </p:cNvPr>
          <p:cNvSpPr>
            <a:spLocks noGrp="1"/>
          </p:cNvSpPr>
          <p:nvPr>
            <p:ph idx="1"/>
          </p:nvPr>
        </p:nvSpPr>
        <p:spPr>
          <a:xfrm>
            <a:off x="184094" y="1480856"/>
            <a:ext cx="11813079" cy="5224296"/>
          </a:xfrm>
        </p:spPr>
        <p:txBody>
          <a:bodyPr>
            <a:normAutofit/>
          </a:bodyPr>
          <a:lstStyle/>
          <a:p>
            <a:pPr marL="305435" indent="-305435"/>
            <a:r>
              <a:rPr lang="en-US" b="1" u="sng" dirty="0"/>
              <a:t>Sports medicine: care of physically active people who have suffered athletic injury or illness</a:t>
            </a:r>
          </a:p>
          <a:p>
            <a:pPr marL="305435" indent="-305435"/>
            <a:r>
              <a:rPr lang="en-US" b="1" u="sng" dirty="0"/>
              <a:t>Sports medicine profession includes:</a:t>
            </a:r>
            <a:r>
              <a:rPr lang="en-US" dirty="0"/>
              <a:t> (name 2) </a:t>
            </a:r>
          </a:p>
          <a:p>
            <a:pPr marL="629920" lvl="1" indent="-305435"/>
            <a:r>
              <a:rPr lang="en-US" dirty="0"/>
              <a:t>ATs</a:t>
            </a:r>
          </a:p>
          <a:p>
            <a:pPr marL="629920" lvl="1" indent="-305435"/>
            <a:r>
              <a:rPr lang="en-US" dirty="0"/>
              <a:t>Medical doctors</a:t>
            </a:r>
          </a:p>
          <a:p>
            <a:pPr marL="629920" lvl="1" indent="-305435"/>
            <a:r>
              <a:rPr lang="en-US" dirty="0"/>
              <a:t>Physical therapist</a:t>
            </a:r>
          </a:p>
          <a:p>
            <a:pPr marL="629920" lvl="1" indent="-305435"/>
            <a:r>
              <a:rPr lang="en-US" dirty="0"/>
              <a:t>Dentist</a:t>
            </a:r>
          </a:p>
          <a:p>
            <a:pPr marL="629920" lvl="1" indent="-305435"/>
            <a:r>
              <a:rPr lang="en-US" dirty="0"/>
              <a:t>Chiropractors</a:t>
            </a:r>
          </a:p>
          <a:p>
            <a:pPr marL="629920" lvl="1" indent="-305435"/>
            <a:r>
              <a:rPr lang="en-US" dirty="0"/>
              <a:t>Coaches</a:t>
            </a:r>
          </a:p>
          <a:p>
            <a:pPr marL="629920" lvl="1" indent="-305435"/>
            <a:r>
              <a:rPr lang="en-US" dirty="0"/>
              <a:t>Sport psychologist</a:t>
            </a:r>
          </a:p>
          <a:p>
            <a:pPr marL="629920" lvl="1" indent="-305435"/>
            <a:r>
              <a:rPr lang="en-US" dirty="0"/>
              <a:t>Strength and conditioning</a:t>
            </a:r>
          </a:p>
          <a:p>
            <a:pPr marL="629920" lvl="1" indent="-305435"/>
            <a:r>
              <a:rPr lang="en-US" dirty="0"/>
              <a:t>School nurses</a:t>
            </a:r>
          </a:p>
          <a:p>
            <a:pPr marL="629920" lvl="1" indent="-305435"/>
            <a:r>
              <a:rPr lang="en-US" dirty="0"/>
              <a:t>Sport nutritionists</a:t>
            </a:r>
          </a:p>
          <a:p>
            <a:pPr marL="629920" lvl="1" indent="-305435"/>
            <a:r>
              <a:rPr lang="en-US" dirty="0"/>
              <a:t>Student assistants</a:t>
            </a:r>
          </a:p>
        </p:txBody>
      </p:sp>
      <p:pic>
        <p:nvPicPr>
          <p:cNvPr id="4" name="Picture 4" descr="A group of people in a room&#10;&#10;Description generated with very high confidence">
            <a:extLst>
              <a:ext uri="{FF2B5EF4-FFF2-40B4-BE49-F238E27FC236}">
                <a16:creationId xmlns:a16="http://schemas.microsoft.com/office/drawing/2014/main" id="{EB9FEC1A-9287-419F-B9A4-2F656505220E}"/>
              </a:ext>
            </a:extLst>
          </p:cNvPr>
          <p:cNvPicPr>
            <a:picLocks noChangeAspect="1"/>
          </p:cNvPicPr>
          <p:nvPr/>
        </p:nvPicPr>
        <p:blipFill>
          <a:blip r:embed="rId2"/>
          <a:stretch>
            <a:fillRect/>
          </a:stretch>
        </p:blipFill>
        <p:spPr>
          <a:xfrm>
            <a:off x="5550390" y="2848051"/>
            <a:ext cx="6136255" cy="3577905"/>
          </a:xfrm>
          <a:prstGeom prst="rect">
            <a:avLst/>
          </a:prstGeom>
        </p:spPr>
      </p:pic>
    </p:spTree>
    <p:extLst>
      <p:ext uri="{BB962C8B-B14F-4D97-AF65-F5344CB8AC3E}">
        <p14:creationId xmlns:p14="http://schemas.microsoft.com/office/powerpoint/2010/main" val="3627865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69C0D947-CB2D-4B63-9261-2B27AC02FD00}"/>
              </a:ext>
            </a:extLst>
          </p:cNvPr>
          <p:cNvSpPr/>
          <p:nvPr/>
        </p:nvSpPr>
        <p:spPr>
          <a:xfrm>
            <a:off x="4541037" y="2571036"/>
            <a:ext cx="2612020" cy="225967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Athlete </a:t>
            </a:r>
          </a:p>
        </p:txBody>
      </p:sp>
      <p:sp>
        <p:nvSpPr>
          <p:cNvPr id="3" name="TextBox 2">
            <a:extLst>
              <a:ext uri="{FF2B5EF4-FFF2-40B4-BE49-F238E27FC236}">
                <a16:creationId xmlns:a16="http://schemas.microsoft.com/office/drawing/2014/main" id="{E1163B49-236A-42C1-BD26-684B1321D458}"/>
              </a:ext>
            </a:extLst>
          </p:cNvPr>
          <p:cNvSpPr txBox="1"/>
          <p:nvPr/>
        </p:nvSpPr>
        <p:spPr>
          <a:xfrm>
            <a:off x="5014175" y="280330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Athlete's Parents</a:t>
            </a:r>
          </a:p>
        </p:txBody>
      </p:sp>
      <p:sp>
        <p:nvSpPr>
          <p:cNvPr id="4" name="TextBox 3">
            <a:extLst>
              <a:ext uri="{FF2B5EF4-FFF2-40B4-BE49-F238E27FC236}">
                <a16:creationId xmlns:a16="http://schemas.microsoft.com/office/drawing/2014/main" id="{6AB8D288-6B45-4BD0-80B9-1ADF0EC5B4A8}"/>
              </a:ext>
            </a:extLst>
          </p:cNvPr>
          <p:cNvSpPr txBox="1"/>
          <p:nvPr/>
        </p:nvSpPr>
        <p:spPr>
          <a:xfrm>
            <a:off x="6187359" y="3300345"/>
            <a:ext cx="15197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Team Physician</a:t>
            </a:r>
          </a:p>
        </p:txBody>
      </p:sp>
      <p:sp>
        <p:nvSpPr>
          <p:cNvPr id="5" name="TextBox 4">
            <a:extLst>
              <a:ext uri="{FF2B5EF4-FFF2-40B4-BE49-F238E27FC236}">
                <a16:creationId xmlns:a16="http://schemas.microsoft.com/office/drawing/2014/main" id="{CEBE437B-104A-4363-8339-E45B0E5D3546}"/>
              </a:ext>
            </a:extLst>
          </p:cNvPr>
          <p:cNvSpPr txBox="1"/>
          <p:nvPr/>
        </p:nvSpPr>
        <p:spPr>
          <a:xfrm>
            <a:off x="4924291" y="40656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Athletic Trainer</a:t>
            </a:r>
          </a:p>
        </p:txBody>
      </p:sp>
      <p:sp>
        <p:nvSpPr>
          <p:cNvPr id="6" name="TextBox 5">
            <a:extLst>
              <a:ext uri="{FF2B5EF4-FFF2-40B4-BE49-F238E27FC236}">
                <a16:creationId xmlns:a16="http://schemas.microsoft.com/office/drawing/2014/main" id="{8A68F5A9-181A-4338-9AED-4F8245FB8CE3}"/>
              </a:ext>
            </a:extLst>
          </p:cNvPr>
          <p:cNvSpPr txBox="1"/>
          <p:nvPr/>
        </p:nvSpPr>
        <p:spPr>
          <a:xfrm>
            <a:off x="4584208" y="3425109"/>
            <a:ext cx="9938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Coach</a:t>
            </a:r>
          </a:p>
        </p:txBody>
      </p:sp>
      <p:sp>
        <p:nvSpPr>
          <p:cNvPr id="8" name="TextBox 7">
            <a:extLst>
              <a:ext uri="{FF2B5EF4-FFF2-40B4-BE49-F238E27FC236}">
                <a16:creationId xmlns:a16="http://schemas.microsoft.com/office/drawing/2014/main" id="{D4074990-FFEE-4773-AB1A-8AF5D110F6C5}"/>
              </a:ext>
            </a:extLst>
          </p:cNvPr>
          <p:cNvSpPr txBox="1"/>
          <p:nvPr/>
        </p:nvSpPr>
        <p:spPr>
          <a:xfrm>
            <a:off x="2337113" y="1746832"/>
            <a:ext cx="7379594" cy="3693319"/>
          </a:xfrm>
          <a:prstGeom prst="rect">
            <a:avLst/>
          </a:prstGeom>
          <a:no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Cardiologist                Emergency Medical Technician         Physician Asst</a:t>
            </a:r>
          </a:p>
          <a:p>
            <a:endParaRPr lang="en-US" dirty="0"/>
          </a:p>
          <a:p>
            <a:r>
              <a:rPr lang="en-US" dirty="0"/>
              <a:t>Urologist                Registered Dietician           Primary Care Physician</a:t>
            </a:r>
          </a:p>
          <a:p>
            <a:endParaRPr lang="en-US" dirty="0"/>
          </a:p>
          <a:p>
            <a:r>
              <a:rPr lang="en-US" dirty="0"/>
              <a:t>Pediatrician  Podiatrist                                        Strength &amp; Conditioning</a:t>
            </a:r>
          </a:p>
          <a:p>
            <a:r>
              <a:rPr lang="en-US" dirty="0"/>
              <a:t>                                                                                     Coach</a:t>
            </a:r>
          </a:p>
          <a:p>
            <a:r>
              <a:rPr lang="en-US" dirty="0"/>
              <a:t>Chiropractor                                                             Allergist</a:t>
            </a:r>
          </a:p>
          <a:p>
            <a:r>
              <a:rPr lang="en-US" dirty="0"/>
              <a:t>                                             </a:t>
            </a:r>
          </a:p>
          <a:p>
            <a:r>
              <a:rPr lang="en-US" dirty="0"/>
              <a:t>Neurologist                                                             Team Dentist</a:t>
            </a:r>
          </a:p>
          <a:p>
            <a:endParaRPr lang="en-US" dirty="0"/>
          </a:p>
          <a:p>
            <a:r>
              <a:rPr lang="en-US" dirty="0"/>
              <a:t>Equipment Manager                                              Physical Therapist</a:t>
            </a:r>
          </a:p>
          <a:p>
            <a:endParaRPr lang="en-US" dirty="0"/>
          </a:p>
          <a:p>
            <a:r>
              <a:rPr lang="en-US" dirty="0"/>
              <a:t>Sport Psychologist         Massage Therapist             Student Assistant</a:t>
            </a:r>
          </a:p>
        </p:txBody>
      </p:sp>
    </p:spTree>
    <p:extLst>
      <p:ext uri="{BB962C8B-B14F-4D97-AF65-F5344CB8AC3E}">
        <p14:creationId xmlns:p14="http://schemas.microsoft.com/office/powerpoint/2010/main" val="88631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4A6A0A3-BE14-4877-9F14-C969C15C675E}"/>
              </a:ext>
            </a:extLst>
          </p:cNvPr>
          <p:cNvSpPr>
            <a:spLocks noGrp="1"/>
          </p:cNvSpPr>
          <p:nvPr>
            <p:ph type="title"/>
          </p:nvPr>
        </p:nvSpPr>
        <p:spPr>
          <a:xfrm>
            <a:off x="638660" y="702156"/>
            <a:ext cx="3511153" cy="613626"/>
          </a:xfrm>
        </p:spPr>
        <p:txBody>
          <a:bodyPr>
            <a:noAutofit/>
          </a:bodyPr>
          <a:lstStyle/>
          <a:p>
            <a:r>
              <a:rPr lang="en-US" sz="3600" dirty="0"/>
              <a:t>Central Team</a:t>
            </a:r>
          </a:p>
        </p:txBody>
      </p:sp>
      <p:sp>
        <p:nvSpPr>
          <p:cNvPr id="13" name="Rectangle 1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7E7FF92-41D9-47DC-B9F5-726AC283C7FF}"/>
              </a:ext>
            </a:extLst>
          </p:cNvPr>
          <p:cNvSpPr>
            <a:spLocks noGrp="1"/>
          </p:cNvSpPr>
          <p:nvPr>
            <p:ph idx="1"/>
          </p:nvPr>
        </p:nvSpPr>
        <p:spPr>
          <a:xfrm>
            <a:off x="178585" y="1463846"/>
            <a:ext cx="4402548" cy="5187239"/>
          </a:xfrm>
        </p:spPr>
        <p:txBody>
          <a:bodyPr vert="horz" lIns="91440" tIns="45720" rIns="91440" bIns="45720" rtlCol="0" anchor="ctr">
            <a:noAutofit/>
          </a:bodyPr>
          <a:lstStyle/>
          <a:p>
            <a:pPr marL="305435" indent="-305435">
              <a:lnSpc>
                <a:spcPct val="90000"/>
              </a:lnSpc>
            </a:pPr>
            <a:r>
              <a:rPr lang="en-US" sz="2400" dirty="0"/>
              <a:t>Athlete</a:t>
            </a:r>
          </a:p>
          <a:p>
            <a:pPr marL="305435" indent="-305435">
              <a:lnSpc>
                <a:spcPct val="90000"/>
              </a:lnSpc>
            </a:pPr>
            <a:r>
              <a:rPr lang="en-US" sz="2400" dirty="0"/>
              <a:t>Athlete's parents or guardian</a:t>
            </a:r>
          </a:p>
          <a:p>
            <a:pPr marL="305435" indent="-305435">
              <a:lnSpc>
                <a:spcPct val="90000"/>
              </a:lnSpc>
            </a:pPr>
            <a:r>
              <a:rPr lang="en-US" sz="2400" dirty="0"/>
              <a:t>Team physician</a:t>
            </a:r>
          </a:p>
          <a:p>
            <a:pPr marL="629920" lvl="1" indent="-305435">
              <a:lnSpc>
                <a:spcPct val="90000"/>
              </a:lnSpc>
            </a:pPr>
            <a:r>
              <a:rPr lang="en-US" sz="2000" b="1" u="sng" dirty="0"/>
              <a:t>X-Ray: electromagnetic waves used to make a picture of a body part</a:t>
            </a:r>
          </a:p>
          <a:p>
            <a:pPr marL="629920" lvl="1" indent="-305435">
              <a:lnSpc>
                <a:spcPct val="90000"/>
              </a:lnSpc>
            </a:pPr>
            <a:r>
              <a:rPr lang="en-US" sz="2000" b="1" u="sng" dirty="0"/>
              <a:t>Orthopedists: deal primarily with injuries to the musculoskeletal system</a:t>
            </a:r>
          </a:p>
          <a:p>
            <a:pPr marL="305435" indent="-305435">
              <a:lnSpc>
                <a:spcPct val="90000"/>
              </a:lnSpc>
            </a:pPr>
            <a:r>
              <a:rPr lang="en-US" sz="2400" dirty="0"/>
              <a:t>Certified AT</a:t>
            </a:r>
          </a:p>
          <a:p>
            <a:pPr marL="305435" indent="-305435">
              <a:lnSpc>
                <a:spcPct val="90000"/>
              </a:lnSpc>
            </a:pPr>
            <a:r>
              <a:rPr lang="en-US" sz="2400" dirty="0"/>
              <a:t>Coach</a:t>
            </a:r>
          </a:p>
        </p:txBody>
      </p:sp>
      <p:pic>
        <p:nvPicPr>
          <p:cNvPr id="6" name="Picture 6" descr="A group of people playing a game of football&#10;&#10;Description generated with high confidence">
            <a:extLst>
              <a:ext uri="{FF2B5EF4-FFF2-40B4-BE49-F238E27FC236}">
                <a16:creationId xmlns:a16="http://schemas.microsoft.com/office/drawing/2014/main" id="{AC60916C-740E-4D51-8F85-5058CE78E021}"/>
              </a:ext>
            </a:extLst>
          </p:cNvPr>
          <p:cNvPicPr>
            <a:picLocks noChangeAspect="1"/>
          </p:cNvPicPr>
          <p:nvPr/>
        </p:nvPicPr>
        <p:blipFill rotWithShape="1">
          <a:blip r:embed="rId2"/>
          <a:srcRect l="15780" r="11129"/>
          <a:stretch/>
        </p:blipFill>
        <p:spPr>
          <a:xfrm>
            <a:off x="4654295" y="10"/>
            <a:ext cx="7537705" cy="6857990"/>
          </a:xfrm>
          <a:prstGeom prst="rect">
            <a:avLst/>
          </a:prstGeom>
        </p:spPr>
      </p:pic>
    </p:spTree>
    <p:extLst>
      <p:ext uri="{BB962C8B-B14F-4D97-AF65-F5344CB8AC3E}">
        <p14:creationId xmlns:p14="http://schemas.microsoft.com/office/powerpoint/2010/main" val="81840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5E6A-80D0-4F9E-9279-FD683DFA93E1}"/>
              </a:ext>
            </a:extLst>
          </p:cNvPr>
          <p:cNvSpPr>
            <a:spLocks noGrp="1"/>
          </p:cNvSpPr>
          <p:nvPr>
            <p:ph type="title"/>
          </p:nvPr>
        </p:nvSpPr>
        <p:spPr/>
        <p:txBody>
          <a:bodyPr>
            <a:normAutofit/>
          </a:bodyPr>
          <a:lstStyle/>
          <a:p>
            <a:r>
              <a:rPr lang="en-US" sz="3600" dirty="0"/>
              <a:t>Peripheral Team</a:t>
            </a:r>
          </a:p>
        </p:txBody>
      </p:sp>
      <p:sp>
        <p:nvSpPr>
          <p:cNvPr id="3" name="Content Placeholder 2">
            <a:extLst>
              <a:ext uri="{FF2B5EF4-FFF2-40B4-BE49-F238E27FC236}">
                <a16:creationId xmlns:a16="http://schemas.microsoft.com/office/drawing/2014/main" id="{E1A580FC-4F75-49E5-BA53-25DAD0AE830B}"/>
              </a:ext>
            </a:extLst>
          </p:cNvPr>
          <p:cNvSpPr>
            <a:spLocks noGrp="1"/>
          </p:cNvSpPr>
          <p:nvPr>
            <p:ph sz="half" idx="1"/>
          </p:nvPr>
        </p:nvSpPr>
        <p:spPr>
          <a:xfrm>
            <a:off x="581193" y="1712849"/>
            <a:ext cx="5194767" cy="4845806"/>
          </a:xfrm>
        </p:spPr>
        <p:txBody>
          <a:bodyPr>
            <a:normAutofit/>
          </a:bodyPr>
          <a:lstStyle/>
          <a:p>
            <a:pPr marL="305435" indent="-305435"/>
            <a:r>
              <a:rPr lang="en-US" dirty="0"/>
              <a:t>Primary care physician</a:t>
            </a:r>
          </a:p>
          <a:p>
            <a:pPr marL="305435" indent="-305435"/>
            <a:r>
              <a:rPr lang="en-US" dirty="0"/>
              <a:t>Podiatrist</a:t>
            </a:r>
          </a:p>
          <a:p>
            <a:pPr marL="305435" indent="-305435"/>
            <a:r>
              <a:rPr lang="en-US" dirty="0"/>
              <a:t>Allergist</a:t>
            </a:r>
          </a:p>
          <a:p>
            <a:pPr marL="629920" lvl="1" indent="-305435"/>
            <a:r>
              <a:rPr lang="en-US" b="1" u="sng" dirty="0"/>
              <a:t>Allergy: immune response that includes red, swollen tissue or runny nose, to a substance that normally should be tolerated</a:t>
            </a:r>
          </a:p>
          <a:p>
            <a:pPr marL="305435" indent="-305435"/>
            <a:r>
              <a:rPr lang="en-US" dirty="0"/>
              <a:t>Urologist</a:t>
            </a:r>
          </a:p>
          <a:p>
            <a:pPr marL="305435" indent="-305435"/>
            <a:r>
              <a:rPr lang="en-US" dirty="0"/>
              <a:t>Cardiologist</a:t>
            </a:r>
          </a:p>
          <a:p>
            <a:pPr marL="305435" indent="-305435"/>
            <a:r>
              <a:rPr lang="en-US" dirty="0"/>
              <a:t>Pediatrician</a:t>
            </a:r>
          </a:p>
          <a:p>
            <a:pPr marL="305435" indent="-305435"/>
            <a:r>
              <a:rPr lang="en-US" dirty="0"/>
              <a:t>Dentist</a:t>
            </a:r>
          </a:p>
          <a:p>
            <a:pPr marL="305435" indent="-305435"/>
            <a:r>
              <a:rPr lang="en-US" dirty="0"/>
              <a:t>Physical therapist</a:t>
            </a:r>
          </a:p>
          <a:p>
            <a:pPr marL="305435" indent="-305435"/>
            <a:r>
              <a:rPr lang="en-US" dirty="0"/>
              <a:t>Physician assistant</a:t>
            </a:r>
          </a:p>
        </p:txBody>
      </p:sp>
      <p:sp>
        <p:nvSpPr>
          <p:cNvPr id="4" name="Content Placeholder 3">
            <a:extLst>
              <a:ext uri="{FF2B5EF4-FFF2-40B4-BE49-F238E27FC236}">
                <a16:creationId xmlns:a16="http://schemas.microsoft.com/office/drawing/2014/main" id="{42F106D9-B046-486B-8807-89028F936371}"/>
              </a:ext>
            </a:extLst>
          </p:cNvPr>
          <p:cNvSpPr>
            <a:spLocks noGrp="1"/>
          </p:cNvSpPr>
          <p:nvPr>
            <p:ph sz="half" idx="2"/>
          </p:nvPr>
        </p:nvSpPr>
        <p:spPr>
          <a:xfrm>
            <a:off x="5857955" y="1219159"/>
            <a:ext cx="5752853" cy="5489750"/>
          </a:xfrm>
        </p:spPr>
        <p:txBody>
          <a:bodyPr>
            <a:normAutofit/>
          </a:bodyPr>
          <a:lstStyle/>
          <a:p>
            <a:pPr marL="305435" indent="-305435"/>
            <a:r>
              <a:rPr lang="en-US" dirty="0"/>
              <a:t>Neurologist</a:t>
            </a:r>
          </a:p>
          <a:p>
            <a:pPr marL="305435" indent="-305435"/>
            <a:r>
              <a:rPr lang="en-US" dirty="0"/>
              <a:t>Student assistant</a:t>
            </a:r>
          </a:p>
          <a:p>
            <a:pPr marL="305435" indent="-305435"/>
            <a:r>
              <a:rPr lang="en-US" b="1" u="sng" dirty="0"/>
              <a:t>Chiropractor: health professional who takes a holistic approach to patient care by focusing on spinal alignments</a:t>
            </a:r>
          </a:p>
          <a:p>
            <a:pPr marL="305435" indent="-305435"/>
            <a:r>
              <a:rPr lang="en-US" dirty="0"/>
              <a:t>School nurse</a:t>
            </a:r>
          </a:p>
          <a:p>
            <a:pPr marL="305435" indent="-305435"/>
            <a:r>
              <a:rPr lang="en-US" dirty="0"/>
              <a:t>Registered dietician</a:t>
            </a:r>
          </a:p>
          <a:p>
            <a:pPr marL="305435" indent="-305435"/>
            <a:r>
              <a:rPr lang="en-US" dirty="0"/>
              <a:t>Emergency medical technician (EMT)</a:t>
            </a:r>
          </a:p>
          <a:p>
            <a:pPr marL="305435" indent="-305435"/>
            <a:r>
              <a:rPr lang="en-US" dirty="0"/>
              <a:t>Massage therapist</a:t>
            </a:r>
          </a:p>
          <a:p>
            <a:pPr marL="305435" indent="-305435"/>
            <a:r>
              <a:rPr lang="en-US" b="1" u="sng" dirty="0"/>
              <a:t>Sport psychologist: works with athletes who may need help with goal setting, anxiety, frustration, self-esteem, family issues, and more</a:t>
            </a:r>
          </a:p>
          <a:p>
            <a:pPr marL="305435" indent="-305435"/>
            <a:r>
              <a:rPr lang="en-US" dirty="0"/>
              <a:t>Strength &amp; conditioning coach</a:t>
            </a:r>
          </a:p>
          <a:p>
            <a:pPr marL="305435" indent="-305435"/>
            <a:r>
              <a:rPr lang="en-US" dirty="0"/>
              <a:t>Equipment manager</a:t>
            </a:r>
          </a:p>
        </p:txBody>
      </p:sp>
    </p:spTree>
    <p:extLst>
      <p:ext uri="{BB962C8B-B14F-4D97-AF65-F5344CB8AC3E}">
        <p14:creationId xmlns:p14="http://schemas.microsoft.com/office/powerpoint/2010/main" val="1047042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EB7D-C59A-4D47-AEFF-EEDAC7039114}"/>
              </a:ext>
            </a:extLst>
          </p:cNvPr>
          <p:cNvSpPr>
            <a:spLocks noGrp="1"/>
          </p:cNvSpPr>
          <p:nvPr>
            <p:ph type="title"/>
          </p:nvPr>
        </p:nvSpPr>
        <p:spPr>
          <a:xfrm>
            <a:off x="581192" y="702156"/>
            <a:ext cx="11029616" cy="791622"/>
          </a:xfrm>
        </p:spPr>
        <p:txBody>
          <a:bodyPr>
            <a:normAutofit/>
          </a:bodyPr>
          <a:lstStyle/>
          <a:p>
            <a:r>
              <a:rPr lang="en-US" sz="3200" dirty="0"/>
              <a:t>Becoming a Certified AT</a:t>
            </a:r>
          </a:p>
        </p:txBody>
      </p:sp>
      <p:sp>
        <p:nvSpPr>
          <p:cNvPr id="3" name="Content Placeholder 2">
            <a:extLst>
              <a:ext uri="{FF2B5EF4-FFF2-40B4-BE49-F238E27FC236}">
                <a16:creationId xmlns:a16="http://schemas.microsoft.com/office/drawing/2014/main" id="{9816D080-2013-4E49-B4F1-45C02A417F31}"/>
              </a:ext>
            </a:extLst>
          </p:cNvPr>
          <p:cNvSpPr>
            <a:spLocks noGrp="1"/>
          </p:cNvSpPr>
          <p:nvPr>
            <p:ph idx="1"/>
          </p:nvPr>
        </p:nvSpPr>
        <p:spPr>
          <a:xfrm>
            <a:off x="151897" y="1578864"/>
            <a:ext cx="11458910" cy="4965302"/>
          </a:xfrm>
        </p:spPr>
        <p:txBody>
          <a:bodyPr>
            <a:normAutofit/>
          </a:bodyPr>
          <a:lstStyle/>
          <a:p>
            <a:pPr marL="305435" indent="-305435"/>
            <a:r>
              <a:rPr lang="en-US" dirty="0"/>
              <a:t>Bachelor's degree </a:t>
            </a:r>
            <a:endParaRPr lang="en-US"/>
          </a:p>
          <a:p>
            <a:pPr marL="629920" lvl="1" indent="-305435"/>
            <a:r>
              <a:rPr lang="en-US" dirty="0"/>
              <a:t>Must receive clinical experiences that provide supervised, hands-on experience as well as specified courses related to athletic training</a:t>
            </a:r>
          </a:p>
          <a:p>
            <a:pPr marL="305435" indent="-305435"/>
            <a:r>
              <a:rPr lang="en-US" dirty="0"/>
              <a:t>Master's degree</a:t>
            </a:r>
          </a:p>
          <a:p>
            <a:pPr marL="629920" lvl="1" indent="-305435"/>
            <a:r>
              <a:rPr lang="en-US" dirty="0"/>
              <a:t>Either degree must be from a program accredited by the Commission on Accreditation of Athletic Training Education (CAATE)</a:t>
            </a:r>
          </a:p>
          <a:p>
            <a:pPr marL="305435" indent="-305435"/>
            <a:r>
              <a:rPr lang="en-US" dirty="0"/>
              <a:t>Must pass BOC certification exam and earn the ATC credential before practicing as a certified AT</a:t>
            </a:r>
          </a:p>
          <a:p>
            <a:pPr marL="305435" indent="-305435"/>
            <a:r>
              <a:rPr lang="en-US" dirty="0"/>
              <a:t>Many states have laws that require state licensure in addition to national certification</a:t>
            </a:r>
          </a:p>
          <a:p>
            <a:pPr marL="305435" indent="-305435"/>
            <a:r>
              <a:rPr lang="en-US" dirty="0"/>
              <a:t>Practicing without a license or. certification could result in legal action</a:t>
            </a:r>
          </a:p>
          <a:p>
            <a:pPr marL="629920" lvl="1" indent="-305435"/>
            <a:r>
              <a:rPr lang="en-US" b="1" u="sng" dirty="0"/>
              <a:t>Licensure: A state act that specifies who is allowed to practice athletic training and what duties they are allowed to perform</a:t>
            </a:r>
          </a:p>
          <a:p>
            <a:pPr marL="629920" lvl="1" indent="-305435"/>
            <a:r>
              <a:rPr lang="en-US" b="1" u="sng" dirty="0"/>
              <a:t>Certification: ensures that an individual has achieved basic knowledge and skill to practice athletic training</a:t>
            </a:r>
          </a:p>
          <a:p>
            <a:pPr marL="629920" lvl="1" indent="-305435"/>
            <a:r>
              <a:rPr lang="en-US" b="1" u="sng" dirty="0"/>
              <a:t>Registration: requires an individual to register with the state before practicing athletic training</a:t>
            </a:r>
          </a:p>
          <a:p>
            <a:pPr marL="629920" lvl="1" indent="-305435"/>
            <a:endParaRPr lang="en-US" dirty="0"/>
          </a:p>
        </p:txBody>
      </p:sp>
    </p:spTree>
    <p:extLst>
      <p:ext uri="{BB962C8B-B14F-4D97-AF65-F5344CB8AC3E}">
        <p14:creationId xmlns:p14="http://schemas.microsoft.com/office/powerpoint/2010/main" val="182625631"/>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243A41"/>
      </a:dk2>
      <a:lt2>
        <a:srgbClr val="E5E8E2"/>
      </a:lt2>
      <a:accent1>
        <a:srgbClr val="874DC3"/>
      </a:accent1>
      <a:accent2>
        <a:srgbClr val="5F57BD"/>
      </a:accent2>
      <a:accent3>
        <a:srgbClr val="4D75C3"/>
      </a:accent3>
      <a:accent4>
        <a:srgbClr val="3B95B1"/>
      </a:accent4>
      <a:accent5>
        <a:srgbClr val="46B4A1"/>
      </a:accent5>
      <a:accent6>
        <a:srgbClr val="3BB16B"/>
      </a:accent6>
      <a:hlink>
        <a:srgbClr val="309190"/>
      </a:hlink>
      <a:folHlink>
        <a:srgbClr val="82828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809</Words>
  <Application>Microsoft Office PowerPoint</Application>
  <PresentationFormat>Widescreen</PresentationFormat>
  <Paragraphs>166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Gill Sans MT</vt:lpstr>
      <vt:lpstr>Wingdings 2</vt:lpstr>
      <vt:lpstr>DividendVTI</vt:lpstr>
      <vt:lpstr>Chapter 1: Athletic Training as a Profession </vt:lpstr>
      <vt:lpstr>Objectives</vt:lpstr>
      <vt:lpstr>Athletic Training Defined</vt:lpstr>
      <vt:lpstr>ROLES OF THE ATHLETIC TRAINER</vt:lpstr>
      <vt:lpstr>The Sports Medicine Team</vt:lpstr>
      <vt:lpstr>PowerPoint Presentation</vt:lpstr>
      <vt:lpstr>Central Team</vt:lpstr>
      <vt:lpstr>Peripheral Team</vt:lpstr>
      <vt:lpstr>Becoming a Certified AT</vt:lpstr>
      <vt:lpstr>Becoming a Certified AT</vt:lpstr>
      <vt:lpstr>Fundamental Concepts in Professional Practice</vt:lpstr>
      <vt:lpstr>Athletic training careers</vt:lpstr>
      <vt:lpstr>PowerPoint Presentation</vt:lpstr>
      <vt:lpstr>National Athletic Trainers' Association</vt:lpstr>
      <vt:lpstr>NATA Position Statements</vt:lpstr>
      <vt:lpstr>PowerPoint Presentation</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McGehee, Chelsea T.</dc:creator>
  <cp:lastModifiedBy>McGehee, Chelsea T.</cp:lastModifiedBy>
  <cp:revision>926</cp:revision>
  <dcterms:created xsi:type="dcterms:W3CDTF">2013-07-15T20:26:40Z</dcterms:created>
  <dcterms:modified xsi:type="dcterms:W3CDTF">2019-08-19T13:30:59Z</dcterms:modified>
</cp:coreProperties>
</file>