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36"/>
  </p:notesMasterIdLst>
  <p:handoutMasterIdLst>
    <p:handoutMasterId r:id="rId37"/>
  </p:handoutMasterIdLst>
  <p:sldIdLst>
    <p:sldId id="256" r:id="rId5"/>
    <p:sldId id="261" r:id="rId6"/>
    <p:sldId id="262" r:id="rId7"/>
    <p:sldId id="263" r:id="rId8"/>
    <p:sldId id="264" r:id="rId9"/>
    <p:sldId id="28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5" r:id="rId25"/>
    <p:sldId id="279" r:id="rId26"/>
    <p:sldId id="280" r:id="rId27"/>
    <p:sldId id="282" r:id="rId28"/>
    <p:sldId id="283" r:id="rId29"/>
    <p:sldId id="284"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F45DF-C40A-4A7C-9B12-1CC89349DFC7}" v="13892" dt="2019-09-08T16:54:38.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a:lstStyle/>
        <a:p>
          <a:pPr>
            <a:lnSpc>
              <a:spcPct val="100000"/>
            </a:lnSpc>
          </a:pPr>
          <a:r>
            <a:rPr lang="en-US" dirty="0"/>
            <a:t>Explain types of soft-tissue injuries</a:t>
          </a:r>
          <a:endParaRPr lang="en-ZA" dirty="0"/>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dgm:spPr/>
      <dgm:t>
        <a:bodyPr/>
        <a:lstStyle/>
        <a:p>
          <a:pPr>
            <a:lnSpc>
              <a:spcPct val="100000"/>
            </a:lnSpc>
          </a:pPr>
          <a:r>
            <a:rPr lang="en-US" dirty="0"/>
            <a:t>Explain tissue repair</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pPr>
            <a:lnSpc>
              <a:spcPct val="100000"/>
            </a:lnSpc>
          </a:pPr>
          <a:r>
            <a:rPr lang="en-US" dirty="0"/>
            <a:t>Explain bone injuries</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476A4F41-EC35-433B-9DD2-620B84B612C4}">
      <dgm:prSet phldrT="[Text]"/>
      <dgm:spPr/>
      <dgm:t>
        <a:bodyPr/>
        <a:lstStyle/>
        <a:p>
          <a:pPr>
            <a:lnSpc>
              <a:spcPct val="100000"/>
            </a:lnSpc>
          </a:pPr>
          <a:r>
            <a:rPr lang="en-US" dirty="0"/>
            <a:t>Explain bone repair and healing </a:t>
          </a:r>
        </a:p>
      </dgm:t>
    </dgm:pt>
    <dgm:pt modelId="{D522B5A5-999A-4249-8588-49A87C725140}" type="parTrans" cxnId="{8347C873-0261-4375-BE82-BA45EE8FDAD2}">
      <dgm:prSet/>
      <dgm:spPr/>
    </dgm:pt>
    <dgm:pt modelId="{FB46ACF6-79F4-433F-8E48-31DA67B119C8}" type="sibTrans" cxnId="{8347C873-0261-4375-BE82-BA45EE8FDAD2}">
      <dgm:prSet/>
      <dgm:spPr/>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4" custScaleX="157625" custScaleY="157625"/>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twork"/>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4">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4" custScaleX="157625" custScaleY="157625"/>
      <dgm:spPr>
        <a:blipFill>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4">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4" custScaleX="157625" custScaleY="157625"/>
      <dgm:spPr>
        <a:blipFill>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nk"/>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4">
        <dgm:presLayoutVars>
          <dgm:chMax val="1"/>
          <dgm:chPref val="1"/>
        </dgm:presLayoutVars>
      </dgm:prSet>
      <dgm:spPr/>
    </dgm:pt>
    <dgm:pt modelId="{278B725D-3DFB-49DC-9B3B-2F53AFE98817}" type="pres">
      <dgm:prSet presAssocID="{FA28C9D6-476E-43CD-BA23-D6D990FD78D0}" presName="sibTrans" presStyleCnt="0"/>
      <dgm:spPr/>
    </dgm:pt>
    <dgm:pt modelId="{DF138DDE-9560-4026-837D-5C8F9BA9FB21}" type="pres">
      <dgm:prSet presAssocID="{476A4F41-EC35-433B-9DD2-620B84B612C4}" presName="compNode" presStyleCnt="0"/>
      <dgm:spPr/>
    </dgm:pt>
    <dgm:pt modelId="{9780CF9B-29D3-4DD3-9BE5-F53F74090E69}" type="pres">
      <dgm:prSet presAssocID="{476A4F41-EC35-433B-9DD2-620B84B612C4}" presName="iconRect" presStyleLbl="node1" presStyleIdx="3" presStyleCnt="4"/>
      <dgm:spPr>
        <a:blipFill>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k"/>
        </a:ext>
      </dgm:extLst>
    </dgm:pt>
    <dgm:pt modelId="{244E6C18-8FA6-4BBA-A5E4-2BACA315A296}" type="pres">
      <dgm:prSet presAssocID="{476A4F41-EC35-433B-9DD2-620B84B612C4}" presName="spaceRect" presStyleCnt="0"/>
      <dgm:spPr/>
    </dgm:pt>
    <dgm:pt modelId="{F6EE3C56-B388-40F0-BA1C-0C132CEE0B7C}" type="pres">
      <dgm:prSet presAssocID="{476A4F41-EC35-433B-9DD2-620B84B612C4}" presName="textRect" presStyleLbl="revTx" presStyleIdx="3" presStyleCnt="4">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8347C873-0261-4375-BE82-BA45EE8FDAD2}" srcId="{7D9C16A6-8C48-4165-8DAF-8C957C12A8FA}" destId="{476A4F41-EC35-433B-9DD2-620B84B612C4}" srcOrd="3" destOrd="0" parTransId="{D522B5A5-999A-4249-8588-49A87C725140}" sibTransId="{FB46ACF6-79F4-433F-8E48-31DA67B119C8}"/>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540D14DD-B6E7-4AE9-8686-98EAE7A695AD}" type="presOf" srcId="{476A4F41-EC35-433B-9DD2-620B84B612C4}" destId="{F6EE3C56-B388-40F0-BA1C-0C132CEE0B7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 modelId="{5724A649-1F56-4D7D-BE08-49AAFBD0F576}" type="presParOf" srcId="{8994D886-A75F-411A-A9D7-D31991FF12BD}" destId="{278B725D-3DFB-49DC-9B3B-2F53AFE98817}" srcOrd="5" destOrd="0" presId="urn:microsoft.com/office/officeart/2018/2/layout/IconLabelList"/>
    <dgm:cxn modelId="{45CC27C3-C229-49BE-9B7A-C4737D32E2B6}" type="presParOf" srcId="{8994D886-A75F-411A-A9D7-D31991FF12BD}" destId="{DF138DDE-9560-4026-837D-5C8F9BA9FB21}" srcOrd="6" destOrd="0" presId="urn:microsoft.com/office/officeart/2018/2/layout/IconLabelList"/>
    <dgm:cxn modelId="{56E04196-CF06-422B-9A12-1245810D52E9}" type="presParOf" srcId="{DF138DDE-9560-4026-837D-5C8F9BA9FB21}" destId="{9780CF9B-29D3-4DD3-9BE5-F53F74090E69}" srcOrd="0" destOrd="0" presId="urn:microsoft.com/office/officeart/2018/2/layout/IconLabelList"/>
    <dgm:cxn modelId="{53DFEB2F-7C91-4AFB-88D4-8DF2F8883CF1}" type="presParOf" srcId="{DF138DDE-9560-4026-837D-5C8F9BA9FB21}" destId="{244E6C18-8FA6-4BBA-A5E4-2BACA315A296}" srcOrd="1" destOrd="0" presId="urn:microsoft.com/office/officeart/2018/2/layout/IconLabelList"/>
    <dgm:cxn modelId="{B2F4912C-AB9C-42A0-A8EA-F2C4CC466D61}" type="presParOf" srcId="{DF138DDE-9560-4026-837D-5C8F9BA9FB21}" destId="{F6EE3C56-B388-40F0-BA1C-0C132CEE0B7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437238" y="776247"/>
          <a:ext cx="1680455" cy="1680455"/>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92899" y="2464957"/>
          <a:ext cx="23691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Explain types of soft-tissue injuries</a:t>
          </a:r>
          <a:endParaRPr lang="en-ZA" sz="2400" kern="1200" dirty="0"/>
        </a:p>
      </dsp:txBody>
      <dsp:txXfrm>
        <a:off x="92899" y="2464957"/>
        <a:ext cx="2369132" cy="720000"/>
      </dsp:txXfrm>
    </dsp:sp>
    <dsp:sp modelId="{CE9DF0E8-B0DE-4E1E-9FF4-6006AD8428DB}">
      <dsp:nvSpPr>
        <dsp:cNvPr id="0" name=""/>
        <dsp:cNvSpPr/>
      </dsp:nvSpPr>
      <dsp:spPr>
        <a:xfrm>
          <a:off x="3220969" y="776247"/>
          <a:ext cx="1680455" cy="1680455"/>
        </a:xfrm>
        <a:prstGeom prst="rect">
          <a:avLst/>
        </a:prstGeom>
        <a:blipFill>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2876630" y="2464957"/>
          <a:ext cx="23691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Explain tissue repair</a:t>
          </a:r>
        </a:p>
      </dsp:txBody>
      <dsp:txXfrm>
        <a:off x="2876630" y="2464957"/>
        <a:ext cx="2369132" cy="720000"/>
      </dsp:txXfrm>
    </dsp:sp>
    <dsp:sp modelId="{6DB1FE51-13D0-4A38-AD6E-48D4371A1AF3}">
      <dsp:nvSpPr>
        <dsp:cNvPr id="0" name=""/>
        <dsp:cNvSpPr/>
      </dsp:nvSpPr>
      <dsp:spPr>
        <a:xfrm>
          <a:off x="6004700" y="776247"/>
          <a:ext cx="1680455" cy="1680455"/>
        </a:xfrm>
        <a:prstGeom prst="rect">
          <a:avLst/>
        </a:prstGeom>
        <a:blipFill>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5660361" y="2464957"/>
          <a:ext cx="23691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Explain bone injuries</a:t>
          </a:r>
        </a:p>
      </dsp:txBody>
      <dsp:txXfrm>
        <a:off x="5660361" y="2464957"/>
        <a:ext cx="2369132" cy="720000"/>
      </dsp:txXfrm>
    </dsp:sp>
    <dsp:sp modelId="{9780CF9B-29D3-4DD3-9BE5-F53F74090E69}">
      <dsp:nvSpPr>
        <dsp:cNvPr id="0" name=""/>
        <dsp:cNvSpPr/>
      </dsp:nvSpPr>
      <dsp:spPr>
        <a:xfrm>
          <a:off x="9095604" y="929834"/>
          <a:ext cx="1066109" cy="1066109"/>
        </a:xfrm>
        <a:prstGeom prst="rect">
          <a:avLst/>
        </a:prstGeom>
        <a:blipFill>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E3C56-B388-40F0-BA1C-0C132CEE0B7C}">
      <dsp:nvSpPr>
        <dsp:cNvPr id="0" name=""/>
        <dsp:cNvSpPr/>
      </dsp:nvSpPr>
      <dsp:spPr>
        <a:xfrm>
          <a:off x="8444092" y="2311370"/>
          <a:ext cx="23691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Explain bone repair and healing </a:t>
          </a:r>
        </a:p>
      </dsp:txBody>
      <dsp:txXfrm>
        <a:off x="8444092" y="2311370"/>
        <a:ext cx="236913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9/9/2019</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9/9/2019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9/9/2019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9/9/2019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4800" dirty="0">
                <a:solidFill>
                  <a:schemeClr val="bg1"/>
                </a:solidFill>
              </a:rPr>
              <a:t>Chapter 4: Basics of Tissue Injuries</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Unit 2: Basics of Human Anatomy and Physiology </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F19D-870B-422D-B995-6E687D6F3386}"/>
              </a:ext>
            </a:extLst>
          </p:cNvPr>
          <p:cNvSpPr>
            <a:spLocks noGrp="1"/>
          </p:cNvSpPr>
          <p:nvPr>
            <p:ph type="title"/>
          </p:nvPr>
        </p:nvSpPr>
        <p:spPr/>
        <p:txBody>
          <a:bodyPr/>
          <a:lstStyle/>
          <a:p>
            <a:r>
              <a:rPr lang="en-US" dirty="0"/>
              <a:t>Wounds </a:t>
            </a:r>
          </a:p>
        </p:txBody>
      </p:sp>
      <p:sp>
        <p:nvSpPr>
          <p:cNvPr id="3" name="Text Placeholder 2">
            <a:extLst>
              <a:ext uri="{FF2B5EF4-FFF2-40B4-BE49-F238E27FC236}">
                <a16:creationId xmlns:a16="http://schemas.microsoft.com/office/drawing/2014/main" id="{4BDA9B6F-8A1F-46AE-AFF4-23D72016F726}"/>
              </a:ext>
            </a:extLst>
          </p:cNvPr>
          <p:cNvSpPr>
            <a:spLocks noGrp="1"/>
          </p:cNvSpPr>
          <p:nvPr>
            <p:ph type="body" idx="1"/>
          </p:nvPr>
        </p:nvSpPr>
        <p:spPr/>
        <p:txBody>
          <a:bodyPr/>
          <a:lstStyle/>
          <a:p>
            <a:r>
              <a:rPr lang="en-US" dirty="0"/>
              <a:t>Puncture</a:t>
            </a:r>
          </a:p>
        </p:txBody>
      </p:sp>
      <p:pic>
        <p:nvPicPr>
          <p:cNvPr id="7" name="Picture 7">
            <a:extLst>
              <a:ext uri="{FF2B5EF4-FFF2-40B4-BE49-F238E27FC236}">
                <a16:creationId xmlns:a16="http://schemas.microsoft.com/office/drawing/2014/main" id="{D2AE16CD-5FA4-40CA-95BD-EDF58C05A8F1}"/>
              </a:ext>
            </a:extLst>
          </p:cNvPr>
          <p:cNvPicPr>
            <a:picLocks noGrp="1" noChangeAspect="1"/>
          </p:cNvPicPr>
          <p:nvPr>
            <p:ph sz="half" idx="2"/>
          </p:nvPr>
        </p:nvPicPr>
        <p:blipFill>
          <a:blip r:embed="rId2"/>
          <a:stretch>
            <a:fillRect/>
          </a:stretch>
        </p:blipFill>
        <p:spPr>
          <a:xfrm>
            <a:off x="775755" y="2926836"/>
            <a:ext cx="4789330" cy="2686586"/>
          </a:xfrm>
          <a:prstGeom prst="rect">
            <a:avLst/>
          </a:prstGeom>
        </p:spPr>
      </p:pic>
      <p:sp>
        <p:nvSpPr>
          <p:cNvPr id="5" name="Text Placeholder 4">
            <a:extLst>
              <a:ext uri="{FF2B5EF4-FFF2-40B4-BE49-F238E27FC236}">
                <a16:creationId xmlns:a16="http://schemas.microsoft.com/office/drawing/2014/main" id="{404875F5-F777-4DDE-936B-1C62BD5FDCAC}"/>
              </a:ext>
            </a:extLst>
          </p:cNvPr>
          <p:cNvSpPr>
            <a:spLocks noGrp="1"/>
          </p:cNvSpPr>
          <p:nvPr>
            <p:ph type="body" sz="quarter" idx="3"/>
          </p:nvPr>
        </p:nvSpPr>
        <p:spPr/>
        <p:txBody>
          <a:bodyPr/>
          <a:lstStyle/>
          <a:p>
            <a:r>
              <a:rPr lang="en-US" dirty="0"/>
              <a:t>Contrecoup </a:t>
            </a:r>
          </a:p>
        </p:txBody>
      </p:sp>
      <p:pic>
        <p:nvPicPr>
          <p:cNvPr id="9" name="Picture 9" descr="A close up of text on a white background&#10;&#10;Description generated with high confidence">
            <a:extLst>
              <a:ext uri="{FF2B5EF4-FFF2-40B4-BE49-F238E27FC236}">
                <a16:creationId xmlns:a16="http://schemas.microsoft.com/office/drawing/2014/main" id="{68796761-E56D-486F-9335-BC3CBB575181}"/>
              </a:ext>
            </a:extLst>
          </p:cNvPr>
          <p:cNvPicPr>
            <a:picLocks noGrp="1" noChangeAspect="1"/>
          </p:cNvPicPr>
          <p:nvPr>
            <p:ph sz="quarter" idx="4"/>
          </p:nvPr>
        </p:nvPicPr>
        <p:blipFill>
          <a:blip r:embed="rId3"/>
          <a:stretch>
            <a:fillRect/>
          </a:stretch>
        </p:blipFill>
        <p:spPr>
          <a:xfrm>
            <a:off x="6734804" y="2926052"/>
            <a:ext cx="4358909" cy="2934999"/>
          </a:xfrm>
          <a:prstGeom prst="rect">
            <a:avLst/>
          </a:prstGeom>
        </p:spPr>
      </p:pic>
    </p:spTree>
    <p:extLst>
      <p:ext uri="{BB962C8B-B14F-4D97-AF65-F5344CB8AC3E}">
        <p14:creationId xmlns:p14="http://schemas.microsoft.com/office/powerpoint/2010/main" val="25988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B58E-06CC-412A-AF57-F0467A3EB8AB}"/>
              </a:ext>
            </a:extLst>
          </p:cNvPr>
          <p:cNvSpPr>
            <a:spLocks noGrp="1"/>
          </p:cNvSpPr>
          <p:nvPr>
            <p:ph type="title"/>
          </p:nvPr>
        </p:nvSpPr>
        <p:spPr/>
        <p:txBody>
          <a:bodyPr/>
          <a:lstStyle/>
          <a:p>
            <a:r>
              <a:rPr lang="en-US" dirty="0"/>
              <a:t>Soft-Tissue Injuries: Sprains and Strains</a:t>
            </a:r>
          </a:p>
        </p:txBody>
      </p:sp>
      <p:sp>
        <p:nvSpPr>
          <p:cNvPr id="3" name="Content Placeholder 2">
            <a:extLst>
              <a:ext uri="{FF2B5EF4-FFF2-40B4-BE49-F238E27FC236}">
                <a16:creationId xmlns:a16="http://schemas.microsoft.com/office/drawing/2014/main" id="{6A50709C-B519-482D-8A3A-44D78804D820}"/>
              </a:ext>
            </a:extLst>
          </p:cNvPr>
          <p:cNvSpPr>
            <a:spLocks noGrp="1"/>
          </p:cNvSpPr>
          <p:nvPr>
            <p:ph idx="1"/>
          </p:nvPr>
        </p:nvSpPr>
        <p:spPr>
          <a:xfrm>
            <a:off x="237756" y="2180496"/>
            <a:ext cx="11748684" cy="4483232"/>
          </a:xfrm>
        </p:spPr>
        <p:txBody>
          <a:bodyPr/>
          <a:lstStyle/>
          <a:p>
            <a:pPr marL="305435" indent="-305435"/>
            <a:r>
              <a:rPr lang="en-US" sz="2400" b="1" u="sng" dirty="0"/>
              <a:t>Sprain: injury to a ligament</a:t>
            </a:r>
          </a:p>
          <a:p>
            <a:pPr marL="305435" indent="-305435"/>
            <a:r>
              <a:rPr lang="en-US" sz="2400" b="1" u="sng" dirty="0"/>
              <a:t>Strain: injury that occurs to a muscle or tendon</a:t>
            </a:r>
          </a:p>
          <a:p>
            <a:pPr marL="305435" indent="-305435"/>
            <a:r>
              <a:rPr lang="en-US" sz="2400" dirty="0"/>
              <a:t>Both strains and sprains are injuries that bleed internally and can cause fluid buildup</a:t>
            </a:r>
          </a:p>
          <a:p>
            <a:pPr marL="305435" indent="-305435"/>
            <a:r>
              <a:rPr lang="en-US" sz="2400" dirty="0"/>
              <a:t>Both are categorized in order of severity as first-,second-, or third-degree injuries</a:t>
            </a:r>
          </a:p>
          <a:p>
            <a:pPr marL="305435" indent="-305435"/>
            <a:r>
              <a:rPr lang="en-US" sz="2400" b="1" u="sng" dirty="0"/>
              <a:t>First-degree: overstretched tissue with no loss of motion (mild) </a:t>
            </a:r>
          </a:p>
          <a:p>
            <a:pPr marL="305435" indent="-305435"/>
            <a:r>
              <a:rPr lang="en-US" sz="2400" b="1" u="sng" dirty="0"/>
              <a:t>Second-degree: tissue is partially torn and there is some loss of motion and swelling (moderate)</a:t>
            </a:r>
          </a:p>
          <a:p>
            <a:pPr marL="305435" indent="-305435"/>
            <a:r>
              <a:rPr lang="en-US" sz="2400" b="1" u="sng" dirty="0"/>
              <a:t>Third-degree: tissue is completely ruptured or nearly ruptured (pulled apart) (severe)</a:t>
            </a:r>
          </a:p>
        </p:txBody>
      </p:sp>
    </p:spTree>
    <p:extLst>
      <p:ext uri="{BB962C8B-B14F-4D97-AF65-F5344CB8AC3E}">
        <p14:creationId xmlns:p14="http://schemas.microsoft.com/office/powerpoint/2010/main" val="15991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726C-CA51-4564-8A70-93C35FD11A90}"/>
              </a:ext>
            </a:extLst>
          </p:cNvPr>
          <p:cNvSpPr>
            <a:spLocks noGrp="1"/>
          </p:cNvSpPr>
          <p:nvPr>
            <p:ph type="title"/>
          </p:nvPr>
        </p:nvSpPr>
        <p:spPr/>
        <p:txBody>
          <a:bodyPr/>
          <a:lstStyle/>
          <a:p>
            <a:r>
              <a:rPr lang="en-US" dirty="0"/>
              <a:t>Chronic Soft-Tissue injuries</a:t>
            </a:r>
          </a:p>
        </p:txBody>
      </p:sp>
      <p:sp>
        <p:nvSpPr>
          <p:cNvPr id="3" name="Content Placeholder 2">
            <a:extLst>
              <a:ext uri="{FF2B5EF4-FFF2-40B4-BE49-F238E27FC236}">
                <a16:creationId xmlns:a16="http://schemas.microsoft.com/office/drawing/2014/main" id="{E40D4D00-E584-47E2-BF71-8BF4B46AABA9}"/>
              </a:ext>
            </a:extLst>
          </p:cNvPr>
          <p:cNvSpPr>
            <a:spLocks noGrp="1"/>
          </p:cNvSpPr>
          <p:nvPr>
            <p:ph idx="1"/>
          </p:nvPr>
        </p:nvSpPr>
        <p:spPr>
          <a:xfrm>
            <a:off x="194826" y="1869257"/>
            <a:ext cx="11802347" cy="4869598"/>
          </a:xfrm>
        </p:spPr>
        <p:txBody>
          <a:bodyPr>
            <a:normAutofit fontScale="92500" lnSpcReduction="10000"/>
          </a:bodyPr>
          <a:lstStyle/>
          <a:p>
            <a:pPr marL="305435" indent="-305435"/>
            <a:r>
              <a:rPr lang="en-US" dirty="0"/>
              <a:t>Soft-tissue injuries can also be chronic</a:t>
            </a:r>
          </a:p>
          <a:p>
            <a:pPr marL="305435" indent="-305435"/>
            <a:r>
              <a:rPr lang="en-US" dirty="0"/>
              <a:t>Chronic injuries are the result of lesser forces being applied in the body over a long period of time</a:t>
            </a:r>
          </a:p>
          <a:p>
            <a:pPr marL="629920" lvl="1" indent="-305435"/>
            <a:r>
              <a:rPr lang="en-US" dirty="0"/>
              <a:t>Distance runner who trains extensively every day for several months without getting enough rest may load the soft tissues enough to cause damage</a:t>
            </a:r>
          </a:p>
          <a:p>
            <a:pPr marL="305435" indent="-305435"/>
            <a:r>
              <a:rPr lang="en-US" b="1" u="sng" dirty="0"/>
              <a:t>Synovitis: chronic injury to the synovial lining of a join</a:t>
            </a:r>
          </a:p>
          <a:p>
            <a:pPr marL="629920" lvl="1" indent="-305435"/>
            <a:r>
              <a:rPr lang="en-US" dirty="0"/>
              <a:t>The cause can be an acute injury that is never treated properly or rested, but more often the injury is chronic and the result of repeated joint injury </a:t>
            </a:r>
          </a:p>
          <a:p>
            <a:pPr marL="305435" indent="-305435"/>
            <a:r>
              <a:rPr lang="en-US" b="1" u="sng" dirty="0"/>
              <a:t>Bursitis: chronic inflammation of a bursa sac</a:t>
            </a:r>
          </a:p>
          <a:p>
            <a:pPr marL="629920" lvl="1" indent="-305435"/>
            <a:r>
              <a:rPr lang="en-US" dirty="0"/>
              <a:t>Bursa sacs are located near your joints where soft-tissues structures may rub near a bone</a:t>
            </a:r>
          </a:p>
          <a:p>
            <a:pPr marL="629920" lvl="1" indent="-305435"/>
            <a:r>
              <a:rPr lang="en-US" dirty="0"/>
              <a:t>When a bursa becomes irritated, it tends to swell and can create a pocket of swelling at the joint</a:t>
            </a:r>
          </a:p>
          <a:p>
            <a:pPr marL="305435" indent="-305435"/>
            <a:r>
              <a:rPr lang="en-US" b="1" u="sng" dirty="0"/>
              <a:t>Myositis: chronic inflammation of the muscle tissue</a:t>
            </a:r>
          </a:p>
          <a:p>
            <a:pPr marL="629920" lvl="1" indent="-305435"/>
            <a:r>
              <a:rPr lang="en-US" dirty="0"/>
              <a:t>Condition is characterized by soreness, tenderness, and mild swelling in the muscle</a:t>
            </a:r>
          </a:p>
          <a:p>
            <a:pPr marL="305435" indent="-305435"/>
            <a:r>
              <a:rPr lang="en-US" b="1" u="sng" dirty="0"/>
              <a:t>Fasciitis: inflammation of the facial tissue </a:t>
            </a:r>
          </a:p>
          <a:p>
            <a:pPr marL="629920" lvl="1" indent="-305435"/>
            <a:r>
              <a:rPr lang="en-US" dirty="0"/>
              <a:t>Fascia is a thick, tough connective tissue that surrounds the muscle and helps to loosely bind the skin to the underlying fat and muscle tissue</a:t>
            </a:r>
          </a:p>
          <a:p>
            <a:pPr marL="629920" lvl="1" indent="-305435"/>
            <a:r>
              <a:rPr lang="en-US" dirty="0"/>
              <a:t>When fascia becomes strained due to overuse, it can become thickened, swollen, and painful</a:t>
            </a:r>
          </a:p>
        </p:txBody>
      </p:sp>
    </p:spTree>
    <p:extLst>
      <p:ext uri="{BB962C8B-B14F-4D97-AF65-F5344CB8AC3E}">
        <p14:creationId xmlns:p14="http://schemas.microsoft.com/office/powerpoint/2010/main" val="321322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8CE0-9D8B-48B3-B5CD-F1443E5B9459}"/>
              </a:ext>
            </a:extLst>
          </p:cNvPr>
          <p:cNvSpPr>
            <a:spLocks noGrp="1"/>
          </p:cNvSpPr>
          <p:nvPr>
            <p:ph type="title"/>
          </p:nvPr>
        </p:nvSpPr>
        <p:spPr/>
        <p:txBody>
          <a:bodyPr/>
          <a:lstStyle/>
          <a:p>
            <a:r>
              <a:rPr lang="en-US" dirty="0"/>
              <a:t>Stages of Soft-tissue healing </a:t>
            </a:r>
          </a:p>
        </p:txBody>
      </p:sp>
      <p:sp>
        <p:nvSpPr>
          <p:cNvPr id="3" name="Content Placeholder 2">
            <a:extLst>
              <a:ext uri="{FF2B5EF4-FFF2-40B4-BE49-F238E27FC236}">
                <a16:creationId xmlns:a16="http://schemas.microsoft.com/office/drawing/2014/main" id="{45BCA589-2E95-496E-BE6E-129C5F1BD24C}"/>
              </a:ext>
            </a:extLst>
          </p:cNvPr>
          <p:cNvSpPr>
            <a:spLocks noGrp="1"/>
          </p:cNvSpPr>
          <p:nvPr>
            <p:ph idx="1"/>
          </p:nvPr>
        </p:nvSpPr>
        <p:spPr>
          <a:xfrm>
            <a:off x="216291" y="2180496"/>
            <a:ext cx="11576966" cy="4365176"/>
          </a:xfrm>
        </p:spPr>
        <p:txBody>
          <a:bodyPr/>
          <a:lstStyle/>
          <a:p>
            <a:pPr marL="305435" indent="-305435"/>
            <a:r>
              <a:rPr lang="en-US" sz="2000" dirty="0"/>
              <a:t>When soft-tissue is injured, it progresses through 3 stages of healing: acute inflammatory, repair, and remodeling</a:t>
            </a:r>
          </a:p>
          <a:p>
            <a:pPr marL="305435" indent="-305435"/>
            <a:r>
              <a:rPr lang="en-US" sz="2000" dirty="0"/>
              <a:t>Stage 1: Acute Inflammatory</a:t>
            </a:r>
          </a:p>
          <a:p>
            <a:pPr marL="629920" lvl="1" indent="-305435"/>
            <a:r>
              <a:rPr lang="en-US" sz="1800" dirty="0"/>
              <a:t>When a body part is injured, cells within the area die both from being ripped apart and from being cut off from their food and oxygen supply</a:t>
            </a:r>
          </a:p>
          <a:p>
            <a:pPr marL="629920" lvl="1" indent="-305435"/>
            <a:r>
              <a:rPr lang="en-US" sz="1800" dirty="0"/>
              <a:t>In this stage, an increased flow of blood to the injured area brings cells and chemicals to begin the healing process</a:t>
            </a:r>
          </a:p>
          <a:p>
            <a:pPr marL="629920" lvl="1" indent="-305435"/>
            <a:r>
              <a:rPr lang="en-US" sz="1800" b="1" u="sng" dirty="0"/>
              <a:t>Phagocytes: specialized cells that engulf and eat dead cells</a:t>
            </a:r>
          </a:p>
          <a:p>
            <a:pPr marL="629920" lvl="1" indent="-305435"/>
            <a:r>
              <a:rPr lang="en-US" sz="1800" b="1" u="sng" dirty="0"/>
              <a:t>Leukocytes: infection-fighting white blood cells</a:t>
            </a:r>
          </a:p>
          <a:p>
            <a:pPr marL="629920" lvl="1" indent="-305435"/>
            <a:r>
              <a:rPr lang="en-US" sz="1800" b="1" u="sng" dirty="0"/>
              <a:t>Platelets: carry blood-clotting materials</a:t>
            </a:r>
          </a:p>
          <a:p>
            <a:pPr marL="629920" lvl="1" indent="-305435"/>
            <a:r>
              <a:rPr lang="en-US" sz="1800" dirty="0"/>
              <a:t>Acute stage lasts about 2 days after the initial injury</a:t>
            </a:r>
            <a:endParaRPr lang="en-US" sz="1400" b="1" u="sng" dirty="0"/>
          </a:p>
          <a:p>
            <a:pPr marL="629920" lvl="1" indent="-305435"/>
            <a:endParaRPr lang="en-US" dirty="0"/>
          </a:p>
        </p:txBody>
      </p:sp>
    </p:spTree>
    <p:extLst>
      <p:ext uri="{BB962C8B-B14F-4D97-AF65-F5344CB8AC3E}">
        <p14:creationId xmlns:p14="http://schemas.microsoft.com/office/powerpoint/2010/main" val="3391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87EC-A090-48CF-8084-F1B50478EE6C}"/>
              </a:ext>
            </a:extLst>
          </p:cNvPr>
          <p:cNvSpPr>
            <a:spLocks noGrp="1"/>
          </p:cNvSpPr>
          <p:nvPr>
            <p:ph type="title"/>
          </p:nvPr>
        </p:nvSpPr>
        <p:spPr/>
        <p:txBody>
          <a:bodyPr/>
          <a:lstStyle/>
          <a:p>
            <a:r>
              <a:rPr lang="en-US" dirty="0"/>
              <a:t>Stages of soft-tissue healing</a:t>
            </a:r>
          </a:p>
        </p:txBody>
      </p:sp>
      <p:sp>
        <p:nvSpPr>
          <p:cNvPr id="3" name="Content Placeholder 2">
            <a:extLst>
              <a:ext uri="{FF2B5EF4-FFF2-40B4-BE49-F238E27FC236}">
                <a16:creationId xmlns:a16="http://schemas.microsoft.com/office/drawing/2014/main" id="{69314C9E-B10E-4CB1-9E65-915857415CD9}"/>
              </a:ext>
            </a:extLst>
          </p:cNvPr>
          <p:cNvSpPr>
            <a:spLocks noGrp="1"/>
          </p:cNvSpPr>
          <p:nvPr>
            <p:ph idx="1"/>
          </p:nvPr>
        </p:nvSpPr>
        <p:spPr/>
        <p:txBody>
          <a:bodyPr/>
          <a:lstStyle/>
          <a:p>
            <a:pPr marL="305435" indent="-305435"/>
            <a:r>
              <a:rPr lang="en-US" sz="2000" dirty="0"/>
              <a:t>Stage II: Repair</a:t>
            </a:r>
          </a:p>
          <a:p>
            <a:pPr marL="629920" lvl="1" indent="-305435"/>
            <a:r>
              <a:rPr lang="en-US" sz="1800" dirty="0"/>
              <a:t>The injured area has now been filled with blood, cells, and chemicals to rebuild the area</a:t>
            </a:r>
          </a:p>
          <a:p>
            <a:pPr marL="629920" lvl="1" indent="-305435"/>
            <a:r>
              <a:rPr lang="en-US" sz="1800" b="1" u="sng" dirty="0"/>
              <a:t>Fibroblasts: connective tissue cells that begin building fibers across an area of injury.  They form the scar and take about 6 weeks to accomplish their tasks</a:t>
            </a:r>
          </a:p>
          <a:p>
            <a:pPr marL="305435" indent="-305435"/>
            <a:r>
              <a:rPr lang="en-US" sz="2000" dirty="0"/>
              <a:t>Stage III: Remodeling</a:t>
            </a:r>
            <a:endParaRPr lang="en-US" sz="2000" b="1" u="sng"/>
          </a:p>
          <a:p>
            <a:pPr marL="629920" lvl="1" indent="-305435"/>
            <a:r>
              <a:rPr lang="en-US" sz="1800" dirty="0"/>
              <a:t>Remodeling takes up to a year or more to accomplish</a:t>
            </a:r>
          </a:p>
          <a:p>
            <a:pPr marL="629920" lvl="1" indent="-305435"/>
            <a:r>
              <a:rPr lang="en-US" sz="1800" dirty="0"/>
              <a:t>Body's way of building tissue strength in tendons, ligaments, and muscles to withstand the stress applied to the body during activity</a:t>
            </a:r>
          </a:p>
          <a:p>
            <a:pPr marL="629920" lvl="1" indent="-305435"/>
            <a:endParaRPr lang="en-US" dirty="0"/>
          </a:p>
        </p:txBody>
      </p:sp>
    </p:spTree>
    <p:extLst>
      <p:ext uri="{BB962C8B-B14F-4D97-AF65-F5344CB8AC3E}">
        <p14:creationId xmlns:p14="http://schemas.microsoft.com/office/powerpoint/2010/main" val="232834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AA76-87D3-4A09-AAB7-6433DC9A698F}"/>
              </a:ext>
            </a:extLst>
          </p:cNvPr>
          <p:cNvSpPr>
            <a:spLocks noGrp="1"/>
          </p:cNvSpPr>
          <p:nvPr>
            <p:ph type="title"/>
          </p:nvPr>
        </p:nvSpPr>
        <p:spPr>
          <a:xfrm>
            <a:off x="581192" y="702156"/>
            <a:ext cx="11029616" cy="1013800"/>
          </a:xfrm>
        </p:spPr>
        <p:txBody>
          <a:bodyPr>
            <a:normAutofit/>
          </a:bodyPr>
          <a:lstStyle/>
          <a:p>
            <a:r>
              <a:rPr lang="en-US" dirty="0"/>
              <a:t>Soft-Tissue Healing</a:t>
            </a:r>
          </a:p>
        </p:txBody>
      </p:sp>
      <p:sp>
        <p:nvSpPr>
          <p:cNvPr id="9" name="Rectangle 8">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ound, food, indoor&#10;&#10;Description generated with high confidence">
            <a:extLst>
              <a:ext uri="{FF2B5EF4-FFF2-40B4-BE49-F238E27FC236}">
                <a16:creationId xmlns:a16="http://schemas.microsoft.com/office/drawing/2014/main" id="{2A7057EF-3BCB-4EB3-90E8-9A31EB42C110}"/>
              </a:ext>
            </a:extLst>
          </p:cNvPr>
          <p:cNvPicPr>
            <a:picLocks noChangeAspect="1"/>
          </p:cNvPicPr>
          <p:nvPr/>
        </p:nvPicPr>
        <p:blipFill>
          <a:blip r:embed="rId2"/>
          <a:stretch>
            <a:fillRect/>
          </a:stretch>
        </p:blipFill>
        <p:spPr>
          <a:xfrm>
            <a:off x="657225" y="2517016"/>
            <a:ext cx="4962525" cy="3337298"/>
          </a:xfrm>
          <a:prstGeom prst="rect">
            <a:avLst/>
          </a:prstGeom>
        </p:spPr>
      </p:pic>
      <p:sp>
        <p:nvSpPr>
          <p:cNvPr id="3" name="Content Placeholder 2">
            <a:extLst>
              <a:ext uri="{FF2B5EF4-FFF2-40B4-BE49-F238E27FC236}">
                <a16:creationId xmlns:a16="http://schemas.microsoft.com/office/drawing/2014/main" id="{D986C878-A9D5-4C3B-8A61-568D63333B27}"/>
              </a:ext>
            </a:extLst>
          </p:cNvPr>
          <p:cNvSpPr>
            <a:spLocks noGrp="1"/>
          </p:cNvSpPr>
          <p:nvPr>
            <p:ph idx="1"/>
          </p:nvPr>
        </p:nvSpPr>
        <p:spPr>
          <a:xfrm>
            <a:off x="6335805" y="2180496"/>
            <a:ext cx="5275001" cy="4045683"/>
          </a:xfrm>
        </p:spPr>
        <p:txBody>
          <a:bodyPr>
            <a:normAutofit/>
          </a:bodyPr>
          <a:lstStyle/>
          <a:p>
            <a:pPr marL="305435" indent="-305435">
              <a:lnSpc>
                <a:spcPct val="90000"/>
              </a:lnSpc>
            </a:pPr>
            <a:r>
              <a:rPr lang="en-US" sz="1700"/>
              <a:t>In general, the greater the injury to the tissue, the longer the healing time, although it depends on the degree of the injury, the location of the injury, the blood supply to the injury, and the age of the athlete</a:t>
            </a:r>
          </a:p>
          <a:p>
            <a:pPr marL="305435" indent="-305435">
              <a:lnSpc>
                <a:spcPct val="90000"/>
              </a:lnSpc>
            </a:pPr>
            <a:r>
              <a:rPr lang="en-US" sz="1700"/>
              <a:t>If blood supple to an area is poor, such as the eyeball, the healing process will take longer</a:t>
            </a:r>
          </a:p>
          <a:p>
            <a:pPr marL="305435" indent="-305435">
              <a:lnSpc>
                <a:spcPct val="90000"/>
              </a:lnSpc>
            </a:pPr>
            <a:r>
              <a:rPr lang="en-US" sz="1700"/>
              <a:t>Other factors that significantly slow the healing process include:</a:t>
            </a:r>
          </a:p>
          <a:p>
            <a:pPr marL="629920" lvl="1" indent="-305435">
              <a:lnSpc>
                <a:spcPct val="90000"/>
              </a:lnSpc>
            </a:pPr>
            <a:r>
              <a:rPr lang="en-US" sz="1700"/>
              <a:t>Poor nutrition</a:t>
            </a:r>
          </a:p>
          <a:p>
            <a:pPr marL="629920" lvl="1" indent="-305435">
              <a:lnSpc>
                <a:spcPct val="90000"/>
              </a:lnSpc>
            </a:pPr>
            <a:r>
              <a:rPr lang="en-US" sz="1700"/>
              <a:t>Illnesses such as diabetes</a:t>
            </a:r>
          </a:p>
          <a:p>
            <a:pPr marL="629920" lvl="1" indent="-305435">
              <a:lnSpc>
                <a:spcPct val="90000"/>
              </a:lnSpc>
            </a:pPr>
            <a:r>
              <a:rPr lang="en-US" sz="1700"/>
              <a:t>Medications such as corticosteroids</a:t>
            </a:r>
          </a:p>
          <a:p>
            <a:pPr marL="629920" lvl="1" indent="-305435">
              <a:lnSpc>
                <a:spcPct val="90000"/>
              </a:lnSpc>
            </a:pPr>
            <a:r>
              <a:rPr lang="en-US" sz="1700"/>
              <a:t>Infections</a:t>
            </a:r>
          </a:p>
          <a:p>
            <a:pPr marL="305435" indent="-305435">
              <a:lnSpc>
                <a:spcPct val="90000"/>
              </a:lnSpc>
            </a:pPr>
            <a:r>
              <a:rPr lang="en-US" sz="1700"/>
              <a:t>Keloid: scar tissue</a:t>
            </a:r>
          </a:p>
        </p:txBody>
      </p:sp>
    </p:spTree>
    <p:extLst>
      <p:ext uri="{BB962C8B-B14F-4D97-AF65-F5344CB8AC3E}">
        <p14:creationId xmlns:p14="http://schemas.microsoft.com/office/powerpoint/2010/main" val="297509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E8FA-1752-4D83-8C23-7F85FAA14341}"/>
              </a:ext>
            </a:extLst>
          </p:cNvPr>
          <p:cNvSpPr>
            <a:spLocks noGrp="1"/>
          </p:cNvSpPr>
          <p:nvPr>
            <p:ph type="title"/>
          </p:nvPr>
        </p:nvSpPr>
        <p:spPr/>
        <p:txBody>
          <a:bodyPr/>
          <a:lstStyle/>
          <a:p>
            <a:r>
              <a:rPr lang="en-US" dirty="0"/>
              <a:t>Bone injuries </a:t>
            </a:r>
          </a:p>
        </p:txBody>
      </p:sp>
      <p:sp>
        <p:nvSpPr>
          <p:cNvPr id="3" name="Content Placeholder 2">
            <a:extLst>
              <a:ext uri="{FF2B5EF4-FFF2-40B4-BE49-F238E27FC236}">
                <a16:creationId xmlns:a16="http://schemas.microsoft.com/office/drawing/2014/main" id="{37837395-AD8B-433C-B6AE-DB306D28106E}"/>
              </a:ext>
            </a:extLst>
          </p:cNvPr>
          <p:cNvSpPr>
            <a:spLocks noGrp="1"/>
          </p:cNvSpPr>
          <p:nvPr>
            <p:ph idx="1"/>
          </p:nvPr>
        </p:nvSpPr>
        <p:spPr>
          <a:xfrm>
            <a:off x="581192" y="2180496"/>
            <a:ext cx="11029615" cy="4075401"/>
          </a:xfrm>
        </p:spPr>
        <p:txBody>
          <a:bodyPr/>
          <a:lstStyle/>
          <a:p>
            <a:pPr marL="305435" indent="-305435"/>
            <a:r>
              <a:rPr lang="en-US" dirty="0"/>
              <a:t>ATs must be familiar with the types of bone injuries and their stages of healing</a:t>
            </a:r>
          </a:p>
          <a:p>
            <a:pPr marL="305435" indent="-305435"/>
            <a:r>
              <a:rPr lang="en-US" dirty="0"/>
              <a:t>Dislocations and fractures are common athletic injuries</a:t>
            </a:r>
          </a:p>
          <a:p>
            <a:pPr marL="305435" indent="-305435"/>
            <a:r>
              <a:rPr lang="en-US" b="1" u="sng" dirty="0"/>
              <a:t>Articulation: the coming together of two bones to form a joint</a:t>
            </a:r>
          </a:p>
          <a:p>
            <a:pPr marL="305435" indent="-305435"/>
            <a:r>
              <a:rPr lang="en-US" b="1" u="sng" dirty="0"/>
              <a:t>Dislocation: an injury that disrupts the alignment of bones at a joint, resulting in deformity</a:t>
            </a:r>
          </a:p>
          <a:p>
            <a:pPr marL="305435" indent="-305435"/>
            <a:r>
              <a:rPr lang="en-US" dirty="0"/>
              <a:t>A dislocation can cause avulsion fractures, strains, sprains, disruptions of blood flow, and disruption of nerve condition</a:t>
            </a:r>
            <a:endParaRPr lang="en-US" b="1" u="sng" dirty="0"/>
          </a:p>
          <a:p>
            <a:pPr marL="305435" indent="-305435"/>
            <a:r>
              <a:rPr lang="en-US" dirty="0"/>
              <a:t>Dislocations present with deformity and pain and are not easily moved</a:t>
            </a:r>
          </a:p>
          <a:p>
            <a:pPr marL="305435" indent="-305435"/>
            <a:r>
              <a:rPr lang="en-US" dirty="0"/>
              <a:t>Dislocations are care for by the team physician and are not put back in place by the AT </a:t>
            </a:r>
          </a:p>
          <a:p>
            <a:pPr marL="305435" indent="-305435"/>
            <a:endParaRPr lang="en-US" dirty="0"/>
          </a:p>
        </p:txBody>
      </p:sp>
    </p:spTree>
    <p:extLst>
      <p:ext uri="{BB962C8B-B14F-4D97-AF65-F5344CB8AC3E}">
        <p14:creationId xmlns:p14="http://schemas.microsoft.com/office/powerpoint/2010/main" val="162796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man, indoor&#10;&#10;Description generated with very high confidence">
            <a:extLst>
              <a:ext uri="{FF2B5EF4-FFF2-40B4-BE49-F238E27FC236}">
                <a16:creationId xmlns:a16="http://schemas.microsoft.com/office/drawing/2014/main" id="{46D83DC4-277C-49D9-B0C4-5B1AACC07848}"/>
              </a:ext>
            </a:extLst>
          </p:cNvPr>
          <p:cNvPicPr>
            <a:picLocks noGrp="1" noChangeAspect="1"/>
          </p:cNvPicPr>
          <p:nvPr>
            <p:ph idx="1"/>
          </p:nvPr>
        </p:nvPicPr>
        <p:blipFill rotWithShape="1">
          <a:blip r:embed="rId2"/>
          <a:srcRect l="933"/>
          <a:stretch/>
        </p:blipFill>
        <p:spPr>
          <a:xfrm>
            <a:off x="446534" y="723899"/>
            <a:ext cx="7498616" cy="567690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C103F9-2C1E-43CF-9B2A-1C4795D221B7}"/>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300">
                <a:solidFill>
                  <a:srgbClr val="FFFFFF"/>
                </a:solidFill>
              </a:rPr>
              <a:t>Dislocation</a:t>
            </a: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8433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F2C2-EDA7-43E7-B6CD-FC2E18D1C188}"/>
              </a:ext>
            </a:extLst>
          </p:cNvPr>
          <p:cNvSpPr>
            <a:spLocks noGrp="1"/>
          </p:cNvSpPr>
          <p:nvPr>
            <p:ph type="title"/>
          </p:nvPr>
        </p:nvSpPr>
        <p:spPr/>
        <p:txBody>
          <a:bodyPr/>
          <a:lstStyle/>
          <a:p>
            <a:r>
              <a:rPr lang="en-US" dirty="0"/>
              <a:t>Bone </a:t>
            </a:r>
            <a:r>
              <a:rPr lang="en-US" dirty="0" err="1"/>
              <a:t>INjuries</a:t>
            </a:r>
            <a:r>
              <a:rPr lang="en-US" dirty="0"/>
              <a:t>: Fractures</a:t>
            </a:r>
          </a:p>
        </p:txBody>
      </p:sp>
      <p:sp>
        <p:nvSpPr>
          <p:cNvPr id="3" name="Content Placeholder 2">
            <a:extLst>
              <a:ext uri="{FF2B5EF4-FFF2-40B4-BE49-F238E27FC236}">
                <a16:creationId xmlns:a16="http://schemas.microsoft.com/office/drawing/2014/main" id="{92D2C529-7E9A-40B0-8D5C-DA592DBEFA27}"/>
              </a:ext>
            </a:extLst>
          </p:cNvPr>
          <p:cNvSpPr>
            <a:spLocks noGrp="1"/>
          </p:cNvSpPr>
          <p:nvPr>
            <p:ph idx="1"/>
          </p:nvPr>
        </p:nvSpPr>
        <p:spPr/>
        <p:txBody>
          <a:bodyPr/>
          <a:lstStyle/>
          <a:p>
            <a:pPr marL="305435" indent="-305435"/>
            <a:r>
              <a:rPr lang="en-US" sz="2400" b="1" u="sng" dirty="0"/>
              <a:t>Fracture: a break in a bone</a:t>
            </a:r>
          </a:p>
          <a:p>
            <a:pPr marL="305435" indent="-305435"/>
            <a:r>
              <a:rPr lang="en-US" sz="2400" b="1" u="sng" dirty="0"/>
              <a:t>Failure point: amount of energy required to cause a fracture</a:t>
            </a:r>
          </a:p>
          <a:p>
            <a:pPr marL="629920" lvl="1" indent="-305435"/>
            <a:r>
              <a:rPr lang="en-US" sz="2000" dirty="0"/>
              <a:t>Vary with the athlete, age, and bone structure</a:t>
            </a:r>
          </a:p>
          <a:p>
            <a:pPr marL="629920" lvl="1" indent="-305435"/>
            <a:r>
              <a:rPr lang="en-US" sz="2000" dirty="0"/>
              <a:t>Example: athlete with a bone-deteriorating condition such as osteoporosis will have a lower failure point than an athlete with healthy bones</a:t>
            </a:r>
          </a:p>
          <a:p>
            <a:pPr marL="305435" indent="-305435"/>
            <a:r>
              <a:rPr lang="en-US" sz="2400" dirty="0"/>
              <a:t>Fractures are named according to the type of impact and how failure of the bones occurs</a:t>
            </a:r>
          </a:p>
        </p:txBody>
      </p:sp>
    </p:spTree>
    <p:extLst>
      <p:ext uri="{BB962C8B-B14F-4D97-AF65-F5344CB8AC3E}">
        <p14:creationId xmlns:p14="http://schemas.microsoft.com/office/powerpoint/2010/main" val="418783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0103-F90D-4B6B-98CC-75DAD9594283}"/>
              </a:ext>
            </a:extLst>
          </p:cNvPr>
          <p:cNvSpPr>
            <a:spLocks noGrp="1"/>
          </p:cNvSpPr>
          <p:nvPr>
            <p:ph type="title"/>
          </p:nvPr>
        </p:nvSpPr>
        <p:spPr/>
        <p:txBody>
          <a:bodyPr/>
          <a:lstStyle/>
          <a:p>
            <a:r>
              <a:rPr lang="en-US" dirty="0"/>
              <a:t>Bone injuries: Fractures</a:t>
            </a:r>
          </a:p>
        </p:txBody>
      </p:sp>
      <p:sp>
        <p:nvSpPr>
          <p:cNvPr id="3" name="Content Placeholder 2">
            <a:extLst>
              <a:ext uri="{FF2B5EF4-FFF2-40B4-BE49-F238E27FC236}">
                <a16:creationId xmlns:a16="http://schemas.microsoft.com/office/drawing/2014/main" id="{7C0C84B9-6892-4A1F-9F44-36445516D51D}"/>
              </a:ext>
            </a:extLst>
          </p:cNvPr>
          <p:cNvSpPr>
            <a:spLocks noGrp="1"/>
          </p:cNvSpPr>
          <p:nvPr>
            <p:ph idx="1"/>
          </p:nvPr>
        </p:nvSpPr>
        <p:spPr>
          <a:xfrm>
            <a:off x="194826" y="1890722"/>
            <a:ext cx="11748685" cy="4697879"/>
          </a:xfrm>
        </p:spPr>
        <p:txBody>
          <a:bodyPr/>
          <a:lstStyle/>
          <a:p>
            <a:pPr marL="305435" indent="-305435"/>
            <a:r>
              <a:rPr lang="en-US" sz="2000" b="1" u="sng" dirty="0"/>
              <a:t>Stress fracture: occurs in a bone that been subject to repetitive stress; also called fatigue fracture</a:t>
            </a:r>
          </a:p>
          <a:p>
            <a:pPr marL="629920" lvl="1" indent="-305435"/>
            <a:r>
              <a:rPr lang="en-US" sz="1800" dirty="0"/>
              <a:t>Athlete will complain of a persistent sore spot over the bone</a:t>
            </a:r>
          </a:p>
          <a:p>
            <a:pPr marL="629920" lvl="1" indent="-305435"/>
            <a:r>
              <a:rPr lang="en-US" sz="1800" dirty="0"/>
              <a:t>Microscopic and cannot be viewed on an X-ray</a:t>
            </a:r>
          </a:p>
          <a:p>
            <a:pPr marL="305435" indent="-305435"/>
            <a:r>
              <a:rPr lang="en-US" sz="2000" b="1" u="sng" dirty="0"/>
              <a:t>Spiral fracture: torsional force along the length of the bone</a:t>
            </a:r>
          </a:p>
          <a:p>
            <a:pPr marL="629920" lvl="1" indent="-305435"/>
            <a:r>
              <a:rPr lang="en-US" sz="1800" dirty="0"/>
              <a:t>In-line skater moves foot to the right while the rest of your body goes left</a:t>
            </a:r>
          </a:p>
          <a:p>
            <a:pPr marL="629920" lvl="1" indent="-305435"/>
            <a:r>
              <a:rPr lang="en-US" sz="1800" dirty="0"/>
              <a:t>Looks like a stripe on a candy cane</a:t>
            </a:r>
          </a:p>
          <a:p>
            <a:pPr marL="305435" indent="-305435"/>
            <a:r>
              <a:rPr lang="en-US" sz="2000" b="1" u="sng" dirty="0"/>
              <a:t>Longitudinal fracture: runs the length of a bone and is usually caused by an impact</a:t>
            </a:r>
          </a:p>
          <a:p>
            <a:pPr marL="629920" lvl="1" indent="-305435"/>
            <a:r>
              <a:rPr lang="en-US" sz="1800" dirty="0"/>
              <a:t>Pole-vaulter who misses the mat and lands on their feet </a:t>
            </a:r>
          </a:p>
        </p:txBody>
      </p:sp>
    </p:spTree>
    <p:extLst>
      <p:ext uri="{BB962C8B-B14F-4D97-AF65-F5344CB8AC3E}">
        <p14:creationId xmlns:p14="http://schemas.microsoft.com/office/powerpoint/2010/main" val="149295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Objectives </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133765040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4E20-175B-4596-B276-C44DC1828986}"/>
              </a:ext>
            </a:extLst>
          </p:cNvPr>
          <p:cNvSpPr>
            <a:spLocks noGrp="1"/>
          </p:cNvSpPr>
          <p:nvPr>
            <p:ph type="title"/>
          </p:nvPr>
        </p:nvSpPr>
        <p:spPr/>
        <p:txBody>
          <a:bodyPr/>
          <a:lstStyle/>
          <a:p>
            <a:r>
              <a:rPr lang="en-US" dirty="0"/>
              <a:t>Bone injuries: Fractures</a:t>
            </a:r>
          </a:p>
        </p:txBody>
      </p:sp>
      <p:sp>
        <p:nvSpPr>
          <p:cNvPr id="3" name="Content Placeholder 2">
            <a:extLst>
              <a:ext uri="{FF2B5EF4-FFF2-40B4-BE49-F238E27FC236}">
                <a16:creationId xmlns:a16="http://schemas.microsoft.com/office/drawing/2014/main" id="{19EB6850-2F84-4150-95DE-9CAE19B5A376}"/>
              </a:ext>
            </a:extLst>
          </p:cNvPr>
          <p:cNvSpPr>
            <a:spLocks noGrp="1"/>
          </p:cNvSpPr>
          <p:nvPr>
            <p:ph idx="1"/>
          </p:nvPr>
        </p:nvSpPr>
        <p:spPr>
          <a:xfrm>
            <a:off x="581192" y="2180496"/>
            <a:ext cx="11029615" cy="4451035"/>
          </a:xfrm>
        </p:spPr>
        <p:txBody>
          <a:bodyPr>
            <a:normAutofit/>
          </a:bodyPr>
          <a:lstStyle/>
          <a:p>
            <a:pPr marL="305435" indent="-305435"/>
            <a:r>
              <a:rPr lang="en-US" b="1" u="sng" dirty="0"/>
              <a:t>Compression fractures: occurs when opposing forces are applied to a bone from both ends at the same time; often occur in the spine</a:t>
            </a:r>
          </a:p>
          <a:p>
            <a:pPr marL="629920" lvl="1" indent="-305435"/>
            <a:r>
              <a:rPr lang="en-US" dirty="0"/>
              <a:t>Athlete lands on their feet or buttocks from a height; the impact of the ground is one force, and the weight of the falling body is the other</a:t>
            </a:r>
          </a:p>
          <a:p>
            <a:pPr marL="305435" indent="-305435"/>
            <a:r>
              <a:rPr lang="en-US" b="1" u="sng" dirty="0"/>
              <a:t>Oblique fracture: diagonal break across a bone from one side to another</a:t>
            </a:r>
          </a:p>
          <a:p>
            <a:pPr marL="629920" lvl="1" indent="-305435"/>
            <a:r>
              <a:rPr lang="en-US" dirty="0"/>
              <a:t>An oblique fracture in a weight bearing bone, such as a leg bone, takes longer to heal because the diagonal angle of the bones ends make it easy for the bones to move out of alignment, even in a cast</a:t>
            </a:r>
          </a:p>
          <a:p>
            <a:pPr marL="305435" indent="-305435"/>
            <a:r>
              <a:rPr lang="en-US" b="1" u="sng" dirty="0"/>
              <a:t>Comminuted: when a bone is crushed into smaller pieces</a:t>
            </a:r>
          </a:p>
          <a:p>
            <a:pPr marL="629920" lvl="1" indent="-305435"/>
            <a:r>
              <a:rPr lang="en-US" dirty="0"/>
              <a:t>Baseball catcher whose barehand is hit by a bat</a:t>
            </a:r>
          </a:p>
          <a:p>
            <a:pPr marL="305435" indent="-305435"/>
            <a:r>
              <a:rPr lang="en-US" b="1" u="sng" dirty="0"/>
              <a:t>Greenstick: partial fracture part way through a bone</a:t>
            </a:r>
          </a:p>
          <a:p>
            <a:pPr marL="629920" lvl="1" indent="-305435"/>
            <a:r>
              <a:rPr lang="en-US" dirty="0"/>
              <a:t>Occur most often in children and adolescents since their bones are still soft</a:t>
            </a:r>
          </a:p>
          <a:p>
            <a:pPr marL="305435" indent="-305435"/>
            <a:endParaRPr lang="en-US" dirty="0"/>
          </a:p>
        </p:txBody>
      </p:sp>
    </p:spTree>
    <p:extLst>
      <p:ext uri="{BB962C8B-B14F-4D97-AF65-F5344CB8AC3E}">
        <p14:creationId xmlns:p14="http://schemas.microsoft.com/office/powerpoint/2010/main" val="41388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77EA-64BB-43DF-8C83-E6B84FA87031}"/>
              </a:ext>
            </a:extLst>
          </p:cNvPr>
          <p:cNvSpPr>
            <a:spLocks noGrp="1"/>
          </p:cNvSpPr>
          <p:nvPr>
            <p:ph type="title"/>
          </p:nvPr>
        </p:nvSpPr>
        <p:spPr/>
        <p:txBody>
          <a:bodyPr/>
          <a:lstStyle/>
          <a:p>
            <a:r>
              <a:rPr lang="en-US" dirty="0"/>
              <a:t>Bone Injuries: Fractures </a:t>
            </a:r>
          </a:p>
        </p:txBody>
      </p:sp>
      <p:sp>
        <p:nvSpPr>
          <p:cNvPr id="3" name="Content Placeholder 2">
            <a:extLst>
              <a:ext uri="{FF2B5EF4-FFF2-40B4-BE49-F238E27FC236}">
                <a16:creationId xmlns:a16="http://schemas.microsoft.com/office/drawing/2014/main" id="{1724A455-17D4-46FD-B7A7-84698BD02F2C}"/>
              </a:ext>
            </a:extLst>
          </p:cNvPr>
          <p:cNvSpPr>
            <a:spLocks noGrp="1"/>
          </p:cNvSpPr>
          <p:nvPr>
            <p:ph idx="1"/>
          </p:nvPr>
        </p:nvSpPr>
        <p:spPr>
          <a:xfrm>
            <a:off x="92362" y="2482421"/>
            <a:ext cx="11921011" cy="4195887"/>
          </a:xfrm>
        </p:spPr>
        <p:txBody>
          <a:bodyPr>
            <a:normAutofit fontScale="92500" lnSpcReduction="10000"/>
          </a:bodyPr>
          <a:lstStyle/>
          <a:p>
            <a:pPr marL="305435" indent="-305435"/>
            <a:r>
              <a:rPr lang="en-US" b="1" u="sng" dirty="0"/>
              <a:t>Transverse: fracture that travels across and perpendicular to a bone</a:t>
            </a:r>
          </a:p>
          <a:p>
            <a:pPr marL="629920" lvl="1" indent="-305435"/>
            <a:r>
              <a:rPr lang="en-US" dirty="0"/>
              <a:t>Occur from impacts perpendicular to a bone; a lacrosse player who brings his stick down across another player's forearms</a:t>
            </a:r>
          </a:p>
          <a:p>
            <a:pPr marL="305435" indent="-305435"/>
            <a:r>
              <a:rPr lang="en-US" b="1" u="sng" dirty="0"/>
              <a:t>Depressed: occurs from a direct impact to the skills and indents</a:t>
            </a:r>
          </a:p>
          <a:p>
            <a:pPr marL="305435" indent="-305435"/>
            <a:r>
              <a:rPr lang="en-US" b="1" u="sng" dirty="0"/>
              <a:t>Blowout: occurs when an eye is pushed hard backward and down into the eye socket; small bones under the eye are crushed and embedded into the muscles of the eye</a:t>
            </a:r>
          </a:p>
          <a:p>
            <a:pPr marL="629920" lvl="1" indent="-305435"/>
            <a:r>
              <a:rPr lang="en-US" dirty="0"/>
              <a:t>Baseball strikes the eye</a:t>
            </a:r>
          </a:p>
          <a:p>
            <a:pPr marL="305435" indent="-305435"/>
            <a:r>
              <a:rPr lang="en-US" b="1" u="sng" dirty="0"/>
              <a:t>Pathological: bones weaken because minerals are taken from them to support vital functions</a:t>
            </a:r>
          </a:p>
          <a:p>
            <a:pPr marL="629920" lvl="1" indent="-305435"/>
            <a:r>
              <a:rPr lang="en-US" dirty="0"/>
              <a:t>Bone tumor or improper nutrition</a:t>
            </a:r>
          </a:p>
          <a:p>
            <a:pPr marL="305435" indent="-305435"/>
            <a:r>
              <a:rPr lang="en-US" b="1" u="sng" dirty="0"/>
              <a:t>Epiphyseal: fracture at the epiphysis </a:t>
            </a:r>
          </a:p>
          <a:p>
            <a:pPr marL="629920" lvl="1" indent="-305435"/>
            <a:r>
              <a:rPr lang="en-US" dirty="0"/>
              <a:t>Area of bone where bone growth occurs (epiphysis) is susceptible to fracture because the bony tissue is stronger than the epiphysis</a:t>
            </a:r>
          </a:p>
          <a:p>
            <a:pPr marL="629920" lvl="1" indent="-305435"/>
            <a:r>
              <a:rPr lang="en-US" dirty="0"/>
              <a:t>Occurs in children and adolescents close to long bones</a:t>
            </a:r>
          </a:p>
          <a:p>
            <a:pPr marL="629920" lvl="1" indent="-305435"/>
            <a:r>
              <a:rPr lang="en-US" dirty="0"/>
              <a:t>Adults do not get them because their growth areas are closed</a:t>
            </a:r>
          </a:p>
          <a:p>
            <a:pPr marL="629920" lvl="1" indent="-305435"/>
            <a:endParaRPr lang="en-US" dirty="0"/>
          </a:p>
          <a:p>
            <a:pPr marL="629920" lvl="1" indent="-305435"/>
            <a:endParaRPr lang="en-US" dirty="0"/>
          </a:p>
        </p:txBody>
      </p:sp>
    </p:spTree>
    <p:extLst>
      <p:ext uri="{BB962C8B-B14F-4D97-AF65-F5344CB8AC3E}">
        <p14:creationId xmlns:p14="http://schemas.microsoft.com/office/powerpoint/2010/main" val="335721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looking at the camera&#10;&#10;Description generated with high confidence">
            <a:extLst>
              <a:ext uri="{FF2B5EF4-FFF2-40B4-BE49-F238E27FC236}">
                <a16:creationId xmlns:a16="http://schemas.microsoft.com/office/drawing/2014/main" id="{2E9BC9F0-84E4-47D2-8F84-2C796D9F539B}"/>
              </a:ext>
            </a:extLst>
          </p:cNvPr>
          <p:cNvPicPr>
            <a:picLocks noChangeAspect="1"/>
          </p:cNvPicPr>
          <p:nvPr/>
        </p:nvPicPr>
        <p:blipFill rotWithShape="1">
          <a:blip r:embed="rId2"/>
          <a:srcRect l="20445" r="20446" b="1"/>
          <a:stretch/>
        </p:blipFill>
        <p:spPr>
          <a:xfrm>
            <a:off x="446534" y="723899"/>
            <a:ext cx="7498616" cy="567690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43DB5-8B7D-4F0B-8122-E65EFA15B376}"/>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a:solidFill>
                  <a:srgbClr val="FFFFFF"/>
                </a:solidFill>
              </a:rPr>
              <a:t>Now for the pictures </a:t>
            </a:r>
          </a:p>
        </p:txBody>
      </p:sp>
      <p:sp>
        <p:nvSpPr>
          <p:cNvPr id="3" name="Text Placeholder 2">
            <a:extLst>
              <a:ext uri="{FF2B5EF4-FFF2-40B4-BE49-F238E27FC236}">
                <a16:creationId xmlns:a16="http://schemas.microsoft.com/office/drawing/2014/main" id="{4B3E6112-F500-4024-8B98-84488ECD8E3E}"/>
              </a:ext>
            </a:extLst>
          </p:cNvPr>
          <p:cNvSpPr>
            <a:spLocks noGrp="1"/>
          </p:cNvSpPr>
          <p:nvPr>
            <p:ph type="body" idx="1"/>
          </p:nvPr>
        </p:nvSpPr>
        <p:spPr>
          <a:xfrm>
            <a:off x="8296275" y="3505095"/>
            <a:ext cx="3081576" cy="1733655"/>
          </a:xfrm>
        </p:spPr>
        <p:txBody>
          <a:bodyPr vert="horz" lIns="91440" tIns="45720" rIns="91440" bIns="45720" rtlCol="0" anchor="t">
            <a:normAutofit/>
          </a:bodyPr>
          <a:lstStyle/>
          <a:p>
            <a:endParaRPr lang="en-US" sz="1600">
              <a:solidFill>
                <a:schemeClr val="bg2"/>
              </a:solidFill>
            </a:endParaRP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51434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4D0B-41BF-48CF-B733-0867B34E2D81}"/>
              </a:ext>
            </a:extLst>
          </p:cNvPr>
          <p:cNvSpPr>
            <a:spLocks noGrp="1"/>
          </p:cNvSpPr>
          <p:nvPr>
            <p:ph type="title"/>
          </p:nvPr>
        </p:nvSpPr>
        <p:spPr/>
        <p:txBody>
          <a:bodyPr/>
          <a:lstStyle/>
          <a:p>
            <a:r>
              <a:rPr lang="en-US" dirty="0"/>
              <a:t>Bone </a:t>
            </a:r>
            <a:r>
              <a:rPr lang="en-US" dirty="0" err="1"/>
              <a:t>INjuries</a:t>
            </a:r>
            <a:r>
              <a:rPr lang="en-US" dirty="0"/>
              <a:t>: Fractures </a:t>
            </a:r>
          </a:p>
        </p:txBody>
      </p:sp>
      <p:sp>
        <p:nvSpPr>
          <p:cNvPr id="3" name="Text Placeholder 2">
            <a:extLst>
              <a:ext uri="{FF2B5EF4-FFF2-40B4-BE49-F238E27FC236}">
                <a16:creationId xmlns:a16="http://schemas.microsoft.com/office/drawing/2014/main" id="{3414F27C-8E2C-4C49-B763-FD4C9CF75E36}"/>
              </a:ext>
            </a:extLst>
          </p:cNvPr>
          <p:cNvSpPr>
            <a:spLocks noGrp="1"/>
          </p:cNvSpPr>
          <p:nvPr>
            <p:ph type="body" idx="1"/>
          </p:nvPr>
        </p:nvSpPr>
        <p:spPr/>
        <p:txBody>
          <a:bodyPr/>
          <a:lstStyle/>
          <a:p>
            <a:r>
              <a:rPr lang="en-US" dirty="0"/>
              <a:t>Stress </a:t>
            </a:r>
          </a:p>
        </p:txBody>
      </p:sp>
      <p:pic>
        <p:nvPicPr>
          <p:cNvPr id="7" name="Picture 7" descr="A picture containing indoor, white, X-ray film&#10;&#10;Description generated with high confidence">
            <a:extLst>
              <a:ext uri="{FF2B5EF4-FFF2-40B4-BE49-F238E27FC236}">
                <a16:creationId xmlns:a16="http://schemas.microsoft.com/office/drawing/2014/main" id="{45C98C47-CEAD-4928-A3C0-09A0A91D2146}"/>
              </a:ext>
            </a:extLst>
          </p:cNvPr>
          <p:cNvPicPr>
            <a:picLocks noGrp="1" noChangeAspect="1"/>
          </p:cNvPicPr>
          <p:nvPr>
            <p:ph sz="half" idx="2"/>
          </p:nvPr>
        </p:nvPicPr>
        <p:blipFill>
          <a:blip r:embed="rId2"/>
          <a:stretch>
            <a:fillRect/>
          </a:stretch>
        </p:blipFill>
        <p:spPr>
          <a:xfrm>
            <a:off x="1142400" y="2926052"/>
            <a:ext cx="4270687" cy="2934999"/>
          </a:xfrm>
          <a:prstGeom prst="rect">
            <a:avLst/>
          </a:prstGeom>
        </p:spPr>
      </p:pic>
      <p:sp>
        <p:nvSpPr>
          <p:cNvPr id="5" name="Text Placeholder 4">
            <a:extLst>
              <a:ext uri="{FF2B5EF4-FFF2-40B4-BE49-F238E27FC236}">
                <a16:creationId xmlns:a16="http://schemas.microsoft.com/office/drawing/2014/main" id="{658F3573-EC42-4E95-B30E-4350E0D36144}"/>
              </a:ext>
            </a:extLst>
          </p:cNvPr>
          <p:cNvSpPr>
            <a:spLocks noGrp="1"/>
          </p:cNvSpPr>
          <p:nvPr>
            <p:ph type="body" sz="quarter" idx="3"/>
          </p:nvPr>
        </p:nvSpPr>
        <p:spPr/>
        <p:txBody>
          <a:bodyPr/>
          <a:lstStyle/>
          <a:p>
            <a:r>
              <a:rPr lang="en-US" dirty="0"/>
              <a:t>Spiral </a:t>
            </a:r>
          </a:p>
        </p:txBody>
      </p:sp>
      <p:pic>
        <p:nvPicPr>
          <p:cNvPr id="9" name="Picture 9">
            <a:extLst>
              <a:ext uri="{FF2B5EF4-FFF2-40B4-BE49-F238E27FC236}">
                <a16:creationId xmlns:a16="http://schemas.microsoft.com/office/drawing/2014/main" id="{01759D80-443C-44EF-9E3F-697D7F4D3082}"/>
              </a:ext>
            </a:extLst>
          </p:cNvPr>
          <p:cNvPicPr>
            <a:picLocks noGrp="1" noChangeAspect="1"/>
          </p:cNvPicPr>
          <p:nvPr>
            <p:ph sz="quarter" idx="4"/>
          </p:nvPr>
        </p:nvPicPr>
        <p:blipFill>
          <a:blip r:embed="rId3"/>
          <a:stretch>
            <a:fillRect/>
          </a:stretch>
        </p:blipFill>
        <p:spPr>
          <a:xfrm>
            <a:off x="6305371" y="2926052"/>
            <a:ext cx="5217776" cy="2934999"/>
          </a:xfrm>
          <a:prstGeom prst="rect">
            <a:avLst/>
          </a:prstGeom>
        </p:spPr>
      </p:pic>
    </p:spTree>
    <p:extLst>
      <p:ext uri="{BB962C8B-B14F-4D97-AF65-F5344CB8AC3E}">
        <p14:creationId xmlns:p14="http://schemas.microsoft.com/office/powerpoint/2010/main" val="291171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2B9F-2A21-4004-BF0C-D523180D75BB}"/>
              </a:ext>
            </a:extLst>
          </p:cNvPr>
          <p:cNvSpPr>
            <a:spLocks noGrp="1"/>
          </p:cNvSpPr>
          <p:nvPr>
            <p:ph type="title"/>
          </p:nvPr>
        </p:nvSpPr>
        <p:spPr/>
        <p:txBody>
          <a:bodyPr/>
          <a:lstStyle/>
          <a:p>
            <a:r>
              <a:rPr lang="en-US" dirty="0"/>
              <a:t>Bone injuries: Fractures </a:t>
            </a:r>
          </a:p>
        </p:txBody>
      </p:sp>
      <p:sp>
        <p:nvSpPr>
          <p:cNvPr id="3" name="Text Placeholder 2">
            <a:extLst>
              <a:ext uri="{FF2B5EF4-FFF2-40B4-BE49-F238E27FC236}">
                <a16:creationId xmlns:a16="http://schemas.microsoft.com/office/drawing/2014/main" id="{A04011ED-9BDC-4080-B6E9-D092FBC3D4C3}"/>
              </a:ext>
            </a:extLst>
          </p:cNvPr>
          <p:cNvSpPr>
            <a:spLocks noGrp="1"/>
          </p:cNvSpPr>
          <p:nvPr>
            <p:ph type="body" idx="1"/>
          </p:nvPr>
        </p:nvSpPr>
        <p:spPr/>
        <p:txBody>
          <a:bodyPr/>
          <a:lstStyle/>
          <a:p>
            <a:r>
              <a:rPr lang="en-US" dirty="0"/>
              <a:t>Longitudinal </a:t>
            </a:r>
          </a:p>
        </p:txBody>
      </p:sp>
      <p:pic>
        <p:nvPicPr>
          <p:cNvPr id="7" name="Picture 7" descr="A person wearing a suit and tie&#10;&#10;Description generated with very high confidence">
            <a:extLst>
              <a:ext uri="{FF2B5EF4-FFF2-40B4-BE49-F238E27FC236}">
                <a16:creationId xmlns:a16="http://schemas.microsoft.com/office/drawing/2014/main" id="{B624E14F-31E0-42FC-8294-61B785468E66}"/>
              </a:ext>
            </a:extLst>
          </p:cNvPr>
          <p:cNvPicPr>
            <a:picLocks noGrp="1" noChangeAspect="1"/>
          </p:cNvPicPr>
          <p:nvPr>
            <p:ph sz="half" idx="2"/>
          </p:nvPr>
        </p:nvPicPr>
        <p:blipFill>
          <a:blip r:embed="rId2"/>
          <a:stretch>
            <a:fillRect/>
          </a:stretch>
        </p:blipFill>
        <p:spPr>
          <a:xfrm>
            <a:off x="2273246" y="2926052"/>
            <a:ext cx="2008995" cy="2934999"/>
          </a:xfrm>
          <a:prstGeom prst="rect">
            <a:avLst/>
          </a:prstGeom>
        </p:spPr>
      </p:pic>
      <p:sp>
        <p:nvSpPr>
          <p:cNvPr id="5" name="Text Placeholder 4">
            <a:extLst>
              <a:ext uri="{FF2B5EF4-FFF2-40B4-BE49-F238E27FC236}">
                <a16:creationId xmlns:a16="http://schemas.microsoft.com/office/drawing/2014/main" id="{F39845A1-0839-4CAD-82CF-0752158EAFA9}"/>
              </a:ext>
            </a:extLst>
          </p:cNvPr>
          <p:cNvSpPr>
            <a:spLocks noGrp="1"/>
          </p:cNvSpPr>
          <p:nvPr>
            <p:ph type="body" sz="quarter" idx="3"/>
          </p:nvPr>
        </p:nvSpPr>
        <p:spPr/>
        <p:txBody>
          <a:bodyPr/>
          <a:lstStyle/>
          <a:p>
            <a:r>
              <a:rPr lang="en-US" dirty="0"/>
              <a:t>Compression </a:t>
            </a:r>
          </a:p>
        </p:txBody>
      </p:sp>
      <p:pic>
        <p:nvPicPr>
          <p:cNvPr id="9" name="Picture 9" descr="A picture containing X-ray film, fire, sitting&#10;&#10;Description generated with high confidence">
            <a:extLst>
              <a:ext uri="{FF2B5EF4-FFF2-40B4-BE49-F238E27FC236}">
                <a16:creationId xmlns:a16="http://schemas.microsoft.com/office/drawing/2014/main" id="{FE68AF02-733D-40EA-8A01-7A7B794CEDE2}"/>
              </a:ext>
            </a:extLst>
          </p:cNvPr>
          <p:cNvPicPr>
            <a:picLocks noGrp="1" noChangeAspect="1"/>
          </p:cNvPicPr>
          <p:nvPr>
            <p:ph sz="quarter" idx="4"/>
          </p:nvPr>
        </p:nvPicPr>
        <p:blipFill>
          <a:blip r:embed="rId3"/>
          <a:stretch>
            <a:fillRect/>
          </a:stretch>
        </p:blipFill>
        <p:spPr>
          <a:xfrm>
            <a:off x="7624716" y="2926052"/>
            <a:ext cx="2579085" cy="2934999"/>
          </a:xfrm>
          <a:prstGeom prst="rect">
            <a:avLst/>
          </a:prstGeom>
        </p:spPr>
      </p:pic>
    </p:spTree>
    <p:extLst>
      <p:ext uri="{BB962C8B-B14F-4D97-AF65-F5344CB8AC3E}">
        <p14:creationId xmlns:p14="http://schemas.microsoft.com/office/powerpoint/2010/main" val="5937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4A34-5349-472F-8CDC-B65C66C2A79B}"/>
              </a:ext>
            </a:extLst>
          </p:cNvPr>
          <p:cNvSpPr>
            <a:spLocks noGrp="1"/>
          </p:cNvSpPr>
          <p:nvPr>
            <p:ph type="title"/>
          </p:nvPr>
        </p:nvSpPr>
        <p:spPr/>
        <p:txBody>
          <a:bodyPr/>
          <a:lstStyle/>
          <a:p>
            <a:r>
              <a:rPr lang="en-US" dirty="0"/>
              <a:t>Bone injuries: Fractures </a:t>
            </a:r>
          </a:p>
        </p:txBody>
      </p:sp>
      <p:sp>
        <p:nvSpPr>
          <p:cNvPr id="3" name="Text Placeholder 2">
            <a:extLst>
              <a:ext uri="{FF2B5EF4-FFF2-40B4-BE49-F238E27FC236}">
                <a16:creationId xmlns:a16="http://schemas.microsoft.com/office/drawing/2014/main" id="{9F3C3983-9534-4992-AB56-08ADC6D383D9}"/>
              </a:ext>
            </a:extLst>
          </p:cNvPr>
          <p:cNvSpPr>
            <a:spLocks noGrp="1"/>
          </p:cNvSpPr>
          <p:nvPr>
            <p:ph type="body" idx="1"/>
          </p:nvPr>
        </p:nvSpPr>
        <p:spPr/>
        <p:txBody>
          <a:bodyPr/>
          <a:lstStyle/>
          <a:p>
            <a:r>
              <a:rPr lang="en-US" dirty="0"/>
              <a:t>Oblique and Comminuted  </a:t>
            </a:r>
          </a:p>
        </p:txBody>
      </p:sp>
      <p:pic>
        <p:nvPicPr>
          <p:cNvPr id="7" name="Picture 7" descr="A close up of an animal&#10;&#10;Description generated with high confidence">
            <a:extLst>
              <a:ext uri="{FF2B5EF4-FFF2-40B4-BE49-F238E27FC236}">
                <a16:creationId xmlns:a16="http://schemas.microsoft.com/office/drawing/2014/main" id="{7609EB1C-67F4-4D2F-9C3E-9D622ACE230E}"/>
              </a:ext>
            </a:extLst>
          </p:cNvPr>
          <p:cNvPicPr>
            <a:picLocks noGrp="1" noChangeAspect="1"/>
          </p:cNvPicPr>
          <p:nvPr>
            <p:ph sz="half" idx="2"/>
          </p:nvPr>
        </p:nvPicPr>
        <p:blipFill>
          <a:blip r:embed="rId2"/>
          <a:stretch>
            <a:fillRect/>
          </a:stretch>
        </p:blipFill>
        <p:spPr>
          <a:xfrm>
            <a:off x="499859" y="3516173"/>
            <a:ext cx="2076450" cy="1409700"/>
          </a:xfrm>
          <a:prstGeom prst="rect">
            <a:avLst/>
          </a:prstGeom>
        </p:spPr>
      </p:pic>
      <p:sp>
        <p:nvSpPr>
          <p:cNvPr id="5" name="Text Placeholder 4">
            <a:extLst>
              <a:ext uri="{FF2B5EF4-FFF2-40B4-BE49-F238E27FC236}">
                <a16:creationId xmlns:a16="http://schemas.microsoft.com/office/drawing/2014/main" id="{4CA2B24A-CF29-4140-B936-6C4FED39D83E}"/>
              </a:ext>
            </a:extLst>
          </p:cNvPr>
          <p:cNvSpPr>
            <a:spLocks noGrp="1"/>
          </p:cNvSpPr>
          <p:nvPr>
            <p:ph type="body" sz="quarter" idx="3"/>
          </p:nvPr>
        </p:nvSpPr>
        <p:spPr/>
        <p:txBody>
          <a:bodyPr/>
          <a:lstStyle/>
          <a:p>
            <a:r>
              <a:rPr lang="en-US" dirty="0"/>
              <a:t>Greenstick</a:t>
            </a:r>
          </a:p>
        </p:txBody>
      </p:sp>
      <p:pic>
        <p:nvPicPr>
          <p:cNvPr id="9" name="Picture 9" descr="A picture containing X-ray film&#10;&#10;Description generated with high confidence">
            <a:extLst>
              <a:ext uri="{FF2B5EF4-FFF2-40B4-BE49-F238E27FC236}">
                <a16:creationId xmlns:a16="http://schemas.microsoft.com/office/drawing/2014/main" id="{1AFFB2C7-200F-4ACF-995E-C605CEE43402}"/>
              </a:ext>
            </a:extLst>
          </p:cNvPr>
          <p:cNvPicPr>
            <a:picLocks noGrp="1" noChangeAspect="1"/>
          </p:cNvPicPr>
          <p:nvPr>
            <p:ph sz="quarter" idx="4"/>
          </p:nvPr>
        </p:nvPicPr>
        <p:blipFill>
          <a:blip r:embed="rId3"/>
          <a:stretch>
            <a:fillRect/>
          </a:stretch>
        </p:blipFill>
        <p:spPr>
          <a:xfrm>
            <a:off x="3254102" y="3026693"/>
            <a:ext cx="2147560" cy="2934999"/>
          </a:xfrm>
          <a:prstGeom prst="rect">
            <a:avLst/>
          </a:prstGeom>
        </p:spPr>
      </p:pic>
      <p:pic>
        <p:nvPicPr>
          <p:cNvPr id="11" name="Picture 11" descr="A picture containing indoor, wall&#10;&#10;Description generated with very high confidence">
            <a:extLst>
              <a:ext uri="{FF2B5EF4-FFF2-40B4-BE49-F238E27FC236}">
                <a16:creationId xmlns:a16="http://schemas.microsoft.com/office/drawing/2014/main" id="{BDB7D3F0-F525-4B2F-AE61-B747FC0A8C4B}"/>
              </a:ext>
            </a:extLst>
          </p:cNvPr>
          <p:cNvPicPr>
            <a:picLocks noChangeAspect="1"/>
          </p:cNvPicPr>
          <p:nvPr/>
        </p:nvPicPr>
        <p:blipFill>
          <a:blip r:embed="rId4"/>
          <a:stretch>
            <a:fillRect/>
          </a:stretch>
        </p:blipFill>
        <p:spPr>
          <a:xfrm>
            <a:off x="7499230" y="3066461"/>
            <a:ext cx="2743200" cy="2852928"/>
          </a:xfrm>
          <a:prstGeom prst="rect">
            <a:avLst/>
          </a:prstGeom>
        </p:spPr>
      </p:pic>
    </p:spTree>
    <p:extLst>
      <p:ext uri="{BB962C8B-B14F-4D97-AF65-F5344CB8AC3E}">
        <p14:creationId xmlns:p14="http://schemas.microsoft.com/office/powerpoint/2010/main" val="376073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D046-4142-47D2-AA78-0E16DBCED425}"/>
              </a:ext>
            </a:extLst>
          </p:cNvPr>
          <p:cNvSpPr>
            <a:spLocks noGrp="1"/>
          </p:cNvSpPr>
          <p:nvPr>
            <p:ph type="title"/>
          </p:nvPr>
        </p:nvSpPr>
        <p:spPr/>
        <p:txBody>
          <a:bodyPr/>
          <a:lstStyle/>
          <a:p>
            <a:r>
              <a:rPr lang="en-US" dirty="0"/>
              <a:t>Bone Injuries: Fractures </a:t>
            </a:r>
          </a:p>
        </p:txBody>
      </p:sp>
      <p:sp>
        <p:nvSpPr>
          <p:cNvPr id="4" name="Text Placeholder 3">
            <a:extLst>
              <a:ext uri="{FF2B5EF4-FFF2-40B4-BE49-F238E27FC236}">
                <a16:creationId xmlns:a16="http://schemas.microsoft.com/office/drawing/2014/main" id="{9A6F96DF-1857-4375-823C-58629813F5A2}"/>
              </a:ext>
            </a:extLst>
          </p:cNvPr>
          <p:cNvSpPr>
            <a:spLocks noGrp="1"/>
          </p:cNvSpPr>
          <p:nvPr>
            <p:ph type="body" idx="1"/>
          </p:nvPr>
        </p:nvSpPr>
        <p:spPr/>
        <p:txBody>
          <a:bodyPr/>
          <a:lstStyle/>
          <a:p>
            <a:r>
              <a:rPr lang="en-US" dirty="0"/>
              <a:t>Transverse </a:t>
            </a:r>
          </a:p>
        </p:txBody>
      </p:sp>
      <p:pic>
        <p:nvPicPr>
          <p:cNvPr id="7" name="Picture 7" descr="A picture containing black&#10;&#10;Description generated with high confidence">
            <a:extLst>
              <a:ext uri="{FF2B5EF4-FFF2-40B4-BE49-F238E27FC236}">
                <a16:creationId xmlns:a16="http://schemas.microsoft.com/office/drawing/2014/main" id="{123A037D-C22A-412D-902E-2C918CF4AB27}"/>
              </a:ext>
            </a:extLst>
          </p:cNvPr>
          <p:cNvPicPr>
            <a:picLocks noGrp="1" noChangeAspect="1"/>
          </p:cNvPicPr>
          <p:nvPr>
            <p:ph sz="half" idx="2"/>
          </p:nvPr>
        </p:nvPicPr>
        <p:blipFill>
          <a:blip r:embed="rId2"/>
          <a:stretch>
            <a:fillRect/>
          </a:stretch>
        </p:blipFill>
        <p:spPr>
          <a:xfrm>
            <a:off x="922037" y="2926053"/>
            <a:ext cx="2799226" cy="3610734"/>
          </a:xfrm>
          <a:prstGeom prst="rect">
            <a:avLst/>
          </a:prstGeom>
        </p:spPr>
      </p:pic>
      <p:sp>
        <p:nvSpPr>
          <p:cNvPr id="5" name="Text Placeholder 4">
            <a:extLst>
              <a:ext uri="{FF2B5EF4-FFF2-40B4-BE49-F238E27FC236}">
                <a16:creationId xmlns:a16="http://schemas.microsoft.com/office/drawing/2014/main" id="{5B527DD2-3A03-4D20-B425-53D9BCCAAF0D}"/>
              </a:ext>
            </a:extLst>
          </p:cNvPr>
          <p:cNvSpPr>
            <a:spLocks noGrp="1"/>
          </p:cNvSpPr>
          <p:nvPr>
            <p:ph type="body" sz="quarter" idx="3"/>
          </p:nvPr>
        </p:nvSpPr>
        <p:spPr/>
        <p:txBody>
          <a:bodyPr/>
          <a:lstStyle/>
          <a:p>
            <a:r>
              <a:rPr lang="en-US" dirty="0"/>
              <a:t>Depressed </a:t>
            </a:r>
          </a:p>
        </p:txBody>
      </p:sp>
      <p:pic>
        <p:nvPicPr>
          <p:cNvPr id="9" name="Picture 9" descr="A picture containing indoor, clothing, headdress, white&#10;&#10;Description generated with high confidence">
            <a:extLst>
              <a:ext uri="{FF2B5EF4-FFF2-40B4-BE49-F238E27FC236}">
                <a16:creationId xmlns:a16="http://schemas.microsoft.com/office/drawing/2014/main" id="{A2F65096-C3DF-4DA5-9B6C-1421B55699B3}"/>
              </a:ext>
            </a:extLst>
          </p:cNvPr>
          <p:cNvPicPr>
            <a:picLocks noGrp="1" noChangeAspect="1"/>
          </p:cNvPicPr>
          <p:nvPr>
            <p:ph sz="quarter" idx="4"/>
          </p:nvPr>
        </p:nvPicPr>
        <p:blipFill>
          <a:blip r:embed="rId3"/>
          <a:stretch>
            <a:fillRect/>
          </a:stretch>
        </p:blipFill>
        <p:spPr>
          <a:xfrm>
            <a:off x="7256551" y="3052144"/>
            <a:ext cx="2797833" cy="3142890"/>
          </a:xfrm>
          <a:prstGeom prst="rect">
            <a:avLst/>
          </a:prstGeom>
        </p:spPr>
      </p:pic>
    </p:spTree>
    <p:extLst>
      <p:ext uri="{BB962C8B-B14F-4D97-AF65-F5344CB8AC3E}">
        <p14:creationId xmlns:p14="http://schemas.microsoft.com/office/powerpoint/2010/main" val="39901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C544-619E-4B78-858E-BB3030597A04}"/>
              </a:ext>
            </a:extLst>
          </p:cNvPr>
          <p:cNvSpPr>
            <a:spLocks noGrp="1"/>
          </p:cNvSpPr>
          <p:nvPr>
            <p:ph type="title"/>
          </p:nvPr>
        </p:nvSpPr>
        <p:spPr/>
        <p:txBody>
          <a:bodyPr/>
          <a:lstStyle/>
          <a:p>
            <a:r>
              <a:rPr lang="en-US" dirty="0"/>
              <a:t>Bone injuries: Fractures</a:t>
            </a:r>
          </a:p>
        </p:txBody>
      </p:sp>
      <p:sp>
        <p:nvSpPr>
          <p:cNvPr id="3" name="Text Placeholder 2">
            <a:extLst>
              <a:ext uri="{FF2B5EF4-FFF2-40B4-BE49-F238E27FC236}">
                <a16:creationId xmlns:a16="http://schemas.microsoft.com/office/drawing/2014/main" id="{29B0EEEA-CF74-4BBC-B340-65543B5ABD86}"/>
              </a:ext>
            </a:extLst>
          </p:cNvPr>
          <p:cNvSpPr>
            <a:spLocks noGrp="1"/>
          </p:cNvSpPr>
          <p:nvPr>
            <p:ph type="body" idx="1"/>
          </p:nvPr>
        </p:nvSpPr>
        <p:spPr/>
        <p:txBody>
          <a:bodyPr/>
          <a:lstStyle/>
          <a:p>
            <a:r>
              <a:rPr lang="en-US" dirty="0"/>
              <a:t>Blowout  </a:t>
            </a:r>
          </a:p>
        </p:txBody>
      </p:sp>
      <p:pic>
        <p:nvPicPr>
          <p:cNvPr id="7" name="Picture 7" descr="A close up of a sign&#10;&#10;Description generated with high confidence">
            <a:extLst>
              <a:ext uri="{FF2B5EF4-FFF2-40B4-BE49-F238E27FC236}">
                <a16:creationId xmlns:a16="http://schemas.microsoft.com/office/drawing/2014/main" id="{E62B8B02-2630-4AA7-9F05-69908D235B77}"/>
              </a:ext>
            </a:extLst>
          </p:cNvPr>
          <p:cNvPicPr>
            <a:picLocks noGrp="1" noChangeAspect="1"/>
          </p:cNvPicPr>
          <p:nvPr>
            <p:ph sz="half" idx="2"/>
          </p:nvPr>
        </p:nvPicPr>
        <p:blipFill>
          <a:blip r:embed="rId2"/>
          <a:stretch>
            <a:fillRect/>
          </a:stretch>
        </p:blipFill>
        <p:spPr>
          <a:xfrm>
            <a:off x="451330" y="3084203"/>
            <a:ext cx="3582488" cy="2934999"/>
          </a:xfrm>
          <a:prstGeom prst="rect">
            <a:avLst/>
          </a:prstGeom>
        </p:spPr>
      </p:pic>
      <p:sp>
        <p:nvSpPr>
          <p:cNvPr id="5" name="Text Placeholder 4">
            <a:extLst>
              <a:ext uri="{FF2B5EF4-FFF2-40B4-BE49-F238E27FC236}">
                <a16:creationId xmlns:a16="http://schemas.microsoft.com/office/drawing/2014/main" id="{7D3C63BB-F3DE-4842-971A-3E690F065961}"/>
              </a:ext>
            </a:extLst>
          </p:cNvPr>
          <p:cNvSpPr>
            <a:spLocks noGrp="1"/>
          </p:cNvSpPr>
          <p:nvPr>
            <p:ph type="body" sz="quarter" idx="3"/>
          </p:nvPr>
        </p:nvSpPr>
        <p:spPr/>
        <p:txBody>
          <a:bodyPr/>
          <a:lstStyle/>
          <a:p>
            <a:r>
              <a:rPr lang="en-US" dirty="0"/>
              <a:t>Pathological </a:t>
            </a:r>
          </a:p>
        </p:txBody>
      </p:sp>
      <p:pic>
        <p:nvPicPr>
          <p:cNvPr id="9" name="Picture 9" descr="A picture containing X-ray film, indoor&#10;&#10;Description generated with very high confidence">
            <a:extLst>
              <a:ext uri="{FF2B5EF4-FFF2-40B4-BE49-F238E27FC236}">
                <a16:creationId xmlns:a16="http://schemas.microsoft.com/office/drawing/2014/main" id="{B3CCD0D9-F3A6-43F6-8F2A-ABF5EEF8D567}"/>
              </a:ext>
            </a:extLst>
          </p:cNvPr>
          <p:cNvPicPr>
            <a:picLocks noGrp="1" noChangeAspect="1"/>
          </p:cNvPicPr>
          <p:nvPr>
            <p:ph sz="quarter" idx="4"/>
          </p:nvPr>
        </p:nvPicPr>
        <p:blipFill>
          <a:blip r:embed="rId3"/>
          <a:stretch>
            <a:fillRect/>
          </a:stretch>
        </p:blipFill>
        <p:spPr>
          <a:xfrm>
            <a:off x="5815143" y="3422620"/>
            <a:ext cx="5393100" cy="2459446"/>
          </a:xfrm>
          <a:prstGeom prst="rect">
            <a:avLst/>
          </a:prstGeom>
        </p:spPr>
      </p:pic>
    </p:spTree>
    <p:extLst>
      <p:ext uri="{BB962C8B-B14F-4D97-AF65-F5344CB8AC3E}">
        <p14:creationId xmlns:p14="http://schemas.microsoft.com/office/powerpoint/2010/main" val="55013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793-10F1-47C1-AB52-F05B766467BA}"/>
              </a:ext>
            </a:extLst>
          </p:cNvPr>
          <p:cNvSpPr>
            <a:spLocks noGrp="1"/>
          </p:cNvSpPr>
          <p:nvPr>
            <p:ph type="title"/>
          </p:nvPr>
        </p:nvSpPr>
        <p:spPr/>
        <p:txBody>
          <a:bodyPr/>
          <a:lstStyle/>
          <a:p>
            <a:r>
              <a:rPr lang="en-US" dirty="0"/>
              <a:t>Bone Injuries: Fractures </a:t>
            </a:r>
          </a:p>
        </p:txBody>
      </p:sp>
      <p:sp>
        <p:nvSpPr>
          <p:cNvPr id="3" name="Text Placeholder 2">
            <a:extLst>
              <a:ext uri="{FF2B5EF4-FFF2-40B4-BE49-F238E27FC236}">
                <a16:creationId xmlns:a16="http://schemas.microsoft.com/office/drawing/2014/main" id="{C56C8B72-FC64-42C3-A6D7-8376ADAEB2B1}"/>
              </a:ext>
            </a:extLst>
          </p:cNvPr>
          <p:cNvSpPr>
            <a:spLocks noGrp="1"/>
          </p:cNvSpPr>
          <p:nvPr>
            <p:ph type="body" idx="1"/>
          </p:nvPr>
        </p:nvSpPr>
        <p:spPr/>
        <p:txBody>
          <a:bodyPr/>
          <a:lstStyle/>
          <a:p>
            <a:r>
              <a:rPr lang="en-US" dirty="0"/>
              <a:t>Epiphyseal </a:t>
            </a:r>
          </a:p>
        </p:txBody>
      </p:sp>
      <p:pic>
        <p:nvPicPr>
          <p:cNvPr id="7" name="Picture 7" descr="A picture containing vase, indoor, wall, X-ray film&#10;&#10;Description generated with very high confidence">
            <a:extLst>
              <a:ext uri="{FF2B5EF4-FFF2-40B4-BE49-F238E27FC236}">
                <a16:creationId xmlns:a16="http://schemas.microsoft.com/office/drawing/2014/main" id="{7CF9BCE5-D59C-4EE4-BE3E-BEEC7F154F2B}"/>
              </a:ext>
            </a:extLst>
          </p:cNvPr>
          <p:cNvPicPr>
            <a:picLocks noGrp="1" noChangeAspect="1"/>
          </p:cNvPicPr>
          <p:nvPr>
            <p:ph sz="half" idx="2"/>
          </p:nvPr>
        </p:nvPicPr>
        <p:blipFill>
          <a:blip r:embed="rId2"/>
          <a:stretch>
            <a:fillRect/>
          </a:stretch>
        </p:blipFill>
        <p:spPr>
          <a:xfrm>
            <a:off x="1647711" y="3030757"/>
            <a:ext cx="3993311" cy="3056266"/>
          </a:xfrm>
          <a:prstGeom prst="rect">
            <a:avLst/>
          </a:prstGeom>
        </p:spPr>
      </p:pic>
      <p:sp>
        <p:nvSpPr>
          <p:cNvPr id="5" name="Text Placeholder 4">
            <a:extLst>
              <a:ext uri="{FF2B5EF4-FFF2-40B4-BE49-F238E27FC236}">
                <a16:creationId xmlns:a16="http://schemas.microsoft.com/office/drawing/2014/main" id="{43AD7380-08D8-498A-9434-56BDD4601D69}"/>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88435AA-E198-4C67-8EA4-07F97EE6548E}"/>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91978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FF12-41AC-4F4F-9490-EE3C2D697E95}"/>
              </a:ext>
            </a:extLst>
          </p:cNvPr>
          <p:cNvSpPr>
            <a:spLocks noGrp="1"/>
          </p:cNvSpPr>
          <p:nvPr>
            <p:ph type="title"/>
          </p:nvPr>
        </p:nvSpPr>
        <p:spPr/>
        <p:txBody>
          <a:bodyPr/>
          <a:lstStyle/>
          <a:p>
            <a:r>
              <a:rPr lang="en-US" dirty="0"/>
              <a:t>Stages of Bone Fracture Healing</a:t>
            </a:r>
          </a:p>
        </p:txBody>
      </p:sp>
      <p:sp>
        <p:nvSpPr>
          <p:cNvPr id="3" name="Content Placeholder 2">
            <a:extLst>
              <a:ext uri="{FF2B5EF4-FFF2-40B4-BE49-F238E27FC236}">
                <a16:creationId xmlns:a16="http://schemas.microsoft.com/office/drawing/2014/main" id="{09A3BC21-257C-4D69-8BAA-E8EE1F3BF376}"/>
              </a:ext>
            </a:extLst>
          </p:cNvPr>
          <p:cNvSpPr>
            <a:spLocks noGrp="1"/>
          </p:cNvSpPr>
          <p:nvPr>
            <p:ph idx="1"/>
          </p:nvPr>
        </p:nvSpPr>
        <p:spPr>
          <a:xfrm>
            <a:off x="178626" y="2180496"/>
            <a:ext cx="11820369" cy="4397170"/>
          </a:xfrm>
        </p:spPr>
        <p:txBody>
          <a:bodyPr>
            <a:normAutofit lnSpcReduction="10000"/>
          </a:bodyPr>
          <a:lstStyle/>
          <a:p>
            <a:pPr marL="305435" indent="-305435"/>
            <a:r>
              <a:rPr lang="en-US" dirty="0"/>
              <a:t>Similar to soft-tissue injuries, bone fractures go through the acute, repair, and remodeling stages of healing</a:t>
            </a:r>
          </a:p>
          <a:p>
            <a:pPr marL="305435" indent="-305435"/>
            <a:r>
              <a:rPr lang="en-US" dirty="0"/>
              <a:t>Stage I: Acute</a:t>
            </a:r>
          </a:p>
          <a:p>
            <a:pPr marL="629920" lvl="1" indent="-305435"/>
            <a:r>
              <a:rPr lang="en-US" dirty="0"/>
              <a:t>An injury to the bone causes the bone to break, and bleeding occurs in the area</a:t>
            </a:r>
          </a:p>
          <a:p>
            <a:pPr marL="629920" lvl="1" indent="-305435"/>
            <a:r>
              <a:rPr lang="en-US" dirty="0"/>
              <a:t>Osteoclasts begin to eat the debris or resorb is into the body</a:t>
            </a:r>
          </a:p>
          <a:p>
            <a:pPr marL="629920" lvl="1" indent="-305435"/>
            <a:r>
              <a:rPr lang="en-US" dirty="0"/>
              <a:t>Osteoblasts begin to add new layers to the outside of the bone tissue</a:t>
            </a:r>
          </a:p>
          <a:p>
            <a:pPr marL="629920" lvl="1" indent="-305435"/>
            <a:r>
              <a:rPr lang="en-US" dirty="0"/>
              <a:t>This continues for about 4 days</a:t>
            </a:r>
          </a:p>
          <a:p>
            <a:pPr marL="305435" indent="-305435"/>
            <a:r>
              <a:rPr lang="en-US" dirty="0"/>
              <a:t>Stage II: Repair</a:t>
            </a:r>
          </a:p>
          <a:p>
            <a:pPr marL="629920" lvl="1" indent="-305435"/>
            <a:r>
              <a:rPr lang="en-US" dirty="0"/>
              <a:t>Osteoclasts and osteoblasts continue to regenerate the bone</a:t>
            </a:r>
          </a:p>
          <a:p>
            <a:pPr marL="629920" lvl="1" indent="-305435"/>
            <a:r>
              <a:rPr lang="en-US" dirty="0"/>
              <a:t>A bony splint, or fibrous callus, forms and extends both externally and internally to hold the bone ends together</a:t>
            </a:r>
          </a:p>
          <a:p>
            <a:pPr marL="629920" lvl="1" indent="-305435"/>
            <a:r>
              <a:rPr lang="en-US" dirty="0"/>
              <a:t>The process of transforming callus to bone begins in about week 3 and continues for 3 months</a:t>
            </a:r>
          </a:p>
          <a:p>
            <a:pPr marL="629920" lvl="1" indent="-305435"/>
            <a:r>
              <a:rPr lang="en-US" dirty="0"/>
              <a:t>In most cases, after 6 weeks in a cast, the fracture is strong enough to allow participation with protection</a:t>
            </a:r>
          </a:p>
          <a:p>
            <a:pPr marL="629920" lvl="1" indent="-305435"/>
            <a:r>
              <a:rPr lang="en-US" dirty="0"/>
              <a:t>Athlete must remember the healing process is not complete still at this point</a:t>
            </a:r>
          </a:p>
        </p:txBody>
      </p:sp>
    </p:spTree>
    <p:extLst>
      <p:ext uri="{BB962C8B-B14F-4D97-AF65-F5344CB8AC3E}">
        <p14:creationId xmlns:p14="http://schemas.microsoft.com/office/powerpoint/2010/main" val="47391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436C-9B70-40AE-9484-EA8834F6D3E1}"/>
              </a:ext>
            </a:extLst>
          </p:cNvPr>
          <p:cNvSpPr>
            <a:spLocks noGrp="1"/>
          </p:cNvSpPr>
          <p:nvPr>
            <p:ph type="title"/>
          </p:nvPr>
        </p:nvSpPr>
        <p:spPr/>
        <p:txBody>
          <a:bodyPr/>
          <a:lstStyle/>
          <a:p>
            <a:r>
              <a:rPr lang="en-US" dirty="0"/>
              <a:t>Soft-Tissue Injuries </a:t>
            </a:r>
          </a:p>
        </p:txBody>
      </p:sp>
      <p:sp>
        <p:nvSpPr>
          <p:cNvPr id="3" name="Content Placeholder 2">
            <a:extLst>
              <a:ext uri="{FF2B5EF4-FFF2-40B4-BE49-F238E27FC236}">
                <a16:creationId xmlns:a16="http://schemas.microsoft.com/office/drawing/2014/main" id="{8BA0D719-BD9D-45AE-B405-9D53DAC0388B}"/>
              </a:ext>
            </a:extLst>
          </p:cNvPr>
          <p:cNvSpPr>
            <a:spLocks noGrp="1"/>
          </p:cNvSpPr>
          <p:nvPr>
            <p:ph idx="1"/>
          </p:nvPr>
        </p:nvSpPr>
        <p:spPr/>
        <p:txBody>
          <a:bodyPr/>
          <a:lstStyle/>
          <a:p>
            <a:pPr marL="305435" indent="-305435"/>
            <a:r>
              <a:rPr lang="en-US" sz="2400" dirty="0"/>
              <a:t>The body is made up of various tissues, each of which has unique characteristics and functions</a:t>
            </a:r>
          </a:p>
          <a:p>
            <a:pPr marL="305435" indent="-305435"/>
            <a:r>
              <a:rPr lang="en-US" sz="2400" dirty="0"/>
              <a:t>Soft-tissue injuries are often called wounds, sprains, and strains</a:t>
            </a:r>
          </a:p>
          <a:p>
            <a:pPr marL="629920" lvl="1" indent="-305435"/>
            <a:r>
              <a:rPr lang="en-US" sz="2000" dirty="0"/>
              <a:t>These types of injuries are very commonplace in athletics</a:t>
            </a:r>
          </a:p>
          <a:p>
            <a:pPr marL="305435" indent="-305435"/>
            <a:r>
              <a:rPr lang="en-US" sz="2400" dirty="0"/>
              <a:t>When a soft-tissue is injured, it may bleed, become inflamed, or produce extra fluid</a:t>
            </a:r>
          </a:p>
          <a:p>
            <a:pPr marL="305435" indent="-305435"/>
            <a:r>
              <a:rPr lang="en-US" sz="2400" dirty="0"/>
              <a:t>These types of injuries are often referred to as "acute" because they occur suddenly as a result of a high amount of force applied to the tissue over a short period of time</a:t>
            </a:r>
          </a:p>
          <a:p>
            <a:pPr marL="0" indent="0">
              <a:buNone/>
            </a:pPr>
            <a:endParaRPr lang="en-US" dirty="0"/>
          </a:p>
          <a:p>
            <a:pPr marL="305435" indent="-305435"/>
            <a:endParaRPr lang="en-US" dirty="0"/>
          </a:p>
        </p:txBody>
      </p:sp>
    </p:spTree>
    <p:extLst>
      <p:ext uri="{BB962C8B-B14F-4D97-AF65-F5344CB8AC3E}">
        <p14:creationId xmlns:p14="http://schemas.microsoft.com/office/powerpoint/2010/main" val="3740209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7BB9-A972-4E31-86D9-95BDC03A3515}"/>
              </a:ext>
            </a:extLst>
          </p:cNvPr>
          <p:cNvSpPr>
            <a:spLocks noGrp="1"/>
          </p:cNvSpPr>
          <p:nvPr>
            <p:ph type="title"/>
          </p:nvPr>
        </p:nvSpPr>
        <p:spPr/>
        <p:txBody>
          <a:bodyPr/>
          <a:lstStyle/>
          <a:p>
            <a:r>
              <a:rPr lang="en-US" dirty="0"/>
              <a:t>Stages of Bone Fracture Healing </a:t>
            </a:r>
          </a:p>
        </p:txBody>
      </p:sp>
      <p:sp>
        <p:nvSpPr>
          <p:cNvPr id="3" name="Content Placeholder 2">
            <a:extLst>
              <a:ext uri="{FF2B5EF4-FFF2-40B4-BE49-F238E27FC236}">
                <a16:creationId xmlns:a16="http://schemas.microsoft.com/office/drawing/2014/main" id="{8E7CE87E-FDAE-416A-A374-783ABC6D3710}"/>
              </a:ext>
            </a:extLst>
          </p:cNvPr>
          <p:cNvSpPr>
            <a:spLocks noGrp="1"/>
          </p:cNvSpPr>
          <p:nvPr>
            <p:ph idx="1"/>
          </p:nvPr>
        </p:nvSpPr>
        <p:spPr>
          <a:xfrm>
            <a:off x="221759" y="2180496"/>
            <a:ext cx="11633463" cy="4339661"/>
          </a:xfrm>
        </p:spPr>
        <p:txBody>
          <a:bodyPr/>
          <a:lstStyle/>
          <a:p>
            <a:pPr marL="305435" indent="-305435"/>
            <a:r>
              <a:rPr lang="en-US" dirty="0"/>
              <a:t>Stage III: Remodeling</a:t>
            </a:r>
          </a:p>
          <a:p>
            <a:pPr marL="629920" lvl="1" indent="-305435"/>
            <a:r>
              <a:rPr lang="en-US" dirty="0"/>
              <a:t>Takes several years to complete</a:t>
            </a:r>
          </a:p>
          <a:p>
            <a:pPr marL="629920" lvl="1" indent="-305435"/>
            <a:r>
              <a:rPr lang="en-US" dirty="0"/>
              <a:t>During the phase, the callus is reabsorbed with a fibrous cord of bone that is formed around the fracture site</a:t>
            </a:r>
          </a:p>
          <a:p>
            <a:pPr marL="629920" lvl="1" indent="-305435"/>
            <a:r>
              <a:rPr lang="en-US" dirty="0"/>
              <a:t>Growth of the fibrous cord of bone can be stimulated through surgically implanted electrodes when the bones are not healing</a:t>
            </a:r>
          </a:p>
          <a:p>
            <a:pPr marL="629920" lvl="1" indent="-305435"/>
            <a:r>
              <a:rPr lang="en-US" dirty="0"/>
              <a:t>Bones contain minerals that have an electrical charge, and adding electrical stimulation increases the layering of the bone</a:t>
            </a:r>
          </a:p>
          <a:p>
            <a:pPr marL="629920" lvl="1" indent="-305435"/>
            <a:r>
              <a:rPr lang="en-US" b="1" u="sng" dirty="0"/>
              <a:t>Nonunion fracture: a bone that never heals </a:t>
            </a:r>
          </a:p>
          <a:p>
            <a:pPr marL="629920" lvl="1" indent="-305435"/>
            <a:r>
              <a:rPr lang="en-US" dirty="0"/>
              <a:t>A nonunion fracture in a weight-bearing bone, such as a leg, means the athlete will not walk</a:t>
            </a:r>
          </a:p>
          <a:p>
            <a:pPr marL="629920" lvl="1" indent="-305435"/>
            <a:r>
              <a:rPr lang="en-US" dirty="0"/>
              <a:t>A common nonunion fracture of the wrist occurs in the scaphoid bone; such fractures are painful and may lead to arthritis and the inability to move the wrist</a:t>
            </a:r>
          </a:p>
        </p:txBody>
      </p:sp>
    </p:spTree>
    <p:extLst>
      <p:ext uri="{BB962C8B-B14F-4D97-AF65-F5344CB8AC3E}">
        <p14:creationId xmlns:p14="http://schemas.microsoft.com/office/powerpoint/2010/main" val="147158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EAF1-7B5E-48DA-B200-62D40A757581}"/>
              </a:ext>
            </a:extLst>
          </p:cNvPr>
          <p:cNvSpPr>
            <a:spLocks noGrp="1"/>
          </p:cNvSpPr>
          <p:nvPr>
            <p:ph type="title"/>
          </p:nvPr>
        </p:nvSpPr>
        <p:spPr/>
        <p:txBody>
          <a:bodyPr/>
          <a:lstStyle/>
          <a:p>
            <a:r>
              <a:rPr lang="en-US" dirty="0"/>
              <a:t>Reference </a:t>
            </a:r>
          </a:p>
        </p:txBody>
      </p:sp>
      <p:sp>
        <p:nvSpPr>
          <p:cNvPr id="3" name="Content Placeholder 2">
            <a:extLst>
              <a:ext uri="{FF2B5EF4-FFF2-40B4-BE49-F238E27FC236}">
                <a16:creationId xmlns:a16="http://schemas.microsoft.com/office/drawing/2014/main" id="{6F27C566-A786-4632-9C95-9E8D21C97421}"/>
              </a:ext>
            </a:extLst>
          </p:cNvPr>
          <p:cNvSpPr>
            <a:spLocks noGrp="1"/>
          </p:cNvSpPr>
          <p:nvPr>
            <p:ph idx="1"/>
          </p:nvPr>
        </p:nvSpPr>
        <p:spPr/>
        <p:txBody>
          <a:bodyPr/>
          <a:lstStyle/>
          <a:p>
            <a:pPr marL="305435" indent="-305435"/>
            <a:r>
              <a:rPr lang="en-US" dirty="0"/>
              <a:t>Fundamentals of athletic training </a:t>
            </a:r>
          </a:p>
        </p:txBody>
      </p:sp>
    </p:spTree>
    <p:extLst>
      <p:ext uri="{BB962C8B-B14F-4D97-AF65-F5344CB8AC3E}">
        <p14:creationId xmlns:p14="http://schemas.microsoft.com/office/powerpoint/2010/main" val="310693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3299-B7DE-46B8-A5DA-EFA94580EF08}"/>
              </a:ext>
            </a:extLst>
          </p:cNvPr>
          <p:cNvSpPr>
            <a:spLocks noGrp="1"/>
          </p:cNvSpPr>
          <p:nvPr>
            <p:ph type="title"/>
          </p:nvPr>
        </p:nvSpPr>
        <p:spPr/>
        <p:txBody>
          <a:bodyPr/>
          <a:lstStyle/>
          <a:p>
            <a:r>
              <a:rPr lang="en-US" dirty="0"/>
              <a:t>Soft-Tissue Injuries: Wounds</a:t>
            </a:r>
          </a:p>
        </p:txBody>
      </p:sp>
      <p:sp>
        <p:nvSpPr>
          <p:cNvPr id="3" name="Content Placeholder 2">
            <a:extLst>
              <a:ext uri="{FF2B5EF4-FFF2-40B4-BE49-F238E27FC236}">
                <a16:creationId xmlns:a16="http://schemas.microsoft.com/office/drawing/2014/main" id="{0C51A77D-D8B4-415E-8124-32F1F7118876}"/>
              </a:ext>
            </a:extLst>
          </p:cNvPr>
          <p:cNvSpPr>
            <a:spLocks noGrp="1"/>
          </p:cNvSpPr>
          <p:nvPr>
            <p:ph idx="1"/>
          </p:nvPr>
        </p:nvSpPr>
        <p:spPr>
          <a:xfrm>
            <a:off x="227023" y="2309284"/>
            <a:ext cx="11770150" cy="4408106"/>
          </a:xfrm>
        </p:spPr>
        <p:txBody>
          <a:bodyPr vert="horz" lIns="91440" tIns="45720" rIns="91440" bIns="45720" rtlCol="0" anchor="ctr">
            <a:noAutofit/>
          </a:bodyPr>
          <a:lstStyle/>
          <a:p>
            <a:pPr marL="305435" indent="-305435"/>
            <a:r>
              <a:rPr lang="en-US" sz="2000" b="1" u="sng" dirty="0"/>
              <a:t>Wound: injury to the skin</a:t>
            </a:r>
          </a:p>
          <a:p>
            <a:pPr marL="305435" indent="-305435"/>
            <a:r>
              <a:rPr lang="en-US" sz="2000" b="1" u="sng" dirty="0"/>
              <a:t>Incision: open wound made by a cutting object such as a scalpel</a:t>
            </a:r>
          </a:p>
          <a:p>
            <a:pPr marL="629920" lvl="1" indent="-305435"/>
            <a:r>
              <a:rPr lang="en-US" sz="1800" dirty="0"/>
              <a:t>Rarely seen in athletics</a:t>
            </a:r>
          </a:p>
          <a:p>
            <a:pPr marL="305435" indent="-305435"/>
            <a:r>
              <a:rPr lang="en-US" sz="2000" b="1" u="sng" dirty="0"/>
              <a:t>Abrasion: results from scraping off a layer of skin and may not bleed depending on the depth</a:t>
            </a:r>
          </a:p>
          <a:p>
            <a:pPr marL="629920" lvl="1" indent="-305435"/>
            <a:r>
              <a:rPr lang="en-US" sz="1800" dirty="0"/>
              <a:t>A base runner in baseball or softball may acquire an abrasion when sliding into a base</a:t>
            </a:r>
          </a:p>
          <a:p>
            <a:pPr marL="305435" indent="-305435"/>
            <a:r>
              <a:rPr lang="en-US" sz="2000" b="1" u="sng" dirty="0"/>
              <a:t>Contusion: closed wound, commonly called a bruise and bleeds under the skin, which can cause swelling and discoloration</a:t>
            </a:r>
          </a:p>
          <a:p>
            <a:pPr marL="629920" lvl="1" indent="-305435"/>
            <a:r>
              <a:rPr lang="en-US" sz="1800" dirty="0"/>
              <a:t>Athlete may receive a contusion from running into another person's elbow</a:t>
            </a:r>
          </a:p>
          <a:p>
            <a:pPr marL="305435" indent="-305435"/>
            <a:r>
              <a:rPr lang="en-US" sz="2000" b="1" u="sng" dirty="0"/>
              <a:t>Laceration: jagged, irregular wound created by a noncutting object, such a steel pole of a wall</a:t>
            </a:r>
          </a:p>
          <a:p>
            <a:pPr marL="629920" lvl="1" indent="-305435"/>
            <a:r>
              <a:rPr lang="en-US" sz="1800" dirty="0"/>
              <a:t>A lacrosse player runs into the goal post and receives a laceration</a:t>
            </a:r>
          </a:p>
          <a:p>
            <a:pPr marL="305435" indent="-305435"/>
            <a:endParaRPr lang="en-US" dirty="0"/>
          </a:p>
        </p:txBody>
      </p:sp>
    </p:spTree>
    <p:extLst>
      <p:ext uri="{BB962C8B-B14F-4D97-AF65-F5344CB8AC3E}">
        <p14:creationId xmlns:p14="http://schemas.microsoft.com/office/powerpoint/2010/main" val="307981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E6F9-2419-4C43-9837-FAB16A15380F}"/>
              </a:ext>
            </a:extLst>
          </p:cNvPr>
          <p:cNvSpPr>
            <a:spLocks noGrp="1"/>
          </p:cNvSpPr>
          <p:nvPr>
            <p:ph type="title"/>
          </p:nvPr>
        </p:nvSpPr>
        <p:spPr/>
        <p:txBody>
          <a:bodyPr/>
          <a:lstStyle/>
          <a:p>
            <a:r>
              <a:rPr lang="en-US" dirty="0"/>
              <a:t>Soft-tissue injuries: Wounds</a:t>
            </a:r>
          </a:p>
        </p:txBody>
      </p:sp>
      <p:sp>
        <p:nvSpPr>
          <p:cNvPr id="3" name="Content Placeholder 2">
            <a:extLst>
              <a:ext uri="{FF2B5EF4-FFF2-40B4-BE49-F238E27FC236}">
                <a16:creationId xmlns:a16="http://schemas.microsoft.com/office/drawing/2014/main" id="{EA078BEA-2F66-4510-934D-0DDB55B9F9C9}"/>
              </a:ext>
            </a:extLst>
          </p:cNvPr>
          <p:cNvSpPr>
            <a:spLocks noGrp="1"/>
          </p:cNvSpPr>
          <p:nvPr>
            <p:ph idx="1"/>
          </p:nvPr>
        </p:nvSpPr>
        <p:spPr>
          <a:xfrm>
            <a:off x="216291" y="2180496"/>
            <a:ext cx="11759417" cy="4472500"/>
          </a:xfrm>
        </p:spPr>
        <p:txBody>
          <a:bodyPr/>
          <a:lstStyle/>
          <a:p>
            <a:pPr marL="305435" indent="-305435"/>
            <a:r>
              <a:rPr lang="en-US" sz="2000" b="1" u="sng" dirty="0"/>
              <a:t>Avulsion: partial tearing away of a body part</a:t>
            </a:r>
          </a:p>
          <a:p>
            <a:pPr marL="629920" lvl="1" indent="-305435"/>
            <a:r>
              <a:rPr lang="en-US" sz="1800" dirty="0"/>
              <a:t>Avulsion of a finger may occur if someone catches a ring on the basketball hoop</a:t>
            </a:r>
          </a:p>
          <a:p>
            <a:pPr marL="305435" indent="-305435"/>
            <a:r>
              <a:rPr lang="en-US" sz="2000" b="1" u="sng" dirty="0"/>
              <a:t>Amputation: open wound in which the body part is completely cut away from the body </a:t>
            </a:r>
          </a:p>
          <a:p>
            <a:pPr marL="629920" lvl="1" indent="-305435"/>
            <a:r>
              <a:rPr lang="en-US" sz="1800" dirty="0"/>
              <a:t>Cutting off a finger with an ice skate</a:t>
            </a:r>
          </a:p>
          <a:p>
            <a:pPr marL="305435" indent="-305435"/>
            <a:r>
              <a:rPr lang="en-US" sz="2000" b="1" u="sng" dirty="0"/>
              <a:t>Puncture: occurs when a pointed object enters the body; do not bleed much, so are more likely to become infected</a:t>
            </a:r>
          </a:p>
          <a:p>
            <a:pPr marL="629920" lvl="1" indent="-305435"/>
            <a:r>
              <a:rPr lang="en-US" sz="1800" dirty="0"/>
              <a:t>Stepping on a nail</a:t>
            </a:r>
          </a:p>
          <a:p>
            <a:pPr marL="305435" indent="-305435"/>
            <a:r>
              <a:rPr lang="en-US" sz="2000" b="1" u="sng" dirty="0"/>
              <a:t>Contrecoup: occurs on the opposite side of the initial injury</a:t>
            </a:r>
          </a:p>
          <a:p>
            <a:pPr marL="629920" lvl="1" indent="-305435"/>
            <a:r>
              <a:rPr lang="en-US" sz="1800" dirty="0"/>
              <a:t>Occurs when the head hits an unyielding object or surface; the impact to the back of the head forces the brain against the anterior part of the skull, resulting in the contrecoup injury</a:t>
            </a:r>
          </a:p>
        </p:txBody>
      </p:sp>
    </p:spTree>
    <p:extLst>
      <p:ext uri="{BB962C8B-B14F-4D97-AF65-F5344CB8AC3E}">
        <p14:creationId xmlns:p14="http://schemas.microsoft.com/office/powerpoint/2010/main" val="4125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erson&#10;&#10;Description generated with high confidence">
            <a:extLst>
              <a:ext uri="{FF2B5EF4-FFF2-40B4-BE49-F238E27FC236}">
                <a16:creationId xmlns:a16="http://schemas.microsoft.com/office/drawing/2014/main" id="{3BEA0C75-292C-4D42-98AB-BBBB1AC757CC}"/>
              </a:ext>
            </a:extLst>
          </p:cNvPr>
          <p:cNvPicPr>
            <a:picLocks noChangeAspect="1"/>
          </p:cNvPicPr>
          <p:nvPr/>
        </p:nvPicPr>
        <p:blipFill rotWithShape="1">
          <a:blip r:embed="rId2"/>
          <a:srcRect/>
          <a:stretch/>
        </p:blipFill>
        <p:spPr>
          <a:xfrm>
            <a:off x="20" y="10"/>
            <a:ext cx="12191980" cy="6857990"/>
          </a:xfrm>
          <a:prstGeom prst="rect">
            <a:avLst/>
          </a:prstGeom>
        </p:spPr>
      </p:pic>
      <p:grpSp>
        <p:nvGrpSpPr>
          <p:cNvPr id="19" name="Group 18">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47F7EDF-9EEF-4150-93A6-761B03BDC422}"/>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a:solidFill>
                  <a:schemeClr val="bg1"/>
                </a:solidFill>
              </a:rPr>
              <a:t>Picture Time! </a:t>
            </a:r>
          </a:p>
        </p:txBody>
      </p:sp>
      <p:sp>
        <p:nvSpPr>
          <p:cNvPr id="3" name="Text Placeholder 2">
            <a:extLst>
              <a:ext uri="{FF2B5EF4-FFF2-40B4-BE49-F238E27FC236}">
                <a16:creationId xmlns:a16="http://schemas.microsoft.com/office/drawing/2014/main" id="{C50EDE30-5652-4262-9027-079E956B781B}"/>
              </a:ext>
            </a:extLst>
          </p:cNvPr>
          <p:cNvSpPr>
            <a:spLocks noGrp="1"/>
          </p:cNvSpPr>
          <p:nvPr>
            <p:ph type="body" idx="1"/>
          </p:nvPr>
        </p:nvSpPr>
        <p:spPr>
          <a:xfrm>
            <a:off x="584200" y="5145513"/>
            <a:ext cx="3412067" cy="738820"/>
          </a:xfrm>
        </p:spPr>
        <p:txBody>
          <a:bodyPr vert="horz" lIns="91440" tIns="45720" rIns="91440" bIns="45720" rtlCol="0" anchor="t">
            <a:normAutofit/>
          </a:bodyPr>
          <a:lstStyle/>
          <a:p>
            <a:endParaRPr lang="en-US" sz="1600">
              <a:solidFill>
                <a:srgbClr val="F29D16"/>
              </a:solidFill>
            </a:endParaRPr>
          </a:p>
        </p:txBody>
      </p:sp>
    </p:spTree>
    <p:extLst>
      <p:ext uri="{BB962C8B-B14F-4D97-AF65-F5344CB8AC3E}">
        <p14:creationId xmlns:p14="http://schemas.microsoft.com/office/powerpoint/2010/main" val="81310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AFBB-8D63-459F-8D84-538A7E6469A0}"/>
              </a:ext>
            </a:extLst>
          </p:cNvPr>
          <p:cNvSpPr>
            <a:spLocks noGrp="1"/>
          </p:cNvSpPr>
          <p:nvPr>
            <p:ph type="title"/>
          </p:nvPr>
        </p:nvSpPr>
        <p:spPr/>
        <p:txBody>
          <a:bodyPr/>
          <a:lstStyle/>
          <a:p>
            <a:r>
              <a:rPr lang="en-US" dirty="0"/>
              <a:t>Wounds </a:t>
            </a:r>
          </a:p>
        </p:txBody>
      </p:sp>
      <p:sp>
        <p:nvSpPr>
          <p:cNvPr id="3" name="Text Placeholder 2">
            <a:extLst>
              <a:ext uri="{FF2B5EF4-FFF2-40B4-BE49-F238E27FC236}">
                <a16:creationId xmlns:a16="http://schemas.microsoft.com/office/drawing/2014/main" id="{90C0D257-87BE-4ED1-8507-BAA444258DE1}"/>
              </a:ext>
            </a:extLst>
          </p:cNvPr>
          <p:cNvSpPr>
            <a:spLocks noGrp="1"/>
          </p:cNvSpPr>
          <p:nvPr>
            <p:ph type="body" idx="1"/>
          </p:nvPr>
        </p:nvSpPr>
        <p:spPr/>
        <p:txBody>
          <a:bodyPr/>
          <a:lstStyle/>
          <a:p>
            <a:r>
              <a:rPr lang="en-US" dirty="0"/>
              <a:t>Incision </a:t>
            </a:r>
          </a:p>
        </p:txBody>
      </p:sp>
      <p:pic>
        <p:nvPicPr>
          <p:cNvPr id="7" name="Picture 7" descr="A close up of a tattoo&#10;&#10;Description generated with very high confidence">
            <a:extLst>
              <a:ext uri="{FF2B5EF4-FFF2-40B4-BE49-F238E27FC236}">
                <a16:creationId xmlns:a16="http://schemas.microsoft.com/office/drawing/2014/main" id="{83AC6BAD-F249-4435-8486-1EBCACEADA73}"/>
              </a:ext>
            </a:extLst>
          </p:cNvPr>
          <p:cNvPicPr>
            <a:picLocks noGrp="1" noChangeAspect="1"/>
          </p:cNvPicPr>
          <p:nvPr>
            <p:ph sz="half" idx="2"/>
          </p:nvPr>
        </p:nvPicPr>
        <p:blipFill>
          <a:blip r:embed="rId2"/>
          <a:stretch>
            <a:fillRect/>
          </a:stretch>
        </p:blipFill>
        <p:spPr>
          <a:xfrm>
            <a:off x="1062354" y="2926052"/>
            <a:ext cx="4430780" cy="2934999"/>
          </a:xfrm>
          <a:prstGeom prst="rect">
            <a:avLst/>
          </a:prstGeom>
        </p:spPr>
      </p:pic>
      <p:sp>
        <p:nvSpPr>
          <p:cNvPr id="5" name="Text Placeholder 4">
            <a:extLst>
              <a:ext uri="{FF2B5EF4-FFF2-40B4-BE49-F238E27FC236}">
                <a16:creationId xmlns:a16="http://schemas.microsoft.com/office/drawing/2014/main" id="{E51A2496-DFB0-49F3-8919-15D489EF3AC6}"/>
              </a:ext>
            </a:extLst>
          </p:cNvPr>
          <p:cNvSpPr>
            <a:spLocks noGrp="1"/>
          </p:cNvSpPr>
          <p:nvPr>
            <p:ph type="body" sz="quarter" idx="3"/>
          </p:nvPr>
        </p:nvSpPr>
        <p:spPr/>
        <p:txBody>
          <a:bodyPr/>
          <a:lstStyle/>
          <a:p>
            <a:r>
              <a:rPr lang="en-US" dirty="0"/>
              <a:t>Abrasion </a:t>
            </a:r>
          </a:p>
        </p:txBody>
      </p:sp>
      <p:pic>
        <p:nvPicPr>
          <p:cNvPr id="9" name="Picture 9" descr="A close up of a tattoo&#10;&#10;Description generated with very high confidence">
            <a:extLst>
              <a:ext uri="{FF2B5EF4-FFF2-40B4-BE49-F238E27FC236}">
                <a16:creationId xmlns:a16="http://schemas.microsoft.com/office/drawing/2014/main" id="{7CE458D4-3062-48DE-A752-E57B99A08784}"/>
              </a:ext>
            </a:extLst>
          </p:cNvPr>
          <p:cNvPicPr>
            <a:picLocks noGrp="1" noChangeAspect="1"/>
          </p:cNvPicPr>
          <p:nvPr>
            <p:ph sz="quarter" idx="4"/>
          </p:nvPr>
        </p:nvPicPr>
        <p:blipFill>
          <a:blip r:embed="rId3"/>
          <a:stretch>
            <a:fillRect/>
          </a:stretch>
        </p:blipFill>
        <p:spPr>
          <a:xfrm>
            <a:off x="6854610" y="2926052"/>
            <a:ext cx="4119297" cy="2934999"/>
          </a:xfrm>
          <a:prstGeom prst="rect">
            <a:avLst/>
          </a:prstGeom>
        </p:spPr>
      </p:pic>
    </p:spTree>
    <p:extLst>
      <p:ext uri="{BB962C8B-B14F-4D97-AF65-F5344CB8AC3E}">
        <p14:creationId xmlns:p14="http://schemas.microsoft.com/office/powerpoint/2010/main" val="44211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C247-ACE8-447A-8E31-AC7CD211333E}"/>
              </a:ext>
            </a:extLst>
          </p:cNvPr>
          <p:cNvSpPr>
            <a:spLocks noGrp="1"/>
          </p:cNvSpPr>
          <p:nvPr>
            <p:ph type="title"/>
          </p:nvPr>
        </p:nvSpPr>
        <p:spPr/>
        <p:txBody>
          <a:bodyPr/>
          <a:lstStyle/>
          <a:p>
            <a:r>
              <a:rPr lang="en-US" dirty="0"/>
              <a:t>Wounds </a:t>
            </a:r>
          </a:p>
        </p:txBody>
      </p:sp>
      <p:sp>
        <p:nvSpPr>
          <p:cNvPr id="4" name="Text Placeholder 3">
            <a:extLst>
              <a:ext uri="{FF2B5EF4-FFF2-40B4-BE49-F238E27FC236}">
                <a16:creationId xmlns:a16="http://schemas.microsoft.com/office/drawing/2014/main" id="{C7C15739-C123-41AE-BBF3-4769F3A2A257}"/>
              </a:ext>
            </a:extLst>
          </p:cNvPr>
          <p:cNvSpPr>
            <a:spLocks noGrp="1"/>
          </p:cNvSpPr>
          <p:nvPr>
            <p:ph type="body" idx="1"/>
          </p:nvPr>
        </p:nvSpPr>
        <p:spPr/>
        <p:txBody>
          <a:bodyPr/>
          <a:lstStyle/>
          <a:p>
            <a:r>
              <a:rPr lang="en-US" dirty="0"/>
              <a:t>Contusion </a:t>
            </a:r>
          </a:p>
        </p:txBody>
      </p:sp>
      <p:pic>
        <p:nvPicPr>
          <p:cNvPr id="7" name="Picture 7" descr="A close up of a tattoo on a persons hand&#10;&#10;Description generated with very high confidence">
            <a:extLst>
              <a:ext uri="{FF2B5EF4-FFF2-40B4-BE49-F238E27FC236}">
                <a16:creationId xmlns:a16="http://schemas.microsoft.com/office/drawing/2014/main" id="{BFD66FDF-869D-4D11-898D-875B61593FED}"/>
              </a:ext>
            </a:extLst>
          </p:cNvPr>
          <p:cNvPicPr>
            <a:picLocks noGrp="1" noChangeAspect="1"/>
          </p:cNvPicPr>
          <p:nvPr>
            <p:ph sz="half" idx="2"/>
          </p:nvPr>
        </p:nvPicPr>
        <p:blipFill>
          <a:blip r:embed="rId2"/>
          <a:stretch>
            <a:fillRect/>
          </a:stretch>
        </p:blipFill>
        <p:spPr>
          <a:xfrm>
            <a:off x="581194" y="2957638"/>
            <a:ext cx="5393100" cy="2871826"/>
          </a:xfrm>
          <a:prstGeom prst="rect">
            <a:avLst/>
          </a:prstGeom>
        </p:spPr>
      </p:pic>
      <p:sp>
        <p:nvSpPr>
          <p:cNvPr id="5" name="Text Placeholder 4">
            <a:extLst>
              <a:ext uri="{FF2B5EF4-FFF2-40B4-BE49-F238E27FC236}">
                <a16:creationId xmlns:a16="http://schemas.microsoft.com/office/drawing/2014/main" id="{766C9E8F-DD11-4C49-8A0E-778774239E9C}"/>
              </a:ext>
            </a:extLst>
          </p:cNvPr>
          <p:cNvSpPr>
            <a:spLocks noGrp="1"/>
          </p:cNvSpPr>
          <p:nvPr>
            <p:ph type="body" sz="quarter" idx="3"/>
          </p:nvPr>
        </p:nvSpPr>
        <p:spPr/>
        <p:txBody>
          <a:bodyPr/>
          <a:lstStyle/>
          <a:p>
            <a:r>
              <a:rPr lang="en-US" dirty="0"/>
              <a:t>Laceration </a:t>
            </a:r>
          </a:p>
        </p:txBody>
      </p:sp>
      <p:pic>
        <p:nvPicPr>
          <p:cNvPr id="9" name="Picture 9" descr="A close up of a mans face&#10;&#10;Description generated with very high confidence">
            <a:extLst>
              <a:ext uri="{FF2B5EF4-FFF2-40B4-BE49-F238E27FC236}">
                <a16:creationId xmlns:a16="http://schemas.microsoft.com/office/drawing/2014/main" id="{3E72005F-8961-4FCD-A5DC-EAD52B64731C}"/>
              </a:ext>
            </a:extLst>
          </p:cNvPr>
          <p:cNvPicPr>
            <a:picLocks noGrp="1" noChangeAspect="1"/>
          </p:cNvPicPr>
          <p:nvPr>
            <p:ph sz="quarter" idx="4"/>
          </p:nvPr>
        </p:nvPicPr>
        <p:blipFill>
          <a:blip r:embed="rId3"/>
          <a:stretch>
            <a:fillRect/>
          </a:stretch>
        </p:blipFill>
        <p:spPr>
          <a:xfrm>
            <a:off x="7132078" y="2959368"/>
            <a:ext cx="4047319" cy="2868366"/>
          </a:xfrm>
          <a:prstGeom prst="rect">
            <a:avLst/>
          </a:prstGeom>
        </p:spPr>
      </p:pic>
    </p:spTree>
    <p:extLst>
      <p:ext uri="{BB962C8B-B14F-4D97-AF65-F5344CB8AC3E}">
        <p14:creationId xmlns:p14="http://schemas.microsoft.com/office/powerpoint/2010/main" val="409931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72D0-D575-440A-A872-DDA2DB8E148B}"/>
              </a:ext>
            </a:extLst>
          </p:cNvPr>
          <p:cNvSpPr>
            <a:spLocks noGrp="1"/>
          </p:cNvSpPr>
          <p:nvPr>
            <p:ph type="title"/>
          </p:nvPr>
        </p:nvSpPr>
        <p:spPr/>
        <p:txBody>
          <a:bodyPr/>
          <a:lstStyle/>
          <a:p>
            <a:r>
              <a:rPr lang="en-US" dirty="0"/>
              <a:t>Wounds </a:t>
            </a:r>
          </a:p>
        </p:txBody>
      </p:sp>
      <p:sp>
        <p:nvSpPr>
          <p:cNvPr id="3" name="Text Placeholder 2">
            <a:extLst>
              <a:ext uri="{FF2B5EF4-FFF2-40B4-BE49-F238E27FC236}">
                <a16:creationId xmlns:a16="http://schemas.microsoft.com/office/drawing/2014/main" id="{C5A0339C-E08B-4A67-84BA-4EC8C0B6057F}"/>
              </a:ext>
            </a:extLst>
          </p:cNvPr>
          <p:cNvSpPr>
            <a:spLocks noGrp="1"/>
          </p:cNvSpPr>
          <p:nvPr>
            <p:ph type="body" idx="1"/>
          </p:nvPr>
        </p:nvSpPr>
        <p:spPr/>
        <p:txBody>
          <a:bodyPr/>
          <a:lstStyle/>
          <a:p>
            <a:r>
              <a:rPr lang="en-US" dirty="0"/>
              <a:t>Avulsion </a:t>
            </a:r>
          </a:p>
        </p:txBody>
      </p:sp>
      <p:pic>
        <p:nvPicPr>
          <p:cNvPr id="7" name="Picture 7" descr="A picture containing green, indoor&#10;&#10;Description generated with very high confidence">
            <a:extLst>
              <a:ext uri="{FF2B5EF4-FFF2-40B4-BE49-F238E27FC236}">
                <a16:creationId xmlns:a16="http://schemas.microsoft.com/office/drawing/2014/main" id="{0D265A2E-5BC4-4D57-A226-E3C8F0158CBB}"/>
              </a:ext>
            </a:extLst>
          </p:cNvPr>
          <p:cNvPicPr>
            <a:picLocks noGrp="1" noChangeAspect="1"/>
          </p:cNvPicPr>
          <p:nvPr>
            <p:ph sz="half" idx="2"/>
          </p:nvPr>
        </p:nvPicPr>
        <p:blipFill>
          <a:blip r:embed="rId2"/>
          <a:stretch>
            <a:fillRect/>
          </a:stretch>
        </p:blipFill>
        <p:spPr>
          <a:xfrm>
            <a:off x="1164658" y="2926052"/>
            <a:ext cx="4226171" cy="2934999"/>
          </a:xfrm>
          <a:prstGeom prst="rect">
            <a:avLst/>
          </a:prstGeom>
        </p:spPr>
      </p:pic>
      <p:sp>
        <p:nvSpPr>
          <p:cNvPr id="5" name="Text Placeholder 4">
            <a:extLst>
              <a:ext uri="{FF2B5EF4-FFF2-40B4-BE49-F238E27FC236}">
                <a16:creationId xmlns:a16="http://schemas.microsoft.com/office/drawing/2014/main" id="{2D21B2DB-8EBC-4CE7-B157-AE489287941C}"/>
              </a:ext>
            </a:extLst>
          </p:cNvPr>
          <p:cNvSpPr>
            <a:spLocks noGrp="1"/>
          </p:cNvSpPr>
          <p:nvPr>
            <p:ph type="body" sz="quarter" idx="3"/>
          </p:nvPr>
        </p:nvSpPr>
        <p:spPr/>
        <p:txBody>
          <a:bodyPr/>
          <a:lstStyle/>
          <a:p>
            <a:r>
              <a:rPr lang="en-US" dirty="0"/>
              <a:t>Amputation </a:t>
            </a:r>
          </a:p>
        </p:txBody>
      </p:sp>
      <p:pic>
        <p:nvPicPr>
          <p:cNvPr id="9" name="Picture 9" descr="A picture containing person, sitting, indoor, chair&#10;&#10;Description generated with very high confidence">
            <a:extLst>
              <a:ext uri="{FF2B5EF4-FFF2-40B4-BE49-F238E27FC236}">
                <a16:creationId xmlns:a16="http://schemas.microsoft.com/office/drawing/2014/main" id="{46332D2D-269E-466A-A8CE-F9AFB25884CA}"/>
              </a:ext>
            </a:extLst>
          </p:cNvPr>
          <p:cNvPicPr>
            <a:picLocks noGrp="1" noChangeAspect="1"/>
          </p:cNvPicPr>
          <p:nvPr>
            <p:ph sz="quarter" idx="4"/>
          </p:nvPr>
        </p:nvPicPr>
        <p:blipFill>
          <a:blip r:embed="rId3"/>
          <a:stretch>
            <a:fillRect/>
          </a:stretch>
        </p:blipFill>
        <p:spPr>
          <a:xfrm>
            <a:off x="6778714" y="2877601"/>
            <a:ext cx="4056441" cy="3117759"/>
          </a:xfrm>
          <a:prstGeom prst="rect">
            <a:avLst/>
          </a:prstGeom>
        </p:spPr>
      </p:pic>
    </p:spTree>
    <p:extLst>
      <p:ext uri="{BB962C8B-B14F-4D97-AF65-F5344CB8AC3E}">
        <p14:creationId xmlns:p14="http://schemas.microsoft.com/office/powerpoint/2010/main" val="141279485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1BF1A-59D3-4E19-9B95-2FD4309AC3AF}">
  <ds:schemaRefs>
    <ds:schemaRef ds:uri="http://schemas.microsoft.com/sharepoint/v3/contenttype/forms"/>
  </ds:schemaRefs>
</ds:datastoreItem>
</file>

<file path=customXml/itemProps2.xml><?xml version="1.0" encoding="utf-8"?>
<ds:datastoreItem xmlns:ds="http://schemas.openxmlformats.org/officeDocument/2006/customXml" ds:itemID="{F651EF32-6551-47EB-8BA9-22EF81F3DDAC}">
  <ds:schemaRefs>
    <ds:schemaRef ds:uri="http://purl.org/dc/terms/"/>
    <ds:schemaRef ds:uri="http://schemas.openxmlformats.org/package/2006/metadata/core-properties"/>
    <ds:schemaRef ds:uri="16c05727-aa75-4e4a-9b5f-8a80a1165891"/>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EED214C-B51A-4B75-8B08-0E0DBD230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1534</Words>
  <Application>Microsoft Office PowerPoint</Application>
  <PresentationFormat>Widescreen</PresentationFormat>
  <Paragraphs>181</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Gill Sans MT</vt:lpstr>
      <vt:lpstr>Wingdings 2</vt:lpstr>
      <vt:lpstr>Dividend</vt:lpstr>
      <vt:lpstr>Chapter 4: Basics of Tissue Injuries</vt:lpstr>
      <vt:lpstr>Objectives </vt:lpstr>
      <vt:lpstr>Soft-Tissue Injuries </vt:lpstr>
      <vt:lpstr>Soft-Tissue Injuries: Wounds</vt:lpstr>
      <vt:lpstr>Soft-tissue injuries: Wounds</vt:lpstr>
      <vt:lpstr>Picture Time! </vt:lpstr>
      <vt:lpstr>Wounds </vt:lpstr>
      <vt:lpstr>Wounds </vt:lpstr>
      <vt:lpstr>Wounds </vt:lpstr>
      <vt:lpstr>Wounds </vt:lpstr>
      <vt:lpstr>Soft-Tissue Injuries: Sprains and Strains</vt:lpstr>
      <vt:lpstr>Chronic Soft-Tissue injuries</vt:lpstr>
      <vt:lpstr>Stages of Soft-tissue healing </vt:lpstr>
      <vt:lpstr>Stages of soft-tissue healing</vt:lpstr>
      <vt:lpstr>Soft-Tissue Healing</vt:lpstr>
      <vt:lpstr>Bone injuries </vt:lpstr>
      <vt:lpstr>Dislocation</vt:lpstr>
      <vt:lpstr>Bone INjuries: Fractures</vt:lpstr>
      <vt:lpstr>Bone injuries: Fractures</vt:lpstr>
      <vt:lpstr>Bone injuries: Fractures</vt:lpstr>
      <vt:lpstr>Bone Injuries: Fractures </vt:lpstr>
      <vt:lpstr>Now for the pictures </vt:lpstr>
      <vt:lpstr>Bone INjuries: Fractures </vt:lpstr>
      <vt:lpstr>Bone injuries: Fractures </vt:lpstr>
      <vt:lpstr>Bone injuries: Fractures </vt:lpstr>
      <vt:lpstr>Bone Injuries: Fractures </vt:lpstr>
      <vt:lpstr>Bone injuries: Fractures</vt:lpstr>
      <vt:lpstr>Bone Injuries: Fractures </vt:lpstr>
      <vt:lpstr>Stages of Bone Fracture Healing</vt:lpstr>
      <vt:lpstr>Stages of Bone Fracture Healing </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dividend design</dc:title>
  <dc:creator/>
  <cp:lastModifiedBy/>
  <cp:revision>1052</cp:revision>
  <dcterms:created xsi:type="dcterms:W3CDTF">2019-05-14T19:26:29Z</dcterms:created>
  <dcterms:modified xsi:type="dcterms:W3CDTF">2019-09-09T13:18:57Z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