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FE6929-6F49-44B6-8A4D-7C375CB6EC2F}" v="1054" dt="2019-10-16T00:59:27.282"/>
    <p1510:client id="{4B98B172-C5BF-4EEA-A115-841E5356ECDF}" v="276" dt="2019-09-21T19:59:33.360"/>
    <p1510:client id="{66E7CACB-C770-F098-0013-B4F8BF22773F}" v="7045" dt="2019-10-16T02:10:45.097"/>
    <p1510:client id="{82587ACA-72B0-E7F2-066B-60D0DE2AD2AC}" v="6387" dt="2019-10-15T15:12:57.400"/>
    <p1510:client id="{88269EE4-0518-95CF-7EA6-7AE530D38384}" v="2517" dt="2019-10-16T01:23:40.464"/>
    <p1510:client id="{987D258D-169D-FA08-6442-CA4051E53D40}" v="406" dt="2019-09-26T15:08:07.551"/>
    <p1510:client id="{D4342B67-E557-8D70-0B2E-53478DAE145B}" v="2608" dt="2019-09-21T20:25:09.7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err="1"/>
              <a:t>CHapter</a:t>
            </a:r>
            <a:r>
              <a:rPr lang="en-US" sz="7200" dirty="0"/>
              <a:t> 5: Head Injuries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Unit 3: Understanding Athletic </a:t>
            </a:r>
            <a:r>
              <a:rPr lang="en-US" dirty="0" err="1"/>
              <a:t>INjuries</a:t>
            </a:r>
            <a:r>
              <a:rPr lang="en-US" dirty="0"/>
              <a:t> to the Axial Region</a:t>
            </a:r>
          </a:p>
        </p:txBody>
      </p:sp>
    </p:spTree>
    <p:extLst>
      <p:ext uri="{BB962C8B-B14F-4D97-AF65-F5344CB8AC3E}">
        <p14:creationId xmlns:p14="http://schemas.microsoft.com/office/powerpoint/2010/main" val="2622186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DD619-E13A-4989-9A7E-510153193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 Injury Mechanisms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25337-4C72-4CDB-AEE6-AD9EDFD225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944" y="1863885"/>
            <a:ext cx="11370240" cy="451678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Injury to the brain can be caused by rotation of the head, but the most common mechanism is the impact</a:t>
            </a:r>
          </a:p>
          <a:p>
            <a:r>
              <a:rPr lang="en-US" b="1" u="sng" dirty="0"/>
              <a:t>The region most susceptible in the skull is the temporal region because the bone is thinnest there</a:t>
            </a:r>
          </a:p>
          <a:p>
            <a:r>
              <a:rPr lang="en-US" dirty="0"/>
              <a:t>Contrecoup injuries occur when the head is moving and receives a blow</a:t>
            </a:r>
          </a:p>
          <a:p>
            <a:pPr lvl="1"/>
            <a:r>
              <a:rPr lang="en-US" dirty="0"/>
              <a:t>Upon the impact, the brain sloshes to the opposite side of the blow, where it is stopped by the skull</a:t>
            </a:r>
          </a:p>
          <a:p>
            <a:pPr lvl="1"/>
            <a:r>
              <a:rPr lang="en-US" dirty="0"/>
              <a:t>An athlete may complain of a headache opposite of the impact, which is evidence of contrecoup</a:t>
            </a:r>
          </a:p>
          <a:p>
            <a:r>
              <a:rPr lang="en-US" dirty="0"/>
              <a:t>Rotation of the head after an initial impact can cause the brain stem to stop functioning normally</a:t>
            </a:r>
          </a:p>
          <a:p>
            <a:pPr lvl="1"/>
            <a:r>
              <a:rPr lang="en-US" dirty="0"/>
              <a:t>Nerve receptors become overloaded with information to the brain and brain overload can cause unconsciousness</a:t>
            </a:r>
          </a:p>
          <a:p>
            <a:pPr lvl="1"/>
            <a:r>
              <a:rPr lang="en-US" dirty="0"/>
              <a:t>The unconscious state allows for a sorting of the impulses before the athlete returns to consciousness</a:t>
            </a:r>
          </a:p>
        </p:txBody>
      </p:sp>
    </p:spTree>
    <p:extLst>
      <p:ext uri="{BB962C8B-B14F-4D97-AF65-F5344CB8AC3E}">
        <p14:creationId xmlns:p14="http://schemas.microsoft.com/office/powerpoint/2010/main" val="2583007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5FE46-35DA-4E6F-9343-20E5D6B83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Treating Head injuries: Skull Fractures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1BC36-711E-4D4A-91CC-D2BD27FAE8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1208" y="1791998"/>
            <a:ext cx="11283976" cy="448803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Skull fractures occur when there is significant force against the head</a:t>
            </a:r>
          </a:p>
          <a:p>
            <a:r>
              <a:rPr lang="en-US" b="1" u="sng" dirty="0"/>
              <a:t>Types of skull fractures include: depressed, linear, compound, and penetrating</a:t>
            </a:r>
          </a:p>
          <a:p>
            <a:r>
              <a:rPr lang="en-US" b="1" u="sng" dirty="0"/>
              <a:t>A depressed fracture pushes a portion of the skull inside the brain</a:t>
            </a:r>
          </a:p>
          <a:p>
            <a:pPr lvl="1"/>
            <a:r>
              <a:rPr lang="en-US" dirty="0"/>
              <a:t>There will be bleeding under the skin or even a laceration requiring bleeding control</a:t>
            </a:r>
          </a:p>
          <a:p>
            <a:r>
              <a:rPr lang="en-US" b="1" u="sng" dirty="0"/>
              <a:t>A linear fracture goes across the skull</a:t>
            </a:r>
          </a:p>
          <a:p>
            <a:pPr lvl="1"/>
            <a:r>
              <a:rPr lang="en-US" dirty="0"/>
              <a:t>Although no bones are moved out of place, there are tears in the blood vessels on the inside of the skull</a:t>
            </a:r>
          </a:p>
          <a:p>
            <a:r>
              <a:rPr lang="en-US" b="1" u="sng" dirty="0"/>
              <a:t>A compound fracture will result in a portion of the skull sticking through the scalp and profuse bleeding</a:t>
            </a:r>
          </a:p>
          <a:p>
            <a:r>
              <a:rPr lang="en-US" b="1" u="sng" dirty="0"/>
              <a:t>A penetrating fracture involves an object that has gone through the scalp, skull, and likely the brain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904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EA5A396B-AD2E-4862-ACC7-C7EEA75CC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49" y="792446"/>
            <a:ext cx="3122143" cy="217769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close up of an animal&#10;&#10;Description generated with high confidence">
            <a:extLst>
              <a:ext uri="{FF2B5EF4-FFF2-40B4-BE49-F238E27FC236}">
                <a16:creationId xmlns:a16="http://schemas.microsoft.com/office/drawing/2014/main" id="{7699F847-8A30-4B88-BC3A-97D6132E5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88" y="3748194"/>
            <a:ext cx="3086464" cy="247163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A picture containing mammal, priest, animal&#10;&#10;Description generated with very high confidence">
            <a:extLst>
              <a:ext uri="{FF2B5EF4-FFF2-40B4-BE49-F238E27FC236}">
                <a16:creationId xmlns:a16="http://schemas.microsoft.com/office/drawing/2014/main" id="{A53A4572-EE99-483C-A6E7-26340A4CE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676" y="1129426"/>
            <a:ext cx="3252903" cy="461320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524" y="487090"/>
            <a:ext cx="3588174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mammal, priest, animal, sitting&#10;&#10;Description generated with very high confidence">
            <a:extLst>
              <a:ext uri="{FF2B5EF4-FFF2-40B4-BE49-F238E27FC236}">
                <a16:creationId xmlns:a16="http://schemas.microsoft.com/office/drawing/2014/main" id="{840DA4F6-C173-43A1-9F0F-2600136EE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3518" y="1402965"/>
            <a:ext cx="3252903" cy="406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96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D21FCB-56CB-4EFA-A79A-A9A8EC0F7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hat&#10;&#10;Description generated with very high confidence">
            <a:extLst>
              <a:ext uri="{FF2B5EF4-FFF2-40B4-BE49-F238E27FC236}">
                <a16:creationId xmlns:a16="http://schemas.microsoft.com/office/drawing/2014/main" id="{F3695E0A-18E3-4363-8783-704F497FA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61" y="783801"/>
            <a:ext cx="6200163" cy="4833197"/>
          </a:xfrm>
          <a:prstGeom prst="roundRect">
            <a:avLst>
              <a:gd name="adj" fmla="val 2392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027BD9-272C-4CC4-9396-1708F8B1F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BE60A6-A6E1-494F-B5B5-0AFDB74F3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3893976" cy="877310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/>
              <a:t>Skull fractures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D25E9-7BBA-46A1-8A2A-3F053E0790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1171" y="1576338"/>
            <a:ext cx="4526581" cy="496248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A skull fracture will discolor the area behind the ear</a:t>
            </a:r>
          </a:p>
          <a:p>
            <a:r>
              <a:rPr lang="en-US" sz="2400" b="1" u="sng" dirty="0"/>
              <a:t>Battle sign: A discoloration behind the ear resulting from a skull fracture</a:t>
            </a:r>
          </a:p>
          <a:p>
            <a:r>
              <a:rPr lang="en-US" sz="2400" dirty="0"/>
              <a:t>Any Skull fracture is significant and requires immediate attention of a physician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3889374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A21F4-2E3C-47F3-9E11-007BBBFD1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Treating Head Injuries: Concussion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AF82B-DEE0-4E47-8D64-B5A3242B9B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3058" y="1791998"/>
            <a:ext cx="11686542" cy="45024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Concussion: the temporary impairment of brain function caused by impact to the head or by rotation force</a:t>
            </a:r>
          </a:p>
          <a:p>
            <a:pPr lvl="1"/>
            <a:r>
              <a:rPr lang="en-US" dirty="0"/>
              <a:t>A rotation of the head during impact will send a massive number of impulses to the brain all at once</a:t>
            </a:r>
          </a:p>
          <a:p>
            <a:pPr lvl="1"/>
            <a:r>
              <a:rPr lang="en-US" dirty="0"/>
              <a:t>The brain, not knowing what to do with the impulses, is overwhelmed, and the athlete may appear dazed and confused or may even lose consciousness</a:t>
            </a:r>
          </a:p>
          <a:p>
            <a:r>
              <a:rPr lang="en-US" b="1" u="sng" dirty="0"/>
              <a:t>Symptoms of concussion include:  nausea, dizziness, ringing in the ears, loss of balance, unconsciousness, difficulty remembering things before or after impact, possible battle sign, and disorientation</a:t>
            </a:r>
          </a:p>
          <a:p>
            <a:r>
              <a:rPr lang="en-US" b="1" u="sng" dirty="0"/>
              <a:t>Tinnitus: ringing in the ears</a:t>
            </a:r>
          </a:p>
          <a:p>
            <a:r>
              <a:rPr lang="en-US" b="1" u="sng" dirty="0"/>
              <a:t>Amnesia: Loss of memory, usually due to a head injury</a:t>
            </a:r>
          </a:p>
        </p:txBody>
      </p:sp>
    </p:spTree>
    <p:extLst>
      <p:ext uri="{BB962C8B-B14F-4D97-AF65-F5344CB8AC3E}">
        <p14:creationId xmlns:p14="http://schemas.microsoft.com/office/powerpoint/2010/main" val="65155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28B170-B7BC-4BDA-AF69-28A89C4F8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hat&#10;&#10;Description generated with very high confidence">
            <a:extLst>
              <a:ext uri="{FF2B5EF4-FFF2-40B4-BE49-F238E27FC236}">
                <a16:creationId xmlns:a16="http://schemas.microsoft.com/office/drawing/2014/main" id="{DC973EDD-F688-48B6-B9AB-DEB66ECEC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445" y="2293172"/>
            <a:ext cx="3427091" cy="2280573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1E8C82-833C-4573-807A-A01BED375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145F6D-CEB7-4D52-871A-B77FBF46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40831"/>
            <a:ext cx="9914129" cy="1573863"/>
          </a:xfrm>
        </p:spPr>
        <p:txBody>
          <a:bodyPr>
            <a:normAutofit/>
          </a:bodyPr>
          <a:lstStyle/>
          <a:p>
            <a:r>
              <a:rPr lang="en-US" sz="3600"/>
              <a:t>Treating Head Injuries: Concussion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4493A-8463-4CDF-A3A1-40ABB50B7E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1774" y="1791998"/>
            <a:ext cx="7671263" cy="4456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 potential problems related to concussions in sport prompted NATA to create a position statement on management of sport-related concussions</a:t>
            </a:r>
          </a:p>
          <a:p>
            <a:pPr>
              <a:lnSpc>
                <a:spcPct val="110000"/>
              </a:lnSpc>
            </a:pPr>
            <a:r>
              <a:rPr lang="en-US" dirty="0"/>
              <a:t>The statement provides guidelines for ATs, including the idea that </a:t>
            </a:r>
            <a:r>
              <a:rPr lang="en-US" dirty="0" err="1"/>
              <a:t>Ats</a:t>
            </a:r>
            <a:r>
              <a:rPr lang="en-US" dirty="0"/>
              <a:t> must be sensitive to both the causes of concussions and how concussions are presented when an athlete is injured</a:t>
            </a:r>
          </a:p>
          <a:p>
            <a:pPr>
              <a:lnSpc>
                <a:spcPct val="110000"/>
              </a:lnSpc>
            </a:pPr>
            <a:r>
              <a:rPr lang="en-US" dirty="0" err="1"/>
              <a:t>Ats</a:t>
            </a:r>
            <a:r>
              <a:rPr lang="en-US" dirty="0"/>
              <a:t> must not only recognize the common signs of concussion (balance problems, loss of memory, and difficulty concentrating), but also the symptoms (headache, tinnitus, nausea)</a:t>
            </a:r>
          </a:p>
        </p:txBody>
      </p:sp>
    </p:spTree>
    <p:extLst>
      <p:ext uri="{BB962C8B-B14F-4D97-AF65-F5344CB8AC3E}">
        <p14:creationId xmlns:p14="http://schemas.microsoft.com/office/powerpoint/2010/main" val="1202713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28B170-B7BC-4BDA-AF69-28A89C4F8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08231C0D-1C99-4E2A-BCF5-2767D684E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445" y="2204879"/>
            <a:ext cx="3427091" cy="2457159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1E8C82-833C-4573-807A-A01BED375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7D09A2-A569-4ECC-AC57-FBA4DD7A0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40831"/>
            <a:ext cx="9339035" cy="1573863"/>
          </a:xfrm>
        </p:spPr>
        <p:txBody>
          <a:bodyPr>
            <a:normAutofit/>
          </a:bodyPr>
          <a:lstStyle/>
          <a:p>
            <a:r>
              <a:rPr lang="en-US" sz="3600"/>
              <a:t>Treating Head injuries: Concussions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AF0ED-8A58-4B09-8716-B80A3D8C3E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4907" y="1791998"/>
            <a:ext cx="7700017" cy="506025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The NATA position statement also recommend that ATs collect baseline measures of mental functioning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This preinjury testing often involves using computers to assess an athlete's attention, reaction time, information processing speed, concentration, and memory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The use of computer programs allows an AT to identify even subtle deficiencies in brain function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Such information can help determine when an athlete can safely return to play</a:t>
            </a:r>
          </a:p>
        </p:txBody>
      </p:sp>
    </p:spTree>
    <p:extLst>
      <p:ext uri="{BB962C8B-B14F-4D97-AF65-F5344CB8AC3E}">
        <p14:creationId xmlns:p14="http://schemas.microsoft.com/office/powerpoint/2010/main" val="347156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1C0F6D-5AB0-457D-A2E5-4B8E77E39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56A97F-536A-4D70-BE3C-46ED7477A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8F27DD5-AB09-4348-AEAE-38DD5BF3B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4159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C7DFF6-085B-4688-B7D9-0B0CC16C6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31" y="643466"/>
            <a:ext cx="3332519" cy="4308475"/>
          </a:xfrm>
        </p:spPr>
        <p:txBody>
          <a:bodyPr anchor="t">
            <a:normAutofit/>
          </a:bodyPr>
          <a:lstStyle/>
          <a:p>
            <a:pPr algn="l"/>
            <a:r>
              <a:rPr lang="en-US" sz="4100"/>
              <a:t>Treating head injuries: Concussion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C757D-3674-40C3-9E18-CDEF311A88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04108" y="226523"/>
            <a:ext cx="8593001" cy="521424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b="1" u="sng" dirty="0"/>
              <a:t>A noncomputerized cognitive test that is often used by ATs is the Standardized assessment of Concussion (SAC)</a:t>
            </a:r>
          </a:p>
          <a:p>
            <a:pPr>
              <a:lnSpc>
                <a:spcPct val="110000"/>
              </a:lnSpc>
            </a:pPr>
            <a:r>
              <a:rPr lang="en-US" sz="1800" b="1" u="sng" dirty="0"/>
              <a:t>The Sac requires an AT to obtain information from the athlete that relates to orientation (Day of the week), immediate memory (remembering 5 words), concentration (reverse the order of the string of numbers), and delayed recall (remember the 5 initial words given during the immediate memory test)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The sac test also has a neurological screening section where an AT examines loss of consciousness, memory loss, strength, sensation, and coordination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An athlete is given 1 point for a correct response and no points for an incorrect response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The sac form creates a record of an athlete's cognitive function and can be used as a pretest so the post-traumatic score can be compared</a:t>
            </a:r>
          </a:p>
          <a:p>
            <a:pPr>
              <a:lnSpc>
                <a:spcPct val="110000"/>
              </a:lnSpc>
            </a:pPr>
            <a:r>
              <a:rPr lang="en-US" sz="1800" b="1" u="sng" dirty="0"/>
              <a:t>A score of 25 on the SAC is used as criterion for returning an athlete to play</a:t>
            </a:r>
            <a:r>
              <a:rPr lang="en-US" sz="1800" dirty="0"/>
              <a:t> 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2BA091-022A-4EB4-BBA0-0309BF5F9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7"/>
          <a:stretch/>
        </p:blipFill>
        <p:spPr>
          <a:xfrm>
            <a:off x="0" y="5430644"/>
            <a:ext cx="12192000" cy="142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78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E928B170-B7BC-4BDA-AF69-28A89C4F8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persons face&#10;&#10;Description generated with very high confidence">
            <a:extLst>
              <a:ext uri="{FF2B5EF4-FFF2-40B4-BE49-F238E27FC236}">
                <a16:creationId xmlns:a16="http://schemas.microsoft.com/office/drawing/2014/main" id="{9997CAEB-D091-4B34-AEB6-AF873831E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445" y="2319654"/>
            <a:ext cx="3427091" cy="2227609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2E1E8C82-833C-4573-807A-A01BED375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0D8BF2-B5AF-41E8-88C6-D243F5C34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281397"/>
            <a:ext cx="10417337" cy="1142543"/>
          </a:xfrm>
        </p:spPr>
        <p:txBody>
          <a:bodyPr>
            <a:normAutofit/>
          </a:bodyPr>
          <a:lstStyle/>
          <a:p>
            <a:r>
              <a:rPr lang="en-US" sz="3600"/>
              <a:t>Treating head injuries: Concussion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379D1-1621-41B9-A9F7-7D88883616B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4907" y="1162027"/>
            <a:ext cx="7685640" cy="508637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 severity of concussions is graded the same and strains and sprains according to the AMerican Academy of Neurology </a:t>
            </a:r>
          </a:p>
          <a:p>
            <a:pPr>
              <a:lnSpc>
                <a:spcPct val="110000"/>
              </a:lnSpc>
            </a:pPr>
            <a:r>
              <a:rPr lang="en-US" dirty="0"/>
              <a:t>First degree (Mild): no loss of consciousness and symptoms and abnormalities are resolved in less than 15 minutes</a:t>
            </a:r>
          </a:p>
          <a:p>
            <a:pPr>
              <a:lnSpc>
                <a:spcPct val="110000"/>
              </a:lnSpc>
            </a:pPr>
            <a:r>
              <a:rPr lang="en-US" dirty="0"/>
              <a:t>Second degree (moderate): no loss of consciousness, but the athlete's symptoms and abnormalities last longer than 15 minutes</a:t>
            </a:r>
          </a:p>
          <a:p>
            <a:pPr>
              <a:lnSpc>
                <a:spcPct val="110000"/>
              </a:lnSpc>
            </a:pPr>
            <a:r>
              <a:rPr lang="en-US" dirty="0"/>
              <a:t>Third degree (severe): Unconscious of any length of time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Unconscious athlete may experience rapid eye movement that look like fluttering and pupils may be unequal in size</a:t>
            </a:r>
          </a:p>
          <a:p>
            <a:pPr lvl="1">
              <a:lnSpc>
                <a:spcPct val="110000"/>
              </a:lnSpc>
            </a:pPr>
            <a:r>
              <a:rPr lang="en-US" sz="2000" dirty="0" err="1"/>
              <a:t>THe</a:t>
            </a:r>
            <a:r>
              <a:rPr lang="en-US" sz="2000" dirty="0"/>
              <a:t> pupil of the side of the head injury will be enlarged if the head injury is serious</a:t>
            </a:r>
          </a:p>
          <a:p>
            <a:pPr>
              <a:lnSpc>
                <a:spcPct val="110000"/>
              </a:lnSpc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552588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3F012C5-2940-4F3E-BB5E-B8B2C9E82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37C977-E7E3-44AC-AEC8-2E2764190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13876" cy="6858000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0DF37D-86A3-45DB-B1C1-580462D4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37" b="73004"/>
          <a:stretch/>
        </p:blipFill>
        <p:spPr>
          <a:xfrm>
            <a:off x="1" y="-2"/>
            <a:ext cx="3321978" cy="21967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E62359-061C-49CA-B349-8B85190B8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896" y="960814"/>
            <a:ext cx="2732249" cy="4912936"/>
          </a:xfrm>
        </p:spPr>
        <p:txBody>
          <a:bodyPr anchor="b">
            <a:normAutofit/>
          </a:bodyPr>
          <a:lstStyle/>
          <a:p>
            <a:pPr algn="r"/>
            <a:r>
              <a:rPr lang="en-US" sz="3100" dirty="0">
                <a:solidFill>
                  <a:schemeClr val="bg1"/>
                </a:solidFill>
              </a:rPr>
              <a:t>Treating Head Injuries: Concussion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66DAD-6530-485A-9EB2-2D91B550E4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89607" y="-45601"/>
            <a:ext cx="7599193" cy="67425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Severe Concussion Continued</a:t>
            </a:r>
          </a:p>
          <a:p>
            <a:r>
              <a:rPr lang="en-US" sz="2400" dirty="0"/>
              <a:t>Athlete could potentially be in a coma, but can hear what is being said</a:t>
            </a:r>
          </a:p>
          <a:p>
            <a:pPr lvl="1"/>
            <a:r>
              <a:rPr lang="en-US" sz="2400" dirty="0"/>
              <a:t>It is important that someone keep talking to the victim while the AT is working</a:t>
            </a:r>
          </a:p>
          <a:p>
            <a:r>
              <a:rPr lang="en-US" sz="2400" dirty="0"/>
              <a:t>The AT will check for increased blood pressure, decreased pulse rate, and signs of shock</a:t>
            </a:r>
          </a:p>
          <a:p>
            <a:r>
              <a:rPr lang="en-US" sz="2400" dirty="0"/>
              <a:t>A severe concussion could lead to paralysis</a:t>
            </a:r>
          </a:p>
          <a:p>
            <a:r>
              <a:rPr lang="en-US" sz="2400" dirty="0"/>
              <a:t>AT must keep in mind that other injuries could have occurred during concussion</a:t>
            </a:r>
          </a:p>
          <a:p>
            <a:r>
              <a:rPr lang="en-US" sz="2400" dirty="0"/>
              <a:t>Should also consider the possibility of neck injury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289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invertebrate, animal, coelenterate&#10;&#10;Description generated with very high confidence">
            <a:extLst>
              <a:ext uri="{FF2B5EF4-FFF2-40B4-BE49-F238E27FC236}">
                <a16:creationId xmlns:a16="http://schemas.microsoft.com/office/drawing/2014/main" id="{09E098C4-905C-4792-9A46-37690520E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8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21CB8282-44AF-40D0-A7E2-03734788D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D77CF7D5-36A3-4ED3-AE46-77E42D2AA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038226" y="819150"/>
            <a:ext cx="10037605" cy="4972049"/>
          </a:xfrm>
          <a:prstGeom prst="roundRect">
            <a:avLst>
              <a:gd name="adj" fmla="val 4333"/>
            </a:avLst>
          </a:prstGeom>
          <a:solidFill>
            <a:schemeClr val="bg1">
              <a:alpha val="75000"/>
            </a:schemeClr>
          </a:solidFill>
          <a:ln w="82550">
            <a:solidFill>
              <a:srgbClr val="EAEAEA"/>
            </a:solidFill>
          </a:ln>
          <a:scene3d>
            <a:camera prst="orthographicFront"/>
            <a:lightRig rig="threePt" dir="t"/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CF912B-F639-4D45-8AE0-715C6BBE6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482" y="950976"/>
            <a:ext cx="9499092" cy="1263718"/>
          </a:xfrm>
        </p:spPr>
        <p:txBody>
          <a:bodyPr>
            <a:normAutofit/>
          </a:bodyPr>
          <a:lstStyle/>
          <a:p>
            <a:r>
              <a:rPr lang="en-US" sz="4800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4396E-8491-404E-A89D-B119AA886C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83682" y="2367093"/>
            <a:ext cx="9346692" cy="30907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Describe the anatomy of the head</a:t>
            </a:r>
          </a:p>
          <a:p>
            <a:r>
              <a:rPr lang="en-US" sz="2400" dirty="0"/>
              <a:t>Understand that head injuries can be prevented</a:t>
            </a:r>
          </a:p>
          <a:p>
            <a:r>
              <a:rPr lang="en-US" sz="2400" dirty="0"/>
              <a:t>Understand the urgency involved with caring for brain injuries</a:t>
            </a:r>
          </a:p>
          <a:p>
            <a:r>
              <a:rPr lang="en-US" sz="2400" dirty="0"/>
              <a:t>Describe the types of head injuries </a:t>
            </a:r>
          </a:p>
        </p:txBody>
      </p:sp>
    </p:spTree>
    <p:extLst>
      <p:ext uri="{BB962C8B-B14F-4D97-AF65-F5344CB8AC3E}">
        <p14:creationId xmlns:p14="http://schemas.microsoft.com/office/powerpoint/2010/main" val="3000631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8008C-22AE-47A2-8683-83BA2BEBE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Treating Head injuries: Concussion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C88CE-5210-4FA3-86A8-525AD31D85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6676" y="1841205"/>
            <a:ext cx="11308276" cy="44222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Cantu grading system is another way to measure concussion severity</a:t>
            </a:r>
          </a:p>
          <a:p>
            <a:pPr lvl="1"/>
            <a:r>
              <a:rPr lang="en-US" dirty="0"/>
              <a:t>Grade 1: no loss of consciousness, loss of memory lasts less than 30 minutes, and post-concussion signs and symptoms last less than 24 hours </a:t>
            </a:r>
          </a:p>
          <a:p>
            <a:pPr lvl="1"/>
            <a:r>
              <a:rPr lang="en-US" dirty="0"/>
              <a:t>Grade 2: involves loss of consciousness for less than a minute of post-traumatic loss of memory between 30 minutes and 24 hours; post-concussion signs and symptoms last 1-7 days</a:t>
            </a:r>
          </a:p>
          <a:p>
            <a:pPr lvl="1"/>
            <a:r>
              <a:rPr lang="en-US" dirty="0"/>
              <a:t>Grade 3: loss of consciousness of over a minute, memory loss longer than 24 hours, post-concussion signs and symptoms last longer than 7 days</a:t>
            </a:r>
          </a:p>
        </p:txBody>
      </p:sp>
    </p:spTree>
    <p:extLst>
      <p:ext uri="{BB962C8B-B14F-4D97-AF65-F5344CB8AC3E}">
        <p14:creationId xmlns:p14="http://schemas.microsoft.com/office/powerpoint/2010/main" val="2583253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EBEDA-45E6-4FB0-8ECC-5CBBC86D4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Treating Head </a:t>
            </a:r>
            <a:r>
              <a:rPr lang="en-US" dirty="0" err="1"/>
              <a:t>INjuries</a:t>
            </a:r>
            <a:r>
              <a:rPr lang="en-US" dirty="0"/>
              <a:t>: Concussion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CAA78-03D7-409E-898A-6127D04C941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When the athlete is removed from the playing field, it is not uncommon for players to hit in the teammate in the head and say "Hang in there"</a:t>
            </a:r>
          </a:p>
          <a:p>
            <a:r>
              <a:rPr lang="en-US" dirty="0"/>
              <a:t>Although they are trying to be supportive, they're actually contributing to the concussion</a:t>
            </a:r>
          </a:p>
          <a:p>
            <a:r>
              <a:rPr lang="en-US" dirty="0"/>
              <a:t>Athletes must be instructed ahead of time to keep their hands off so that only the AT is touching the injured player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362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CC7E3-03E3-45D0-A8BA-F1AC7FBAE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Treating Head </a:t>
            </a:r>
            <a:r>
              <a:rPr lang="en-US" dirty="0" err="1"/>
              <a:t>INjuries</a:t>
            </a:r>
            <a:r>
              <a:rPr lang="en-US" dirty="0"/>
              <a:t>: Concussion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5B5D5-B5CC-4773-9B2A-BED242C1EB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9831" y="1712416"/>
            <a:ext cx="11812698" cy="407878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u="sng" dirty="0"/>
              <a:t>Assessing the level of consciousness should be done using the Glasgow Coma Scale, or GCS</a:t>
            </a:r>
          </a:p>
          <a:p>
            <a:r>
              <a:rPr lang="en-US" b="1" u="sng" dirty="0" err="1"/>
              <a:t>THe</a:t>
            </a:r>
            <a:r>
              <a:rPr lang="en-US" b="1" u="sng" dirty="0"/>
              <a:t> scale is used to determine the severity of the brain injury and Assesses alertness, verbal, pain, and Unresponsiveness</a:t>
            </a:r>
          </a:p>
          <a:p>
            <a:pPr lvl="1"/>
            <a:r>
              <a:rPr lang="en-US" sz="2000" dirty="0"/>
              <a:t>Also referred to as AVPU</a:t>
            </a:r>
          </a:p>
          <a:p>
            <a:r>
              <a:rPr lang="en-US" dirty="0"/>
              <a:t>THE SCALE IS BROKEN INTO THREE AREAS: MOTOR RESPONSE, VERBAL REPSONSE, AND ETE OPENING</a:t>
            </a:r>
          </a:p>
          <a:p>
            <a:r>
              <a:rPr lang="en-US" dirty="0"/>
              <a:t>EACH CATEGORY HAS A GRADING SCALE AND FINAL SCORE IS DETERMINED BY ADDING ALL THE SCALES TOGETHER</a:t>
            </a:r>
          </a:p>
          <a:p>
            <a:r>
              <a:rPr lang="en-US" dirty="0"/>
              <a:t>A CHART IS USED TO ASSESS THE ATHLETE'S PROGNOSIS</a:t>
            </a:r>
          </a:p>
          <a:p>
            <a:r>
              <a:rPr lang="en-US" dirty="0"/>
              <a:t>THE HIGHER THE NUMBER ON THE GRADING SCALE, THE GREATER THE CHANCE OF RETURNING TO NORMAL</a:t>
            </a:r>
          </a:p>
        </p:txBody>
      </p:sp>
    </p:spTree>
    <p:extLst>
      <p:ext uri="{BB962C8B-B14F-4D97-AF65-F5344CB8AC3E}">
        <p14:creationId xmlns:p14="http://schemas.microsoft.com/office/powerpoint/2010/main" val="401443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7E607C4-A0A1-44FA-981D-EA3B81396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A6F97C1-BC58-418F-81BC-5DA880AAB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827" y="643466"/>
            <a:ext cx="5818346" cy="55710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D97526-B9D9-4257-B6A9-9D798897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71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973623-088F-4C88-94F0-0D7DED15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419900"/>
            <a:ext cx="2844002" cy="4018201"/>
          </a:xfrm>
        </p:spPr>
        <p:txBody>
          <a:bodyPr>
            <a:normAutofit/>
          </a:bodyPr>
          <a:lstStyle/>
          <a:p>
            <a:pPr algn="l"/>
            <a:r>
              <a:rPr lang="en-US" sz="3100"/>
              <a:t>Treating Head INjuries: Concussions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687C1-4939-498F-966B-2E0BF507F0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8442" y="215916"/>
            <a:ext cx="7899307" cy="6785604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dirty="0"/>
              <a:t>A concussion with or without the loss of consciousness should make the AT wonder about other injuries that may have occurred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It is best to use a backboard for any athlete with a moderate or severe concussion in the event that the athlete loses consciousness and then must be referred to a physician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An athlete who has suffered a concussion will need to be monitored by a physician to determine it is safe to reenter competition</a:t>
            </a:r>
          </a:p>
          <a:p>
            <a:pPr>
              <a:lnSpc>
                <a:spcPct val="110000"/>
              </a:lnSpc>
            </a:pPr>
            <a:r>
              <a:rPr lang="en-US" sz="1800" dirty="0" err="1"/>
              <a:t>THe</a:t>
            </a:r>
            <a:r>
              <a:rPr lang="en-US" sz="1800" dirty="0"/>
              <a:t> NATA position statement on concussion management states that an athlete should be monitored every 5 minutes after the concussion until the condition clears of the athlete is referred for advanced care</a:t>
            </a:r>
          </a:p>
          <a:p>
            <a:pPr>
              <a:lnSpc>
                <a:spcPct val="110000"/>
              </a:lnSpc>
            </a:pPr>
            <a:r>
              <a:rPr lang="en-US" sz="1800" b="1" u="sng" dirty="0"/>
              <a:t>In general, an athlete will not be allowed back into competition after the first concussion until there are no remaining signs or symptoms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02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46F2B05-D14A-46C1-B94D-81BAFA34C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7979E7B-8E05-4FF4-BCE0-3EFC43299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704" y="2004597"/>
            <a:ext cx="3840815" cy="2880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21F734-A85A-4FEA-8CB8-6C72B8195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43D25-6CCA-4639-A6CA-FDD361C1F9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782" y="1720111"/>
            <a:ext cx="7278773" cy="499763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sz="2100" b="1" u="sng" dirty="0"/>
              <a:t>After a second concussion within a year, the athlete must have at least one month free of all signs and symptoms before reentering</a:t>
            </a:r>
          </a:p>
          <a:p>
            <a:pPr>
              <a:lnSpc>
                <a:spcPct val="110000"/>
              </a:lnSpc>
            </a:pPr>
            <a:r>
              <a:rPr lang="en-US" sz="2100" b="1" u="sng" dirty="0"/>
              <a:t>A third concussion in one year puts the athlete out of competition for one year, starting the day of the third concussion</a:t>
            </a:r>
          </a:p>
          <a:p>
            <a:pPr>
              <a:lnSpc>
                <a:spcPct val="110000"/>
              </a:lnSpc>
            </a:pPr>
            <a:r>
              <a:rPr lang="en-US" sz="2100" dirty="0"/>
              <a:t>An athlete who has suffered a concussion should be told about the signs and symptoms of concussions and the implications of the repeated impacts</a:t>
            </a:r>
          </a:p>
          <a:p>
            <a:pPr>
              <a:lnSpc>
                <a:spcPct val="110000"/>
              </a:lnSpc>
            </a:pPr>
            <a:r>
              <a:rPr lang="en-US" sz="2100" b="1" u="sng" dirty="0"/>
              <a:t>An athlete who has suffered one concussion is 4 times for likely to suffer another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494DB1-79DF-4397-BB01-C635C7617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064" y="618517"/>
            <a:ext cx="10355529" cy="1596177"/>
          </a:xfrm>
        </p:spPr>
        <p:txBody>
          <a:bodyPr>
            <a:normAutofit/>
          </a:bodyPr>
          <a:lstStyle/>
          <a:p>
            <a:r>
              <a:rPr lang="en-US" sz="3600"/>
              <a:t>Treating Head injuries: Concussions</a:t>
            </a:r>
          </a:p>
        </p:txBody>
      </p:sp>
    </p:spTree>
    <p:extLst>
      <p:ext uri="{BB962C8B-B14F-4D97-AF65-F5344CB8AC3E}">
        <p14:creationId xmlns:p14="http://schemas.microsoft.com/office/powerpoint/2010/main" val="34593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613DD-6AC0-4AF4-AF26-5F835D3B7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Treating head injuries: Concussions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01DFA-B45F-4D6B-8043-8AEBFB1944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4341" y="1777621"/>
            <a:ext cx="11370240" cy="468931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Decisions to return to play should be made by the at and physician</a:t>
            </a:r>
          </a:p>
          <a:p>
            <a:r>
              <a:rPr lang="en-US" dirty="0"/>
              <a:t>Sometimes a follow-up appointment and progression of physical therapy are necessary</a:t>
            </a:r>
          </a:p>
          <a:p>
            <a:r>
              <a:rPr lang="en-US" dirty="0"/>
              <a:t>Assessments should be compared to SAC tests </a:t>
            </a:r>
          </a:p>
          <a:p>
            <a:r>
              <a:rPr lang="en-US" dirty="0"/>
              <a:t>The progression of activity involves engaging in exercises such as stationary biking, push-ups, sit-ups, and low-level running</a:t>
            </a:r>
          </a:p>
          <a:p>
            <a:r>
              <a:rPr lang="en-US" dirty="0"/>
              <a:t>The AT must reassess the athlete to determine if the concussion symptoms reoccur during any activity</a:t>
            </a:r>
          </a:p>
          <a:p>
            <a:r>
              <a:rPr lang="en-US" b="1" u="sng" dirty="0"/>
              <a:t>Neurocognitive testing: systematic, objective procedures used to examine the function of the brain; tests are often computer based and used to create baseline performance measures that are then compared with post-concussion performance to determine if an athlete can return to play</a:t>
            </a:r>
          </a:p>
        </p:txBody>
      </p:sp>
    </p:spTree>
    <p:extLst>
      <p:ext uri="{BB962C8B-B14F-4D97-AF65-F5344CB8AC3E}">
        <p14:creationId xmlns:p14="http://schemas.microsoft.com/office/powerpoint/2010/main" val="1071900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C9B79-8C50-4225-8B9D-8830D4B5B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Treating Head </a:t>
            </a:r>
            <a:r>
              <a:rPr lang="en-US" dirty="0" err="1"/>
              <a:t>INjuries</a:t>
            </a:r>
            <a:r>
              <a:rPr lang="en-US" dirty="0"/>
              <a:t>: Intracranial Hematoma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17234-B3EC-4E9F-BFBA-A65873915C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0567" y="1820753"/>
            <a:ext cx="10867033" cy="39704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u="sng" dirty="0"/>
              <a:t>Intercranial Hematoma: severe bleeding within the brain caused by a blow to the head, particularly over the temporal or parietal regions</a:t>
            </a:r>
          </a:p>
          <a:p>
            <a:r>
              <a:rPr lang="en-US" dirty="0"/>
              <a:t>The hematoma causes a significant increase in pressure on the brain, and rapid death can occur</a:t>
            </a:r>
          </a:p>
          <a:p>
            <a:r>
              <a:rPr lang="en-US" dirty="0"/>
              <a:t>Sometimes an athlete is thought to have a concussion and is allowed to go home and could cause death</a:t>
            </a:r>
          </a:p>
          <a:p>
            <a:r>
              <a:rPr lang="en-US" dirty="0"/>
              <a:t>If the athlete is found in a coma, the chances of survival are only 40%</a:t>
            </a:r>
          </a:p>
          <a:p>
            <a:r>
              <a:rPr lang="en-US" dirty="0"/>
              <a:t>Survival depends on early examination by a physician and prompt surgical care</a:t>
            </a:r>
          </a:p>
        </p:txBody>
      </p:sp>
    </p:spTree>
    <p:extLst>
      <p:ext uri="{BB962C8B-B14F-4D97-AF65-F5344CB8AC3E}">
        <p14:creationId xmlns:p14="http://schemas.microsoft.com/office/powerpoint/2010/main" val="1397587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3254AE-C4CD-426D-A6E8-7FA13B0F8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sitting, table, pink, red&#10;&#10;Description generated with very high confidence">
            <a:extLst>
              <a:ext uri="{FF2B5EF4-FFF2-40B4-BE49-F238E27FC236}">
                <a16:creationId xmlns:a16="http://schemas.microsoft.com/office/drawing/2014/main" id="{E1D4820A-4790-42D6-9494-4D4CFB051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734" y="2737520"/>
            <a:ext cx="4770219" cy="2683248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C53434-A0C7-4A81-8EB0-D460DAD9B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945D0B-3F4F-4E20-B17A-673523DA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n-US" sz="3600" dirty="0"/>
              <a:t>Treating Head Injuries: </a:t>
            </a:r>
            <a:r>
              <a:rPr lang="en-US" dirty="0"/>
              <a:t>Intracranial</a:t>
            </a:r>
            <a:r>
              <a:rPr lang="en-US" sz="3600" dirty="0"/>
              <a:t> Hematoma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9398E-D3DA-4AC1-83CA-F4E4993ECE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8039" y="1835130"/>
            <a:ext cx="6068190" cy="47899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Physicians drill a hole in the skull to allow drainage of the blood and attempt to repair the bleeding vessel</a:t>
            </a:r>
          </a:p>
          <a:p>
            <a:r>
              <a:rPr lang="en-US" sz="2400" dirty="0"/>
              <a:t>If the athlete is not in a coma, the physician must give medication to put them into a coma</a:t>
            </a:r>
          </a:p>
          <a:p>
            <a:pPr lvl="1"/>
            <a:r>
              <a:rPr lang="en-US" sz="2400" dirty="0"/>
              <a:t>Comatose state keeps the athlete calm and allows the brain to heal without movement</a:t>
            </a:r>
          </a:p>
        </p:txBody>
      </p:sp>
    </p:spTree>
    <p:extLst>
      <p:ext uri="{BB962C8B-B14F-4D97-AF65-F5344CB8AC3E}">
        <p14:creationId xmlns:p14="http://schemas.microsoft.com/office/powerpoint/2010/main" val="20171319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B8346-669C-4A6C-9802-B9939E46E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Treating Head injuries: Intracranial Hematoma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1886A-3200-49E4-91BE-EE75D7F504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7435" y="1849508"/>
            <a:ext cx="10910165" cy="39416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u="sng" dirty="0"/>
              <a:t>Symptoms of intracranial hematoma include: headaches, nausea, </a:t>
            </a:r>
            <a:r>
              <a:rPr lang="en-US" b="1" u="sng" dirty="0" err="1"/>
              <a:t>vomting</a:t>
            </a:r>
            <a:r>
              <a:rPr lang="en-US" b="1" u="sng" dirty="0"/>
              <a:t>, loss of consciousness, paralysis of extremities on the opposite side of the injury, and battle sign</a:t>
            </a:r>
          </a:p>
          <a:p>
            <a:r>
              <a:rPr lang="en-US" dirty="0"/>
              <a:t>If an intracranial hematoma is suspected, EMS should be contacted immediately</a:t>
            </a:r>
          </a:p>
          <a:p>
            <a:r>
              <a:rPr lang="en-US" dirty="0"/>
              <a:t>Onset of symptoms may be gradual, so athlete must be continually monitored</a:t>
            </a:r>
          </a:p>
          <a:p>
            <a:r>
              <a:rPr lang="en-US" dirty="0"/>
              <a:t>With the first indication that condition is worsening, the athlete must be taken immediately to a hospital</a:t>
            </a:r>
          </a:p>
          <a:p>
            <a:r>
              <a:rPr lang="en-US" b="1" u="sng" dirty="0"/>
              <a:t>Any athlete with any possible head injury should be monitored for at least 24 hours and be awakened every couple of hours to check on status </a:t>
            </a:r>
          </a:p>
        </p:txBody>
      </p:sp>
    </p:spTree>
    <p:extLst>
      <p:ext uri="{BB962C8B-B14F-4D97-AF65-F5344CB8AC3E}">
        <p14:creationId xmlns:p14="http://schemas.microsoft.com/office/powerpoint/2010/main" val="1238377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3F3C2-1452-45B4-89B6-B6A8EF96C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95163"/>
          </a:xfrm>
        </p:spPr>
        <p:txBody>
          <a:bodyPr>
            <a:normAutofit/>
          </a:bodyPr>
          <a:lstStyle/>
          <a:p>
            <a:r>
              <a:rPr lang="en-US" sz="4400" dirty="0"/>
              <a:t>Anatomy of the 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A15E0-2FAA-44FC-96CC-CF2A33201A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8620" y="1540699"/>
            <a:ext cx="11662444" cy="42505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 dirty="0"/>
              <a:t>When an athlete has a head injury, the AT must act quickly to lessen the chance of death and permanent injury</a:t>
            </a:r>
          </a:p>
          <a:p>
            <a:r>
              <a:rPr lang="en-US" sz="2200" dirty="0"/>
              <a:t>made of billions of cells</a:t>
            </a:r>
          </a:p>
          <a:p>
            <a:r>
              <a:rPr lang="en-US" sz="2200" dirty="0"/>
              <a:t>Weighs about 3 pounds</a:t>
            </a:r>
          </a:p>
          <a:p>
            <a:r>
              <a:rPr lang="en-US" sz="2200" dirty="0"/>
              <a:t>Requires 20% of the total body oxygen and 15% of body's blood supply</a:t>
            </a:r>
          </a:p>
          <a:p>
            <a:pPr lvl="1"/>
            <a:r>
              <a:rPr lang="en-US" sz="1900" dirty="0"/>
              <a:t>Depriving the brain of oxygen will cause unconsciousness and then death</a:t>
            </a:r>
          </a:p>
          <a:p>
            <a:pPr lvl="1"/>
            <a:r>
              <a:rPr lang="en-US" sz="1900" dirty="0"/>
              <a:t>Pupils will dilate (indication of the inability to control the muscle of the iris)</a:t>
            </a:r>
          </a:p>
          <a:p>
            <a:pPr lvl="1"/>
            <a:r>
              <a:rPr lang="en-US" sz="1900" dirty="0"/>
              <a:t>About 4-6 minutes without oxygen, biological brain death occurs</a:t>
            </a:r>
          </a:p>
          <a:p>
            <a:r>
              <a:rPr lang="en-US" sz="2200" dirty="0" err="1"/>
              <a:t>BRain</a:t>
            </a:r>
            <a:r>
              <a:rPr lang="en-US" sz="2200" dirty="0"/>
              <a:t> cells grow and develop until age 18</a:t>
            </a:r>
          </a:p>
          <a:p>
            <a:pPr lvl="1"/>
            <a:r>
              <a:rPr lang="en-US" sz="1900" dirty="0"/>
              <a:t>After this, brain cells can be destroyed, but not reproduced</a:t>
            </a:r>
          </a:p>
          <a:p>
            <a:r>
              <a:rPr lang="en-US" sz="2200" dirty="0"/>
              <a:t>Brain continues to develop until about age 25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2328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E8103-1F7D-42BC-869A-1C470D1BE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Treating Head injuries: Intracranial Hematoma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37142-68DC-4944-808C-270387283B7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signs of a hematoma are a rise in blood pressure with a drop in pulse rate</a:t>
            </a:r>
          </a:p>
          <a:p>
            <a:r>
              <a:rPr lang="en-US" dirty="0"/>
              <a:t>The pupil on the same side as the head injury will be enlarged</a:t>
            </a:r>
          </a:p>
          <a:p>
            <a:r>
              <a:rPr lang="en-US" b="1" u="sng" dirty="0"/>
              <a:t>Signs of intracranial Hematoma: The athlete may have difficulty speaking, difficulty using extremities on the opposite side of the hematoma, stiffening of posture, rapid eye movements, unconsciousness or coma, and lack of coordination</a:t>
            </a:r>
          </a:p>
          <a:p>
            <a:r>
              <a:rPr lang="en-US" dirty="0"/>
              <a:t>Depending on the severity of the injury, athlete can fully recover or suffer permanent brain impairment 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48894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6088-72F5-48D7-B153-CC32A16F9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Treating Head injuries: Post-concussion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3563D-75D5-40DC-B8F9-B0422A5761B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u="sng" dirty="0"/>
              <a:t>Post-concussion syndrome: the persistence of symptoms after a concussion</a:t>
            </a:r>
          </a:p>
          <a:p>
            <a:r>
              <a:rPr lang="en-US" dirty="0"/>
              <a:t>Symptoms may include headache, ringing in the ears, dizziness, and confusion</a:t>
            </a:r>
          </a:p>
          <a:p>
            <a:r>
              <a:rPr lang="en-US" dirty="0"/>
              <a:t>The athlete should be seen by a physician for a follow-up evaluation</a:t>
            </a:r>
          </a:p>
          <a:p>
            <a:r>
              <a:rPr lang="en-US" dirty="0"/>
              <a:t>Returning to play too soon following a concussion increases the chance of developing this condition</a:t>
            </a:r>
          </a:p>
          <a:p>
            <a:r>
              <a:rPr lang="en-US" dirty="0"/>
              <a:t>Usually does not last more than a week or two</a:t>
            </a:r>
          </a:p>
        </p:txBody>
      </p:sp>
    </p:spTree>
    <p:extLst>
      <p:ext uri="{BB962C8B-B14F-4D97-AF65-F5344CB8AC3E}">
        <p14:creationId xmlns:p14="http://schemas.microsoft.com/office/powerpoint/2010/main" val="34950163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FE0E9-6066-410E-ADBA-407FB551C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Treating head injuries: Second-impact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9F127-3887-4AA7-8837-6C9132468E1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Damage from concussions and brain injury is cumulative</a:t>
            </a:r>
          </a:p>
          <a:p>
            <a:r>
              <a:rPr lang="en-US" b="1" u="sng" dirty="0"/>
              <a:t>Second-impact syndrome: occurs when an athlete receives more than one concussion or blow to the head in a relatively short time</a:t>
            </a:r>
          </a:p>
          <a:p>
            <a:r>
              <a:rPr lang="en-US" dirty="0"/>
              <a:t>Such trauma may disturb the blood supply to the brain and present signs of a minor concussion followed quickly by a semi comatose state</a:t>
            </a:r>
          </a:p>
          <a:p>
            <a:r>
              <a:rPr lang="en-US" dirty="0"/>
              <a:t>Athletes who have suffered brain injuries must not be allowed to return to participate until they are symptom free and have written permission from a doctor</a:t>
            </a:r>
          </a:p>
        </p:txBody>
      </p:sp>
    </p:spTree>
    <p:extLst>
      <p:ext uri="{BB962C8B-B14F-4D97-AF65-F5344CB8AC3E}">
        <p14:creationId xmlns:p14="http://schemas.microsoft.com/office/powerpoint/2010/main" val="33334810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4DD4CF-9732-4771-98FE-77886DC9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persons face&#10;&#10;Description generated with very high confidence">
            <a:extLst>
              <a:ext uri="{FF2B5EF4-FFF2-40B4-BE49-F238E27FC236}">
                <a16:creationId xmlns:a16="http://schemas.microsoft.com/office/drawing/2014/main" id="{5458DF8E-FB66-4D50-965A-37885139A5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72" r="9580" b="-1"/>
          <a:stretch/>
        </p:blipFill>
        <p:spPr>
          <a:xfrm>
            <a:off x="1" y="10"/>
            <a:ext cx="7479157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2861A9C-C970-4FFE-B67C-222B6F573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FDF82E-EBD8-4EC5-AD10-CD9E70EE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00169F-4D51-4756-B68E-3C3B4BB6E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201" y="108869"/>
            <a:ext cx="4502316" cy="1545109"/>
          </a:xfrm>
        </p:spPr>
        <p:txBody>
          <a:bodyPr>
            <a:normAutofit/>
          </a:bodyPr>
          <a:lstStyle/>
          <a:p>
            <a:pPr algn="l"/>
            <a:r>
              <a:rPr lang="en-US" sz="3600"/>
              <a:t>Treating Head </a:t>
            </a:r>
            <a:r>
              <a:rPr lang="en-US" sz="3600" err="1"/>
              <a:t>INjuries</a:t>
            </a:r>
            <a:r>
              <a:rPr lang="en-US" sz="3600"/>
              <a:t>: Laceration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43AC2-A4A8-4F60-B57B-3CA98A3FBB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36333" y="1533206"/>
            <a:ext cx="4286655" cy="498836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A laceration to the scalp will bleed profusely because of the number of blood vessels in the scalp</a:t>
            </a:r>
          </a:p>
          <a:p>
            <a:pPr>
              <a:lnSpc>
                <a:spcPct val="110000"/>
              </a:lnSpc>
            </a:pPr>
            <a:r>
              <a:rPr lang="en-US" dirty="0"/>
              <a:t>Direct pressure applied to the wound will eventually stop the bleeding, but application of multiple gauze pads is usually necessary</a:t>
            </a:r>
          </a:p>
          <a:p>
            <a:pPr>
              <a:lnSpc>
                <a:spcPct val="110000"/>
              </a:lnSpc>
            </a:pPr>
            <a:r>
              <a:rPr lang="en-US" dirty="0"/>
              <a:t>Lacerations of the scalp may require suturing </a:t>
            </a:r>
          </a:p>
        </p:txBody>
      </p:sp>
    </p:spTree>
    <p:extLst>
      <p:ext uri="{BB962C8B-B14F-4D97-AF65-F5344CB8AC3E}">
        <p14:creationId xmlns:p14="http://schemas.microsoft.com/office/powerpoint/2010/main" val="36067180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DBD80-6D2E-40E3-99E1-15213679C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2FA79-9287-4CE0-9404-8A78B05FCF4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Fundamentals of athletic training </a:t>
            </a:r>
          </a:p>
        </p:txBody>
      </p:sp>
    </p:spTree>
    <p:extLst>
      <p:ext uri="{BB962C8B-B14F-4D97-AF65-F5344CB8AC3E}">
        <p14:creationId xmlns:p14="http://schemas.microsoft.com/office/powerpoint/2010/main" val="3816787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DDE267B-E820-4910-868D-BA40CFB93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-9523"/>
            <a:ext cx="10058400" cy="6867522"/>
          </a:xfrm>
          <a:custGeom>
            <a:avLst/>
            <a:gdLst>
              <a:gd name="connsiteX0" fmla="*/ 1263465 w 10058400"/>
              <a:gd name="connsiteY0" fmla="*/ 0 h 6867522"/>
              <a:gd name="connsiteX1" fmla="*/ 8794935 w 10058400"/>
              <a:gd name="connsiteY1" fmla="*/ 0 h 6867522"/>
              <a:gd name="connsiteX2" fmla="*/ 8909975 w 10058400"/>
              <a:gd name="connsiteY2" fmla="*/ 132807 h 6867522"/>
              <a:gd name="connsiteX3" fmla="*/ 10058400 w 10058400"/>
              <a:gd name="connsiteY3" fmla="*/ 3331845 h 6867522"/>
              <a:gd name="connsiteX4" fmla="*/ 8751905 w 10058400"/>
              <a:gd name="connsiteY4" fmla="*/ 6713366 h 6867522"/>
              <a:gd name="connsiteX5" fmla="*/ 8604930 w 10058400"/>
              <a:gd name="connsiteY5" fmla="*/ 6867522 h 6867522"/>
              <a:gd name="connsiteX6" fmla="*/ 1453470 w 10058400"/>
              <a:gd name="connsiteY6" fmla="*/ 6867522 h 6867522"/>
              <a:gd name="connsiteX7" fmla="*/ 1306495 w 10058400"/>
              <a:gd name="connsiteY7" fmla="*/ 6713366 h 6867522"/>
              <a:gd name="connsiteX8" fmla="*/ 0 w 10058400"/>
              <a:gd name="connsiteY8" fmla="*/ 3331845 h 6867522"/>
              <a:gd name="connsiteX9" fmla="*/ 1148425 w 10058400"/>
              <a:gd name="connsiteY9" fmla="*/ 132807 h 6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3E25D7-C2F8-445D-AA42-C1163028D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B59A41E1-830A-47E9-94A3-FDDCC7F6B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251" y="965201"/>
            <a:ext cx="6325498" cy="491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28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ACB32-1DC0-4552-B35E-53923FBC5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the 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BCF8B-2A6A-4632-B1D8-D16885C6BFF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The brain is divided into lobes, each named after the bony structure of the skull that covers it</a:t>
            </a:r>
          </a:p>
          <a:p>
            <a:r>
              <a:rPr lang="en-US" sz="2400" dirty="0"/>
              <a:t>Each lobe is responsible for specific body functions:</a:t>
            </a:r>
          </a:p>
          <a:p>
            <a:pPr lvl="1"/>
            <a:r>
              <a:rPr lang="en-US" sz="2000" b="1" u="sng" dirty="0"/>
              <a:t>Occipital: vision</a:t>
            </a:r>
          </a:p>
          <a:p>
            <a:pPr lvl="1"/>
            <a:r>
              <a:rPr lang="en-US" sz="2000" b="1" u="sng" dirty="0"/>
              <a:t>Temporal: hearing and speech</a:t>
            </a:r>
          </a:p>
          <a:p>
            <a:pPr lvl="1"/>
            <a:r>
              <a:rPr lang="en-US" sz="2000" b="1" u="sng" dirty="0"/>
              <a:t>Parietal: sensation</a:t>
            </a:r>
          </a:p>
          <a:p>
            <a:pPr lvl="1"/>
            <a:r>
              <a:rPr lang="en-US" sz="2000" b="1" u="sng" dirty="0"/>
              <a:t>Frontal: voluntary muscle movement. Emotion, and eye movement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024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0C1BC1E-153D-4DA3-87A4-314B61BC4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5A56C3-A6D4-4D92-8AE6-10218C076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indoor, table&#10;&#10;Description generated with very high confidence">
            <a:extLst>
              <a:ext uri="{FF2B5EF4-FFF2-40B4-BE49-F238E27FC236}">
                <a16:creationId xmlns:a16="http://schemas.microsoft.com/office/drawing/2014/main" id="{A2D18924-A5D6-4808-85AF-F26F42A01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990" y="643467"/>
            <a:ext cx="665202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45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28B170-B7BC-4BDA-AF69-28A89C4F8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6CCD97BB-E43F-4C6F-B8BC-E68D1F475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445" y="2062623"/>
            <a:ext cx="3427091" cy="2741672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1E8C82-833C-4573-807A-A01BED375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BF8AFD-2CA6-4451-B877-90596D3EF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398" y="-135546"/>
            <a:ext cx="6276658" cy="1588240"/>
          </a:xfrm>
        </p:spPr>
        <p:txBody>
          <a:bodyPr>
            <a:normAutofit/>
          </a:bodyPr>
          <a:lstStyle/>
          <a:p>
            <a:r>
              <a:rPr lang="en-US" dirty="0"/>
              <a:t>ANATOMY OF THE 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ED980-7A4B-4AD8-B397-B726961219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8039" y="1173773"/>
            <a:ext cx="7599375" cy="507462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dirty="0"/>
              <a:t>THE BRAIN ATTACHES TO THE SPINAL CORD AT THE BRAIN STEM VIA A CROSSOVER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RIGHT SIDE OF THE BRAIN CONTROLS THE LEFT SIDE OF THE BODY AND VICE VERSA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PRESERVING BRAIN FUNCTION IS OF THE UTMOST IMPORTANCE TO INJURED ATHLETES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QUALITY OF LIFE DEPENDS ON HOW THE BRAIN IS HANDLED</a:t>
            </a:r>
          </a:p>
          <a:p>
            <a:pPr>
              <a:lnSpc>
                <a:spcPct val="110000"/>
              </a:lnSpc>
            </a:pPr>
            <a:r>
              <a:rPr lang="en-US" sz="1800" b="1" u="sng" dirty="0"/>
              <a:t>CERBROSPINAL FLUID: LIQUID FROM THE BLOOD THAT MAINTAINS UNIFORM PRESSURE WITHIN THE BRAIN, BATHES THE BRAIN IN CHEMICALS FOR PROPER FUNCTION, AND PROTECTS THE BRAIN FROM IMPACTS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FLUID IS A CLEAR AMBER IN COLOR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IN INSTANCES OF A SEVERE INJURY, CS FLUID MAY DRAIN FROM AN OPENING IN THE SKULL, NOSE, OR AN EAR AND SHOULD BE ALLOWED TO DO SO; STOPPING THE DRAINAGE WILL ONLY INCREASE THE PRESSURE WITHIN THE SKULL AND CAN CAUSE MORE BRAIN DAMAGE </a:t>
            </a:r>
          </a:p>
        </p:txBody>
      </p:sp>
    </p:spTree>
    <p:extLst>
      <p:ext uri="{BB962C8B-B14F-4D97-AF65-F5344CB8AC3E}">
        <p14:creationId xmlns:p14="http://schemas.microsoft.com/office/powerpoint/2010/main" val="3214164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928B170-B7BC-4BDA-AF69-28A89C4F8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close up of a tattoo on his head&#10;&#10;Description generated with high confidence">
            <a:extLst>
              <a:ext uri="{FF2B5EF4-FFF2-40B4-BE49-F238E27FC236}">
                <a16:creationId xmlns:a16="http://schemas.microsoft.com/office/drawing/2014/main" id="{9E42861F-D20B-40C0-BD84-7EB6EF852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445" y="2293951"/>
            <a:ext cx="3427091" cy="2279015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1E8C82-833C-4573-807A-A01BED375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CF3850-CD6C-45C1-94B2-DE476128F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40831"/>
            <a:ext cx="9209638" cy="1156920"/>
          </a:xfrm>
        </p:spPr>
        <p:txBody>
          <a:bodyPr>
            <a:normAutofit/>
          </a:bodyPr>
          <a:lstStyle/>
          <a:p>
            <a:r>
              <a:rPr lang="en-US" dirty="0"/>
              <a:t>Anatomy of the Head: The Scalp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5F6C5-1CC9-4146-AF84-B4ED21E200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2416" y="1720111"/>
            <a:ext cx="7584998" cy="506025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u="sng" dirty="0"/>
              <a:t>Scalp: part of the skin that covers the skull and contains a large number of blood vessels, muscles, and hair</a:t>
            </a:r>
          </a:p>
          <a:p>
            <a:pPr>
              <a:lnSpc>
                <a:spcPct val="110000"/>
              </a:lnSpc>
            </a:pPr>
            <a:r>
              <a:rPr lang="en-US" dirty="0"/>
              <a:t>Skin protects against infection while the hair protects the skin from the sun and keeps dirt and swear away from the eyes</a:t>
            </a:r>
          </a:p>
          <a:p>
            <a:pPr>
              <a:lnSpc>
                <a:spcPct val="110000"/>
              </a:lnSpc>
            </a:pPr>
            <a:r>
              <a:rPr lang="en-US" dirty="0"/>
              <a:t>So many blood vessels that even a small laceration to the scalp can bleed excessively</a:t>
            </a:r>
          </a:p>
          <a:p>
            <a:pPr>
              <a:lnSpc>
                <a:spcPct val="110000"/>
              </a:lnSpc>
            </a:pPr>
            <a:r>
              <a:rPr lang="en-US" b="1" u="sng" dirty="0"/>
              <a:t>Hematoma: a collection of blood at an anatomical site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Blood vessels bleeding under the skin; causes a bump</a:t>
            </a:r>
          </a:p>
          <a:p>
            <a:pPr>
              <a:lnSpc>
                <a:spcPct val="110000"/>
              </a:lnSpc>
            </a:pPr>
            <a:r>
              <a:rPr lang="en-US" dirty="0"/>
              <a:t>Scalp has the ability to decrease the force of an impact to the skull due to the additional padding it provides</a:t>
            </a:r>
          </a:p>
          <a:p>
            <a:pPr>
              <a:lnSpc>
                <a:spcPct val="110000"/>
              </a:lnSpc>
            </a:pP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4139326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7B992-982D-4039-BE22-8747FE84F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Head Injuries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1A46B-9809-4FA8-9DE2-745DD826E3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777621"/>
            <a:ext cx="10363826" cy="401357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Head injuries are prevented by helmets, mouth guards, rules, and common sense</a:t>
            </a:r>
          </a:p>
          <a:p>
            <a:pPr lvl="1"/>
            <a:r>
              <a:rPr lang="en-US" dirty="0"/>
              <a:t>Commonly forgotten piece: the mouthguard</a:t>
            </a:r>
          </a:p>
          <a:p>
            <a:pPr lvl="2"/>
            <a:r>
              <a:rPr lang="en-US" dirty="0"/>
              <a:t>Can prevent dental injuries as well as concussions</a:t>
            </a:r>
          </a:p>
          <a:p>
            <a:pPr lvl="2"/>
            <a:r>
              <a:rPr lang="en-US" dirty="0"/>
              <a:t>Mouthguard provides spacing and shock absorption between the mandible and maxilla so that the force of the impact will not be transmitted to the brain stem</a:t>
            </a:r>
          </a:p>
          <a:p>
            <a:r>
              <a:rPr lang="en-US" dirty="0" err="1"/>
              <a:t>WEaring</a:t>
            </a:r>
            <a:r>
              <a:rPr lang="en-US" dirty="0"/>
              <a:t> a helmet and face mask </a:t>
            </a:r>
          </a:p>
          <a:p>
            <a:pPr lvl="1"/>
            <a:r>
              <a:rPr lang="en-US" dirty="0"/>
              <a:t>A properly fitted helmet helps protect a player's head from direct impacts</a:t>
            </a:r>
          </a:p>
          <a:p>
            <a:pPr lvl="1"/>
            <a:r>
              <a:rPr lang="en-US" dirty="0"/>
              <a:t>Spearing is now a penalty</a:t>
            </a:r>
          </a:p>
          <a:p>
            <a:r>
              <a:rPr lang="en-US" dirty="0"/>
              <a:t>Must teach proper skills and form and this falls on the AT and Coach</a:t>
            </a:r>
          </a:p>
          <a:p>
            <a:pPr lvl="1"/>
            <a:r>
              <a:rPr lang="en-US" dirty="0"/>
              <a:t>Show safety film or have coach's watch film and relay information to players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68129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0</TotalTime>
  <Words>0</Words>
  <Application>Microsoft Office PowerPoint</Application>
  <PresentationFormat>Widescreen</PresentationFormat>
  <Paragraphs>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Droplet</vt:lpstr>
      <vt:lpstr>CHapter 5: Head Injuries</vt:lpstr>
      <vt:lpstr>Objectives</vt:lpstr>
      <vt:lpstr>Anatomy of the Head</vt:lpstr>
      <vt:lpstr>PowerPoint Presentation</vt:lpstr>
      <vt:lpstr>Anatomy of the head</vt:lpstr>
      <vt:lpstr>PowerPoint Presentation</vt:lpstr>
      <vt:lpstr>ANATOMY OF THE HEAD</vt:lpstr>
      <vt:lpstr>Anatomy of the Head: The Scalp</vt:lpstr>
      <vt:lpstr>Preventing Head Injuries</vt:lpstr>
      <vt:lpstr>Head Injury Mechanisms</vt:lpstr>
      <vt:lpstr>Treating Head injuries: Skull Fractures</vt:lpstr>
      <vt:lpstr>PowerPoint Presentation</vt:lpstr>
      <vt:lpstr>Skull fractures</vt:lpstr>
      <vt:lpstr>Treating Head Injuries: Concussion</vt:lpstr>
      <vt:lpstr>Treating Head Injuries: Concussion</vt:lpstr>
      <vt:lpstr>Treating Head injuries: Concussions</vt:lpstr>
      <vt:lpstr>Treating head injuries: Concussion</vt:lpstr>
      <vt:lpstr>Treating head injuries: Concussion</vt:lpstr>
      <vt:lpstr>Treating Head Injuries: Concussion</vt:lpstr>
      <vt:lpstr>Treating Head injuries: Concussion</vt:lpstr>
      <vt:lpstr>Treating Head INjuries: Concussion </vt:lpstr>
      <vt:lpstr>Treating Head INjuries: Concussion</vt:lpstr>
      <vt:lpstr>PowerPoint Presentation</vt:lpstr>
      <vt:lpstr>Treating Head INjuries: Concussions</vt:lpstr>
      <vt:lpstr>Treating Head injuries: Concussions</vt:lpstr>
      <vt:lpstr>Treating head injuries: Concussions</vt:lpstr>
      <vt:lpstr>Treating Head INjuries: Intracranial Hematoma</vt:lpstr>
      <vt:lpstr>Treating Head Injuries: Intracranial Hematoma</vt:lpstr>
      <vt:lpstr>Treating Head injuries: Intracranial Hematoma</vt:lpstr>
      <vt:lpstr>Treating Head injuries: Intracranial Hematoma</vt:lpstr>
      <vt:lpstr>Treating Head injuries: Post-concussion syndrome</vt:lpstr>
      <vt:lpstr>Treating head injuries: Second-impact syndrome</vt:lpstr>
      <vt:lpstr>Treating Head INjuries: Laceration</vt:lpstr>
      <vt:lpstr>Resource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 </cp:lastModifiedBy>
  <cp:revision>1505</cp:revision>
  <dcterms:created xsi:type="dcterms:W3CDTF">2014-09-12T17:25:11Z</dcterms:created>
  <dcterms:modified xsi:type="dcterms:W3CDTF">2019-10-16T02:13:28Z</dcterms:modified>
</cp:coreProperties>
</file>