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78" r:id="rId2"/>
    <p:sldId id="284" r:id="rId3"/>
    <p:sldId id="279" r:id="rId4"/>
    <p:sldId id="283" r:id="rId5"/>
    <p:sldId id="280" r:id="rId6"/>
    <p:sldId id="281" r:id="rId7"/>
    <p:sldId id="282"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4FC71-324B-BD5A-17AA-35EE85018CD4}" v="1569" dt="2019-10-17T00:41:15.923"/>
    <p1510:client id="{BA9E3E98-CB4B-E5BC-2816-B3052531F846}" v="1299" dt="2019-11-05T16:06:16.147"/>
    <p1510:client id="{391D8188-93D0-4183-13DE-069ED02A66F0}" v="3909" dt="2019-11-06T00:28:09.742"/>
    <p1510:client id="{7BE0FD75-A055-2C07-7413-79BEAA98FDB4}" v="18175" dt="2019-11-04T20:27:34.833"/>
    <p1510:client id="{90590B4B-A636-A857-CE14-DB39D5A9E019}" v="9687" dt="2019-10-30T19:41:19.217"/>
    <p1510:client id="{B1E6FE03-E85A-489E-9E36-294FE36B4EEC}" v="2038" dt="2019-10-16T02:30:07.819"/>
    <p1510:client id="{CB596044-E703-4F6E-914B-C96922346196}" v="5554" dt="2019-11-05T23:49:54.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11/6/2019</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37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23390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11/6/2019</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919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11/6/2019</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850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11/6/2019</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80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077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398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005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06447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11/6/2019</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1376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11/6/2019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590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11/6/2019</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391140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7" r:id="rId5"/>
    <p:sldLayoutId id="2147483691" r:id="rId6"/>
    <p:sldLayoutId id="2147483692" r:id="rId7"/>
    <p:sldLayoutId id="2147483693" r:id="rId8"/>
    <p:sldLayoutId id="2147483696" r:id="rId9"/>
    <p:sldLayoutId id="2147483694" r:id="rId10"/>
    <p:sldLayoutId id="2147483695" r:id="rId1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CADFC-E72A-4B71-A867-097E3D785561}"/>
              </a:ext>
            </a:extLst>
          </p:cNvPr>
          <p:cNvSpPr>
            <a:spLocks noGrp="1"/>
          </p:cNvSpPr>
          <p:nvPr>
            <p:ph type="title"/>
          </p:nvPr>
        </p:nvSpPr>
        <p:spPr>
          <a:xfrm>
            <a:off x="581192" y="702156"/>
            <a:ext cx="11029616" cy="843664"/>
          </a:xfrm>
        </p:spPr>
        <p:txBody>
          <a:bodyPr/>
          <a:lstStyle/>
          <a:p>
            <a:r>
              <a:rPr lang="en-US" dirty="0"/>
              <a:t>Treating Eye Injuries and Conditions: Foreign Body</a:t>
            </a:r>
          </a:p>
        </p:txBody>
      </p:sp>
      <p:sp>
        <p:nvSpPr>
          <p:cNvPr id="3" name="Content Placeholder 2">
            <a:extLst>
              <a:ext uri="{FF2B5EF4-FFF2-40B4-BE49-F238E27FC236}">
                <a16:creationId xmlns:a16="http://schemas.microsoft.com/office/drawing/2014/main" id="{6B91D1DE-727C-4D91-AB6A-9B3D30218F38}"/>
              </a:ext>
            </a:extLst>
          </p:cNvPr>
          <p:cNvSpPr>
            <a:spLocks noGrp="1"/>
          </p:cNvSpPr>
          <p:nvPr>
            <p:ph idx="1"/>
          </p:nvPr>
        </p:nvSpPr>
        <p:spPr>
          <a:xfrm>
            <a:off x="193004" y="1995808"/>
            <a:ext cx="11863501" cy="4684032"/>
          </a:xfrm>
        </p:spPr>
        <p:txBody>
          <a:bodyPr>
            <a:normAutofit/>
          </a:bodyPr>
          <a:lstStyle/>
          <a:p>
            <a:pPr marL="305435" indent="-305435"/>
            <a:r>
              <a:rPr lang="en-US" sz="2000" dirty="0"/>
              <a:t>A foreign body in the eye causes tears, which attempt to wash the foreign body toward the nose</a:t>
            </a:r>
          </a:p>
          <a:p>
            <a:pPr marL="305435" indent="-305435"/>
            <a:r>
              <a:rPr lang="en-US" sz="2000" dirty="0"/>
              <a:t>In some cases, tears will not clear the eye and rinsing out with water from the nose outward can flush the particle out of the eye or over to one side, where it can be removed</a:t>
            </a:r>
          </a:p>
          <a:p>
            <a:pPr marL="305435" indent="-305435"/>
            <a:r>
              <a:rPr lang="en-US" sz="2000" dirty="0"/>
              <a:t>If the object is stuck under the eyelid, the AT or athlete should lift the lid outward over the bottom lashes</a:t>
            </a:r>
          </a:p>
          <a:p>
            <a:pPr marL="629920" lvl="1" indent="-305435"/>
            <a:r>
              <a:rPr lang="en-US" sz="1800" dirty="0"/>
              <a:t>The bottom lashes can brush the object out</a:t>
            </a:r>
          </a:p>
          <a:p>
            <a:pPr marL="305435" indent="-305435"/>
            <a:r>
              <a:rPr lang="en-US" sz="2000" dirty="0"/>
              <a:t>If this process does not remove the object, it will be necessary to invert the upper eyelid and this is accomplished by grasping the lid and pulling it outward; a cotton-tipped applicator is placed in the fold of the lid, and the lid is laid over the applicator</a:t>
            </a:r>
          </a:p>
          <a:p>
            <a:pPr marL="629920" lvl="1" indent="-305435"/>
            <a:r>
              <a:rPr lang="en-US" sz="1800" dirty="0"/>
              <a:t>Exposes the underside of the lid so that the object can be removed</a:t>
            </a:r>
          </a:p>
          <a:p>
            <a:pPr marL="305435" indent="-305435"/>
            <a:r>
              <a:rPr lang="en-US" sz="2000" dirty="0"/>
              <a:t>If the inversion technique fails, the athlete should be referred to a physician</a:t>
            </a:r>
          </a:p>
          <a:p>
            <a:pPr marL="305435" indent="-305435"/>
            <a:r>
              <a:rPr lang="en-US" sz="2000" dirty="0"/>
              <a:t>Both eyes should be patched to decrease movement and prevent scratching of the cornea</a:t>
            </a:r>
          </a:p>
          <a:p>
            <a:pPr marL="305435" indent="-305435"/>
            <a:endParaRPr lang="en-US" dirty="0"/>
          </a:p>
        </p:txBody>
      </p:sp>
    </p:spTree>
    <p:extLst>
      <p:ext uri="{BB962C8B-B14F-4D97-AF65-F5344CB8AC3E}">
        <p14:creationId xmlns:p14="http://schemas.microsoft.com/office/powerpoint/2010/main" val="184712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57E4-92FA-490A-8AD9-F525DADE92A2}"/>
              </a:ext>
            </a:extLst>
          </p:cNvPr>
          <p:cNvSpPr>
            <a:spLocks noGrp="1"/>
          </p:cNvSpPr>
          <p:nvPr>
            <p:ph type="title"/>
          </p:nvPr>
        </p:nvSpPr>
        <p:spPr>
          <a:xfrm>
            <a:off x="581192" y="702156"/>
            <a:ext cx="11029616" cy="829287"/>
          </a:xfrm>
        </p:spPr>
        <p:txBody>
          <a:bodyPr/>
          <a:lstStyle/>
          <a:p>
            <a:r>
              <a:rPr lang="en-US" dirty="0"/>
              <a:t>Eyelid laceration</a:t>
            </a:r>
          </a:p>
        </p:txBody>
      </p:sp>
      <p:sp>
        <p:nvSpPr>
          <p:cNvPr id="3" name="Content Placeholder 2">
            <a:extLst>
              <a:ext uri="{FF2B5EF4-FFF2-40B4-BE49-F238E27FC236}">
                <a16:creationId xmlns:a16="http://schemas.microsoft.com/office/drawing/2014/main" id="{EA488B00-DAB0-41D4-B0EC-3F78585C68AC}"/>
              </a:ext>
            </a:extLst>
          </p:cNvPr>
          <p:cNvSpPr>
            <a:spLocks noGrp="1"/>
          </p:cNvSpPr>
          <p:nvPr>
            <p:ph idx="1"/>
          </p:nvPr>
        </p:nvSpPr>
        <p:spPr>
          <a:xfrm>
            <a:off x="106740" y="1535733"/>
            <a:ext cx="11935387" cy="5201617"/>
          </a:xfrm>
        </p:spPr>
        <p:txBody>
          <a:bodyPr>
            <a:normAutofit/>
          </a:bodyPr>
          <a:lstStyle/>
          <a:p>
            <a:pPr marL="305435" indent="-305435"/>
            <a:r>
              <a:rPr lang="en-US" dirty="0"/>
              <a:t>Think of an athlete who reaches out to grab the head of an opposing wrestler to gain control; the opponent jerks their head away from the grasp, but gets poked in the eye and experiences immediate eye pain; the eye is bleeding</a:t>
            </a:r>
          </a:p>
          <a:p>
            <a:pPr marL="305435" indent="-305435"/>
            <a:r>
              <a:rPr lang="en-US" dirty="0"/>
              <a:t>Once the athlete can relax, an AT can determine the extent of the injury</a:t>
            </a:r>
          </a:p>
          <a:p>
            <a:pPr marL="305435" indent="-305435"/>
            <a:r>
              <a:rPr lang="en-US" dirty="0"/>
              <a:t>The immediate procedure is to control the bleeding with direct pressure</a:t>
            </a:r>
          </a:p>
          <a:p>
            <a:pPr marL="305435" indent="-305435"/>
            <a:r>
              <a:rPr lang="en-US" dirty="0"/>
              <a:t>The AT will ask the athlete about the ability to see clearly in order to determine the extent of the injury</a:t>
            </a:r>
          </a:p>
          <a:p>
            <a:pPr marL="305435" indent="-305435"/>
            <a:r>
              <a:rPr lang="en-US" dirty="0"/>
              <a:t>An eyelid laceration is similar to most lacerations, except the tear duct may be injured, possibly resulting in permanent damage</a:t>
            </a:r>
          </a:p>
          <a:p>
            <a:pPr marL="305435" indent="-305435"/>
            <a:r>
              <a:rPr lang="en-US" dirty="0"/>
              <a:t>Once the bleeding is controlled, athlete must see a physician</a:t>
            </a:r>
          </a:p>
          <a:p>
            <a:pPr marL="305435" indent="-305435"/>
            <a:r>
              <a:rPr lang="en-US" dirty="0"/>
              <a:t>A plastic surgeon may repair the laceration to prevent scarring or permanent deformity</a:t>
            </a:r>
          </a:p>
          <a:p>
            <a:pPr marL="305435" indent="-305435"/>
            <a:r>
              <a:rPr lang="en-US" dirty="0"/>
              <a:t>An ophthalmologist will want to check the eye for proper vision and to ensure there are no other complications</a:t>
            </a:r>
          </a:p>
          <a:p>
            <a:pPr marL="305435" indent="-305435"/>
            <a:r>
              <a:rPr lang="en-US" dirty="0"/>
              <a:t>Athletes should keep their fingernails cut to prevent eyelid lacerations</a:t>
            </a:r>
          </a:p>
          <a:p>
            <a:pPr marL="305435" indent="-305435"/>
            <a:r>
              <a:rPr lang="en-US" dirty="0"/>
              <a:t>Goggles can prevent this type of injury</a:t>
            </a:r>
          </a:p>
        </p:txBody>
      </p:sp>
    </p:spTree>
    <p:extLst>
      <p:ext uri="{BB962C8B-B14F-4D97-AF65-F5344CB8AC3E}">
        <p14:creationId xmlns:p14="http://schemas.microsoft.com/office/powerpoint/2010/main" val="3582404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A5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persons face&#10;&#10;Description generated with very high confidence">
            <a:extLst>
              <a:ext uri="{FF2B5EF4-FFF2-40B4-BE49-F238E27FC236}">
                <a16:creationId xmlns:a16="http://schemas.microsoft.com/office/drawing/2014/main" id="{35222F76-2A56-4E3D-8F41-23097403A830}"/>
              </a:ext>
            </a:extLst>
          </p:cNvPr>
          <p:cNvPicPr>
            <a:picLocks noChangeAspect="1"/>
          </p:cNvPicPr>
          <p:nvPr/>
        </p:nvPicPr>
        <p:blipFill>
          <a:blip r:embed="rId2"/>
          <a:stretch>
            <a:fillRect/>
          </a:stretch>
        </p:blipFill>
        <p:spPr>
          <a:xfrm>
            <a:off x="2391431" y="643467"/>
            <a:ext cx="7409138" cy="5571066"/>
          </a:xfrm>
          <a:prstGeom prst="rect">
            <a:avLst/>
          </a:prstGeom>
        </p:spPr>
      </p:pic>
    </p:spTree>
    <p:extLst>
      <p:ext uri="{BB962C8B-B14F-4D97-AF65-F5344CB8AC3E}">
        <p14:creationId xmlns:p14="http://schemas.microsoft.com/office/powerpoint/2010/main" val="3683679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9BE538-6B1B-4AA2-872F-07073313D61D}"/>
              </a:ext>
            </a:extLst>
          </p:cNvPr>
          <p:cNvSpPr>
            <a:spLocks noGrp="1"/>
          </p:cNvSpPr>
          <p:nvPr>
            <p:ph type="title"/>
          </p:nvPr>
        </p:nvSpPr>
        <p:spPr>
          <a:xfrm>
            <a:off x="581193" y="702156"/>
            <a:ext cx="6540462" cy="697499"/>
          </a:xfrm>
        </p:spPr>
        <p:txBody>
          <a:bodyPr>
            <a:normAutofit/>
          </a:bodyPr>
          <a:lstStyle/>
          <a:p>
            <a:r>
              <a:rPr lang="en-US" sz="2800">
                <a:solidFill>
                  <a:schemeClr val="tx2"/>
                </a:solidFill>
              </a:rPr>
              <a:t>Black Eye</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6D23C02-F3A4-4CD7-ACC0-1C31F5F450AC}"/>
              </a:ext>
            </a:extLst>
          </p:cNvPr>
          <p:cNvSpPr>
            <a:spLocks noGrp="1"/>
          </p:cNvSpPr>
          <p:nvPr>
            <p:ph idx="1"/>
          </p:nvPr>
        </p:nvSpPr>
        <p:spPr>
          <a:xfrm>
            <a:off x="581194" y="1896533"/>
            <a:ext cx="6309003" cy="3962266"/>
          </a:xfrm>
        </p:spPr>
        <p:txBody>
          <a:bodyPr vert="horz" lIns="91440" tIns="45720" rIns="91440" bIns="45720" rtlCol="0" anchor="ctr">
            <a:noAutofit/>
          </a:bodyPr>
          <a:lstStyle/>
          <a:p>
            <a:pPr marL="305435" indent="-305435"/>
            <a:r>
              <a:rPr lang="en-US" sz="2400" dirty="0">
                <a:solidFill>
                  <a:schemeClr val="tx2"/>
                </a:solidFill>
              </a:rPr>
              <a:t>A hard blow to the eye may cause a black eye</a:t>
            </a:r>
          </a:p>
          <a:p>
            <a:pPr marL="305435" indent="-305435"/>
            <a:r>
              <a:rPr lang="en-US" sz="2400" dirty="0">
                <a:solidFill>
                  <a:schemeClr val="tx2"/>
                </a:solidFill>
              </a:rPr>
              <a:t>As with any contusion, a black eye is caused by bleeding and discoloration just under the skin and can affect the tissue around the eye, but generally not the eye itself; therefore, an athlete will not complain of visual impairment, but there will be swelling and pain</a:t>
            </a:r>
          </a:p>
          <a:p>
            <a:pPr marL="305435" indent="-305435"/>
            <a:r>
              <a:rPr lang="en-US" sz="2400" dirty="0">
                <a:solidFill>
                  <a:schemeClr val="tx2"/>
                </a:solidFill>
              </a:rPr>
              <a:t>If the athlete complains of any other difficulty, a referral to a physician is necessary</a:t>
            </a:r>
          </a:p>
          <a:p>
            <a:pPr marL="305435" indent="-305435"/>
            <a:r>
              <a:rPr lang="en-US" sz="2400" dirty="0">
                <a:solidFill>
                  <a:schemeClr val="tx2"/>
                </a:solidFill>
              </a:rPr>
              <a:t>Ice application over a black eye is an acceptable treatment</a:t>
            </a:r>
          </a:p>
          <a:p>
            <a:pPr marL="305435" indent="-305435"/>
            <a:endParaRPr lang="en-US" sz="1800">
              <a:solidFill>
                <a:schemeClr val="tx2"/>
              </a:solidFill>
            </a:endParaRPr>
          </a:p>
        </p:txBody>
      </p:sp>
      <p:pic>
        <p:nvPicPr>
          <p:cNvPr id="4" name="Picture 4" descr="A person posing for the camera&#10;&#10;Description generated with very high confidence">
            <a:extLst>
              <a:ext uri="{FF2B5EF4-FFF2-40B4-BE49-F238E27FC236}">
                <a16:creationId xmlns:a16="http://schemas.microsoft.com/office/drawing/2014/main" id="{16ED6254-9693-465D-AB61-3324242B9EA4}"/>
              </a:ext>
            </a:extLst>
          </p:cNvPr>
          <p:cNvPicPr>
            <a:picLocks noChangeAspect="1"/>
          </p:cNvPicPr>
          <p:nvPr/>
        </p:nvPicPr>
        <p:blipFill rotWithShape="1">
          <a:blip r:embed="rId2"/>
          <a:srcRect l="14114" r="13045"/>
          <a:stretch/>
        </p:blipFill>
        <p:spPr>
          <a:xfrm>
            <a:off x="7521283" y="10"/>
            <a:ext cx="4670717" cy="6857990"/>
          </a:xfrm>
          <a:prstGeom prst="rect">
            <a:avLst/>
          </a:prstGeom>
        </p:spPr>
      </p:pic>
    </p:spTree>
    <p:extLst>
      <p:ext uri="{BB962C8B-B14F-4D97-AF65-F5344CB8AC3E}">
        <p14:creationId xmlns:p14="http://schemas.microsoft.com/office/powerpoint/2010/main" val="522961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13A26AF-38E8-4E95-8D67-7CAEF451842E}"/>
              </a:ext>
            </a:extLst>
          </p:cNvPr>
          <p:cNvSpPr>
            <a:spLocks noGrp="1"/>
          </p:cNvSpPr>
          <p:nvPr>
            <p:ph type="title"/>
          </p:nvPr>
        </p:nvSpPr>
        <p:spPr>
          <a:xfrm>
            <a:off x="437378" y="587137"/>
            <a:ext cx="10153490" cy="766505"/>
          </a:xfrm>
        </p:spPr>
        <p:txBody>
          <a:bodyPr>
            <a:normAutofit/>
          </a:bodyPr>
          <a:lstStyle/>
          <a:p>
            <a:pPr>
              <a:lnSpc>
                <a:spcPct val="90000"/>
              </a:lnSpc>
            </a:pPr>
            <a:r>
              <a:rPr lang="en-US" sz="2600"/>
              <a:t>Hemorrhage into the anterior chamber (Hyphema)</a:t>
            </a:r>
          </a:p>
        </p:txBody>
      </p:sp>
      <p:sp>
        <p:nvSpPr>
          <p:cNvPr id="12" name="Rectangle 15">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F9172BE-91EC-440B-B331-7757E90DFCB2}"/>
              </a:ext>
            </a:extLst>
          </p:cNvPr>
          <p:cNvSpPr>
            <a:spLocks noGrp="1"/>
          </p:cNvSpPr>
          <p:nvPr>
            <p:ph idx="1"/>
          </p:nvPr>
        </p:nvSpPr>
        <p:spPr>
          <a:xfrm>
            <a:off x="178585" y="1449468"/>
            <a:ext cx="4316284" cy="5230372"/>
          </a:xfrm>
        </p:spPr>
        <p:txBody>
          <a:bodyPr>
            <a:normAutofit/>
          </a:bodyPr>
          <a:lstStyle/>
          <a:p>
            <a:pPr marL="305435" indent="-305435">
              <a:lnSpc>
                <a:spcPct val="90000"/>
              </a:lnSpc>
            </a:pPr>
            <a:r>
              <a:rPr lang="en-US" sz="2000" b="1" u="sng" dirty="0" err="1"/>
              <a:t>Hyphema</a:t>
            </a:r>
            <a:r>
              <a:rPr lang="en-US" sz="2000" b="1" u="sng" dirty="0"/>
              <a:t>: blood pooling in the anterior portion of the eye</a:t>
            </a:r>
          </a:p>
          <a:p>
            <a:pPr marL="305435" indent="-305435">
              <a:lnSpc>
                <a:spcPct val="90000"/>
              </a:lnSpc>
            </a:pPr>
            <a:r>
              <a:rPr lang="en-US" sz="2000" dirty="0"/>
              <a:t>When looking at the athlete, the athlete will complain of both the inability to see and of pain</a:t>
            </a:r>
          </a:p>
          <a:p>
            <a:pPr marL="305435" indent="-305435">
              <a:lnSpc>
                <a:spcPct val="90000"/>
              </a:lnSpc>
            </a:pPr>
            <a:r>
              <a:rPr lang="en-US" sz="2000" dirty="0"/>
              <a:t>The AT should cover both eyes with a protective shield, but should NOT apply ice</a:t>
            </a:r>
          </a:p>
          <a:p>
            <a:pPr marL="305435" indent="-305435">
              <a:lnSpc>
                <a:spcPct val="90000"/>
              </a:lnSpc>
            </a:pPr>
            <a:r>
              <a:rPr lang="en-US" sz="2000" dirty="0"/>
              <a:t>The physician will need to determine the severity of the injury</a:t>
            </a:r>
          </a:p>
          <a:p>
            <a:pPr marL="305435" indent="-305435">
              <a:lnSpc>
                <a:spcPct val="90000"/>
              </a:lnSpc>
            </a:pPr>
            <a:r>
              <a:rPr lang="en-US" sz="2000" dirty="0"/>
              <a:t>An athlete with </a:t>
            </a:r>
            <a:r>
              <a:rPr lang="en-US" sz="2000" dirty="0" err="1"/>
              <a:t>hyphema</a:t>
            </a:r>
            <a:r>
              <a:rPr lang="en-US" sz="2000" dirty="0"/>
              <a:t> may suffer permanent damage, blindness, or cataracts</a:t>
            </a:r>
          </a:p>
        </p:txBody>
      </p:sp>
      <p:pic>
        <p:nvPicPr>
          <p:cNvPr id="4" name="Picture 4" descr="A picture containing indoor, sitting, table, cake&#10;&#10;Description generated with very high confidence">
            <a:extLst>
              <a:ext uri="{FF2B5EF4-FFF2-40B4-BE49-F238E27FC236}">
                <a16:creationId xmlns:a16="http://schemas.microsoft.com/office/drawing/2014/main" id="{B6CAF385-2971-4DD5-8694-D75E74F90DB3}"/>
              </a:ext>
            </a:extLst>
          </p:cNvPr>
          <p:cNvPicPr>
            <a:picLocks noChangeAspect="1"/>
          </p:cNvPicPr>
          <p:nvPr/>
        </p:nvPicPr>
        <p:blipFill rotWithShape="1">
          <a:blip r:embed="rId2"/>
          <a:srcRect t="27312" b="2376"/>
          <a:stretch/>
        </p:blipFill>
        <p:spPr>
          <a:xfrm>
            <a:off x="4654296" y="1444471"/>
            <a:ext cx="6735272" cy="3788563"/>
          </a:xfrm>
          <a:prstGeom prst="rect">
            <a:avLst/>
          </a:prstGeom>
        </p:spPr>
      </p:pic>
    </p:spTree>
    <p:extLst>
      <p:ext uri="{BB962C8B-B14F-4D97-AF65-F5344CB8AC3E}">
        <p14:creationId xmlns:p14="http://schemas.microsoft.com/office/powerpoint/2010/main" val="148443966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device&#10;&#10;Description generated with very high confidence">
            <a:extLst>
              <a:ext uri="{FF2B5EF4-FFF2-40B4-BE49-F238E27FC236}">
                <a16:creationId xmlns:a16="http://schemas.microsoft.com/office/drawing/2014/main" id="{7901317B-768F-4575-A453-A92FD6E94B49}"/>
              </a:ext>
            </a:extLst>
          </p:cNvPr>
          <p:cNvPicPr>
            <a:picLocks noChangeAspect="1"/>
          </p:cNvPicPr>
          <p:nvPr/>
        </p:nvPicPr>
        <p:blipFill>
          <a:blip r:embed="rId2"/>
          <a:stretch>
            <a:fillRect/>
          </a:stretch>
        </p:blipFill>
        <p:spPr>
          <a:xfrm>
            <a:off x="2011483" y="1349766"/>
            <a:ext cx="7637072" cy="4302243"/>
          </a:xfrm>
          <a:prstGeom prst="rect">
            <a:avLst/>
          </a:prstGeom>
        </p:spPr>
      </p:pic>
    </p:spTree>
    <p:extLst>
      <p:ext uri="{BB962C8B-B14F-4D97-AF65-F5344CB8AC3E}">
        <p14:creationId xmlns:p14="http://schemas.microsoft.com/office/powerpoint/2010/main" val="1057989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25B10-D516-4F74-AF13-357E37725F5F}"/>
              </a:ext>
            </a:extLst>
          </p:cNvPr>
          <p:cNvSpPr>
            <a:spLocks noGrp="1"/>
          </p:cNvSpPr>
          <p:nvPr>
            <p:ph type="title"/>
          </p:nvPr>
        </p:nvSpPr>
        <p:spPr>
          <a:xfrm>
            <a:off x="581192" y="702156"/>
            <a:ext cx="11029616" cy="958683"/>
          </a:xfrm>
        </p:spPr>
        <p:txBody>
          <a:bodyPr/>
          <a:lstStyle/>
          <a:p>
            <a:r>
              <a:rPr lang="en-US" dirty="0"/>
              <a:t>Detached Retina</a:t>
            </a:r>
          </a:p>
        </p:txBody>
      </p:sp>
      <p:sp>
        <p:nvSpPr>
          <p:cNvPr id="3" name="Content Placeholder 2">
            <a:extLst>
              <a:ext uri="{FF2B5EF4-FFF2-40B4-BE49-F238E27FC236}">
                <a16:creationId xmlns:a16="http://schemas.microsoft.com/office/drawing/2014/main" id="{2CD67128-20E7-413C-9C68-CE27CBAC944D}"/>
              </a:ext>
            </a:extLst>
          </p:cNvPr>
          <p:cNvSpPr>
            <a:spLocks noGrp="1"/>
          </p:cNvSpPr>
          <p:nvPr>
            <p:ph idx="1"/>
          </p:nvPr>
        </p:nvSpPr>
        <p:spPr>
          <a:xfrm>
            <a:off x="581192" y="2038940"/>
            <a:ext cx="11029615" cy="3936410"/>
          </a:xfrm>
        </p:spPr>
        <p:txBody>
          <a:bodyPr vert="horz" lIns="91440" tIns="45720" rIns="91440" bIns="45720" rtlCol="0" anchor="ctr">
            <a:noAutofit/>
          </a:bodyPr>
          <a:lstStyle/>
          <a:p>
            <a:pPr marL="305435" indent="-305435"/>
            <a:r>
              <a:rPr lang="en-US" sz="2400" b="1" u="sng" dirty="0"/>
              <a:t>Detached retina: a condition in which the retina of the eye is torn from its normal position</a:t>
            </a:r>
          </a:p>
          <a:p>
            <a:pPr marL="305435" indent="-305435"/>
            <a:r>
              <a:rPr lang="en-US" sz="2400" dirty="0"/>
              <a:t>An athlete with a detached retina will have difficulty seeing and requires a physician's care</a:t>
            </a:r>
          </a:p>
          <a:p>
            <a:pPr marL="305435" indent="-305435"/>
            <a:r>
              <a:rPr lang="en-US" sz="2400" dirty="0"/>
              <a:t>This can be caused by a blow to the eye or even a hard sneeze</a:t>
            </a:r>
          </a:p>
          <a:p>
            <a:pPr marL="305435" indent="-305435"/>
            <a:r>
              <a:rPr lang="en-US" sz="2400" dirty="0"/>
              <a:t>The athlete may indicate that they are seeing sparks, lights, and flashes or that their vision is foggy</a:t>
            </a:r>
          </a:p>
          <a:p>
            <a:pPr marL="305435" indent="-305435"/>
            <a:r>
              <a:rPr lang="en-US" sz="2400" dirty="0"/>
              <a:t>Laser surgery to repair the retina is necessary</a:t>
            </a:r>
          </a:p>
          <a:p>
            <a:pPr marL="305435" indent="-305435"/>
            <a:r>
              <a:rPr lang="en-US" sz="2400" dirty="0"/>
              <a:t>When an athlete returns to play, they must wear protective equipment</a:t>
            </a:r>
          </a:p>
        </p:txBody>
      </p:sp>
    </p:spTree>
    <p:extLst>
      <p:ext uri="{BB962C8B-B14F-4D97-AF65-F5344CB8AC3E}">
        <p14:creationId xmlns:p14="http://schemas.microsoft.com/office/powerpoint/2010/main" val="1757051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4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logo&#10;&#10;Description generated with high confidence">
            <a:extLst>
              <a:ext uri="{FF2B5EF4-FFF2-40B4-BE49-F238E27FC236}">
                <a16:creationId xmlns:a16="http://schemas.microsoft.com/office/drawing/2014/main" id="{73F82346-4ACA-461A-845B-82BD7228EB3E}"/>
              </a:ext>
            </a:extLst>
          </p:cNvPr>
          <p:cNvPicPr>
            <a:picLocks noChangeAspect="1"/>
          </p:cNvPicPr>
          <p:nvPr/>
        </p:nvPicPr>
        <p:blipFill>
          <a:blip r:embed="rId2"/>
          <a:stretch>
            <a:fillRect/>
          </a:stretch>
        </p:blipFill>
        <p:spPr>
          <a:xfrm>
            <a:off x="1548191" y="643467"/>
            <a:ext cx="9095617" cy="5571066"/>
          </a:xfrm>
          <a:prstGeom prst="rect">
            <a:avLst/>
          </a:prstGeom>
        </p:spPr>
      </p:pic>
    </p:spTree>
    <p:extLst>
      <p:ext uri="{BB962C8B-B14F-4D97-AF65-F5344CB8AC3E}">
        <p14:creationId xmlns:p14="http://schemas.microsoft.com/office/powerpoint/2010/main" val="275763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FAF92-C879-4570-954A-1BFEC790CF5B}"/>
              </a:ext>
            </a:extLst>
          </p:cNvPr>
          <p:cNvSpPr>
            <a:spLocks noGrp="1"/>
          </p:cNvSpPr>
          <p:nvPr>
            <p:ph type="title"/>
          </p:nvPr>
        </p:nvSpPr>
        <p:spPr>
          <a:xfrm>
            <a:off x="581193" y="702156"/>
            <a:ext cx="6540462" cy="654367"/>
          </a:xfrm>
        </p:spPr>
        <p:txBody>
          <a:bodyPr>
            <a:normAutofit/>
          </a:bodyPr>
          <a:lstStyle/>
          <a:p>
            <a:r>
              <a:rPr lang="en-US" sz="2800">
                <a:solidFill>
                  <a:schemeClr val="tx2"/>
                </a:solidFill>
              </a:rPr>
              <a:t>Subconjunctival hemorrhage</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220CE62-AC7D-47D6-BC44-41CC30530E00}"/>
              </a:ext>
            </a:extLst>
          </p:cNvPr>
          <p:cNvSpPr>
            <a:spLocks noGrp="1"/>
          </p:cNvSpPr>
          <p:nvPr>
            <p:ph idx="1"/>
          </p:nvPr>
        </p:nvSpPr>
        <p:spPr>
          <a:xfrm>
            <a:off x="581194" y="1896533"/>
            <a:ext cx="6309003" cy="4753020"/>
          </a:xfrm>
        </p:spPr>
        <p:txBody>
          <a:bodyPr>
            <a:normAutofit/>
          </a:bodyPr>
          <a:lstStyle/>
          <a:p>
            <a:pPr marL="305435" indent="-305435"/>
            <a:r>
              <a:rPr lang="en-US" sz="2000" b="1" u="sng" dirty="0">
                <a:solidFill>
                  <a:schemeClr val="tx2"/>
                </a:solidFill>
              </a:rPr>
              <a:t>Subconjunctival hemorrhage: an athlete may cough repeatedly or gets poked in the eye or hit by a ball, which causes the small vessels of the eye to rupture, turning the conjunctiva red </a:t>
            </a:r>
          </a:p>
          <a:p>
            <a:pPr marL="305435" indent="-305435"/>
            <a:r>
              <a:rPr lang="en-US" sz="2000" dirty="0">
                <a:solidFill>
                  <a:schemeClr val="tx2"/>
                </a:solidFill>
              </a:rPr>
              <a:t>Although the eye looks painful, the athlete </a:t>
            </a:r>
            <a:r>
              <a:rPr lang="en-US" sz="2400" dirty="0">
                <a:solidFill>
                  <a:schemeClr val="tx2"/>
                </a:solidFill>
              </a:rPr>
              <a:t>experiences</a:t>
            </a:r>
            <a:r>
              <a:rPr lang="en-US" sz="2000" dirty="0">
                <a:solidFill>
                  <a:schemeClr val="tx2"/>
                </a:solidFill>
              </a:rPr>
              <a:t> minimal or no pain and no visual impairment</a:t>
            </a:r>
          </a:p>
          <a:p>
            <a:pPr marL="305435" indent="-305435"/>
            <a:r>
              <a:rPr lang="en-US" sz="2000" dirty="0">
                <a:solidFill>
                  <a:schemeClr val="tx2"/>
                </a:solidFill>
              </a:rPr>
              <a:t>It is best to refer the athlete to a physician for an eye exam to be sure no other structures are injured</a:t>
            </a:r>
          </a:p>
          <a:p>
            <a:pPr marL="305435" indent="-305435"/>
            <a:r>
              <a:rPr lang="en-US" sz="2000" dirty="0">
                <a:solidFill>
                  <a:schemeClr val="tx2"/>
                </a:solidFill>
              </a:rPr>
              <a:t>Treatment it to allow the eye to heal on its own</a:t>
            </a:r>
          </a:p>
          <a:p>
            <a:pPr marL="305435" indent="-305435"/>
            <a:r>
              <a:rPr lang="en-US" sz="2000" dirty="0">
                <a:solidFill>
                  <a:schemeClr val="tx2"/>
                </a:solidFill>
              </a:rPr>
              <a:t>The athlete can still participate without restriction</a:t>
            </a:r>
          </a:p>
          <a:p>
            <a:pPr marL="305435" indent="-305435"/>
            <a:endParaRPr lang="en-US" sz="1800">
              <a:solidFill>
                <a:schemeClr val="tx2"/>
              </a:solidFill>
            </a:endParaRPr>
          </a:p>
        </p:txBody>
      </p:sp>
      <p:pic>
        <p:nvPicPr>
          <p:cNvPr id="4" name="Picture 4" descr="A close up of a person with his eyes closed and mouth open&#10;&#10;Description generated with high confidence">
            <a:extLst>
              <a:ext uri="{FF2B5EF4-FFF2-40B4-BE49-F238E27FC236}">
                <a16:creationId xmlns:a16="http://schemas.microsoft.com/office/drawing/2014/main" id="{FB3EB875-0ED5-4619-A283-0C02D16E1591}"/>
              </a:ext>
            </a:extLst>
          </p:cNvPr>
          <p:cNvPicPr>
            <a:picLocks noChangeAspect="1"/>
          </p:cNvPicPr>
          <p:nvPr/>
        </p:nvPicPr>
        <p:blipFill rotWithShape="1">
          <a:blip r:embed="rId2"/>
          <a:srcRect l="35894" r="17453" b="-1"/>
          <a:stretch/>
        </p:blipFill>
        <p:spPr>
          <a:xfrm>
            <a:off x="7521283" y="10"/>
            <a:ext cx="4670717" cy="6857990"/>
          </a:xfrm>
          <a:prstGeom prst="rect">
            <a:avLst/>
          </a:prstGeom>
        </p:spPr>
      </p:pic>
    </p:spTree>
    <p:extLst>
      <p:ext uri="{BB962C8B-B14F-4D97-AF65-F5344CB8AC3E}">
        <p14:creationId xmlns:p14="http://schemas.microsoft.com/office/powerpoint/2010/main" val="219141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8F29C-55FF-49F5-8D07-E36C8F4BB827}"/>
              </a:ext>
            </a:extLst>
          </p:cNvPr>
          <p:cNvSpPr>
            <a:spLocks noGrp="1"/>
          </p:cNvSpPr>
          <p:nvPr>
            <p:ph type="title"/>
          </p:nvPr>
        </p:nvSpPr>
        <p:spPr>
          <a:xfrm>
            <a:off x="959157" y="1113764"/>
            <a:ext cx="3269749" cy="4624327"/>
          </a:xfrm>
        </p:spPr>
        <p:txBody>
          <a:bodyPr anchor="ctr">
            <a:normAutofit/>
          </a:bodyPr>
          <a:lstStyle/>
          <a:p>
            <a:r>
              <a:rPr lang="en-US" sz="3200">
                <a:solidFill>
                  <a:srgbClr val="FFFFFF"/>
                </a:solidFill>
              </a:rPr>
              <a:t>Orbital Roof Fracture</a:t>
            </a:r>
          </a:p>
        </p:txBody>
      </p:sp>
      <p:sp>
        <p:nvSpPr>
          <p:cNvPr id="3" name="Content Placeholder 2">
            <a:extLst>
              <a:ext uri="{FF2B5EF4-FFF2-40B4-BE49-F238E27FC236}">
                <a16:creationId xmlns:a16="http://schemas.microsoft.com/office/drawing/2014/main" id="{860CB035-070C-44B8-80DE-1BBAA2C3D854}"/>
              </a:ext>
            </a:extLst>
          </p:cNvPr>
          <p:cNvSpPr>
            <a:spLocks noGrp="1"/>
          </p:cNvSpPr>
          <p:nvPr>
            <p:ph idx="1"/>
          </p:nvPr>
        </p:nvSpPr>
        <p:spPr>
          <a:xfrm>
            <a:off x="5155905" y="1113764"/>
            <a:ext cx="6108179" cy="4624327"/>
          </a:xfrm>
        </p:spPr>
        <p:txBody>
          <a:bodyPr vert="horz" lIns="91440" tIns="45720" rIns="91440" bIns="45720" rtlCol="0" anchor="ctr">
            <a:noAutofit/>
          </a:bodyPr>
          <a:lstStyle/>
          <a:p>
            <a:pPr marL="305435" indent="-305435"/>
            <a:r>
              <a:rPr lang="en-US" sz="2400" dirty="0"/>
              <a:t>A blow to the eye or the area just above the eye can cause a fracture in the roof of the orbit</a:t>
            </a:r>
          </a:p>
          <a:p>
            <a:pPr marL="305435" indent="-305435"/>
            <a:r>
              <a:rPr lang="en-US" sz="2400" dirty="0"/>
              <a:t>When this happens, the athlete will experience pain, headache, signs and symptoms of a concussion, and a hematoma over the area</a:t>
            </a:r>
          </a:p>
          <a:p>
            <a:pPr marL="305435" indent="-305435"/>
            <a:r>
              <a:rPr lang="en-US" sz="2400" dirty="0"/>
              <a:t>The nose may bleed and cerebrospinal fluid may drain from the nose</a:t>
            </a:r>
          </a:p>
          <a:p>
            <a:pPr marL="305435" indent="-305435"/>
            <a:r>
              <a:rPr lang="en-US" sz="2400" dirty="0"/>
              <a:t>This require immediate care by a physician</a:t>
            </a:r>
          </a:p>
          <a:p>
            <a:pPr marL="305435" indent="-305435"/>
            <a:r>
              <a:rPr lang="en-US" sz="2400" dirty="0"/>
              <a:t>Hospitalization for observation and care of the fracture and rest will most likely be required</a:t>
            </a:r>
          </a:p>
          <a:p>
            <a:pPr marL="305435" indent="-305435"/>
            <a:r>
              <a:rPr lang="en-US" sz="2400" dirty="0"/>
              <a:t>The athlete most likely cannot return to competition for a year</a:t>
            </a:r>
          </a:p>
        </p:txBody>
      </p:sp>
    </p:spTree>
    <p:extLst>
      <p:ext uri="{BB962C8B-B14F-4D97-AF65-F5344CB8AC3E}">
        <p14:creationId xmlns:p14="http://schemas.microsoft.com/office/powerpoint/2010/main" val="3182073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photo, different, items, woman&#10;&#10;Description generated with very high confidence">
            <a:extLst>
              <a:ext uri="{FF2B5EF4-FFF2-40B4-BE49-F238E27FC236}">
                <a16:creationId xmlns:a16="http://schemas.microsoft.com/office/drawing/2014/main" id="{044F93F3-BFFD-4BEF-9BD3-6CF5428ABE4E}"/>
              </a:ext>
            </a:extLst>
          </p:cNvPr>
          <p:cNvPicPr>
            <a:picLocks noChangeAspect="1"/>
          </p:cNvPicPr>
          <p:nvPr/>
        </p:nvPicPr>
        <p:blipFill rotWithShape="1">
          <a:blip r:embed="rId2"/>
          <a:srcRect t="9909" b="6136"/>
          <a:stretch/>
        </p:blipFill>
        <p:spPr>
          <a:xfrm>
            <a:off x="20" y="10"/>
            <a:ext cx="12191980" cy="6857990"/>
          </a:xfrm>
          <a:prstGeom prst="rect">
            <a:avLst/>
          </a:prstGeom>
        </p:spPr>
      </p:pic>
    </p:spTree>
    <p:extLst>
      <p:ext uri="{BB962C8B-B14F-4D97-AF65-F5344CB8AC3E}">
        <p14:creationId xmlns:p14="http://schemas.microsoft.com/office/powerpoint/2010/main" val="246835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65D9C196-56A3-4D2B-B250-2501F51B4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3A6EBF77-A535-4798-83D5-C5D9C36BF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2"/>
            <a:ext cx="7592567" cy="5856457"/>
          </a:xfrm>
          <a:prstGeom prst="rect">
            <a:avLst/>
          </a:prstGeom>
          <a:noFill/>
          <a:ln w="9525">
            <a:solidFill>
              <a:srgbClr val="6F38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hat, food&#10;&#10;Description generated with very high confidence">
            <a:extLst>
              <a:ext uri="{FF2B5EF4-FFF2-40B4-BE49-F238E27FC236}">
                <a16:creationId xmlns:a16="http://schemas.microsoft.com/office/drawing/2014/main" id="{C2E8AF80-B002-4C73-853F-E0E27CF6A45C}"/>
              </a:ext>
            </a:extLst>
          </p:cNvPr>
          <p:cNvPicPr>
            <a:picLocks noGrp="1" noChangeAspect="1"/>
          </p:cNvPicPr>
          <p:nvPr>
            <p:ph idx="1"/>
          </p:nvPr>
        </p:nvPicPr>
        <p:blipFill>
          <a:blip r:embed="rId2"/>
          <a:stretch>
            <a:fillRect/>
          </a:stretch>
        </p:blipFill>
        <p:spPr>
          <a:xfrm>
            <a:off x="781808" y="786305"/>
            <a:ext cx="6935559" cy="5194974"/>
          </a:xfrm>
          <a:prstGeom prst="rect">
            <a:avLst/>
          </a:prstGeom>
          <a:ln>
            <a:noFill/>
          </a:ln>
        </p:spPr>
      </p:pic>
      <p:sp>
        <p:nvSpPr>
          <p:cNvPr id="19" name="Rectangle 18">
            <a:extLst>
              <a:ext uri="{FF2B5EF4-FFF2-40B4-BE49-F238E27FC236}">
                <a16:creationId xmlns:a16="http://schemas.microsoft.com/office/drawing/2014/main" id="{DDB2DB23-D2D0-4E56-A97D-E9B80FD3E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6F3827"/>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1092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1419-137E-4300-9B0F-B26A84952459}"/>
              </a:ext>
            </a:extLst>
          </p:cNvPr>
          <p:cNvSpPr>
            <a:spLocks noGrp="1"/>
          </p:cNvSpPr>
          <p:nvPr>
            <p:ph type="title"/>
          </p:nvPr>
        </p:nvSpPr>
        <p:spPr>
          <a:xfrm>
            <a:off x="581192" y="702156"/>
            <a:ext cx="11029616" cy="714268"/>
          </a:xfrm>
        </p:spPr>
        <p:txBody>
          <a:bodyPr/>
          <a:lstStyle/>
          <a:p>
            <a:r>
              <a:rPr lang="en-US" dirty="0"/>
              <a:t>Sinus Fracture</a:t>
            </a:r>
          </a:p>
        </p:txBody>
      </p:sp>
      <p:sp>
        <p:nvSpPr>
          <p:cNvPr id="3" name="Content Placeholder 2">
            <a:extLst>
              <a:ext uri="{FF2B5EF4-FFF2-40B4-BE49-F238E27FC236}">
                <a16:creationId xmlns:a16="http://schemas.microsoft.com/office/drawing/2014/main" id="{3596785B-B540-47D3-AA0F-63D824D8D216}"/>
              </a:ext>
            </a:extLst>
          </p:cNvPr>
          <p:cNvSpPr>
            <a:spLocks noGrp="1"/>
          </p:cNvSpPr>
          <p:nvPr>
            <p:ph idx="1"/>
          </p:nvPr>
        </p:nvSpPr>
        <p:spPr/>
        <p:txBody>
          <a:bodyPr vert="horz" lIns="91440" tIns="45720" rIns="91440" bIns="45720" rtlCol="0" anchor="ctr">
            <a:noAutofit/>
          </a:bodyPr>
          <a:lstStyle/>
          <a:p>
            <a:pPr marL="305435" indent="-305435"/>
            <a:r>
              <a:rPr lang="en-US" sz="2400" dirty="0"/>
              <a:t>A sinus fracture can occur when there is sharp blow to the face, for example, a baseball taking a bad hop</a:t>
            </a:r>
          </a:p>
          <a:p>
            <a:pPr marL="305435" indent="-305435"/>
            <a:r>
              <a:rPr lang="en-US" sz="2400" dirty="0"/>
              <a:t>A headache, dizziness, unsteadiness, bloody nose may occur</a:t>
            </a:r>
          </a:p>
          <a:p>
            <a:pPr marL="305435" indent="-305435"/>
            <a:r>
              <a:rPr lang="en-US" sz="2400" dirty="0"/>
              <a:t>The athlete will experience pain; once any bleeding has stopped, the AT should do a quick assessment</a:t>
            </a:r>
          </a:p>
          <a:p>
            <a:pPr marL="305435" indent="-305435"/>
            <a:r>
              <a:rPr lang="en-US" sz="2400" dirty="0"/>
              <a:t>With this fracture, air seeps into the skin and tissues around the eye and nose, resulting in a crackling sensation when the area is touched</a:t>
            </a:r>
          </a:p>
          <a:p>
            <a:pPr marL="305435" indent="-305435"/>
            <a:r>
              <a:rPr lang="en-US" sz="2400" dirty="0"/>
              <a:t>The AT should apply ice and immediately refer the athlete to a physician</a:t>
            </a:r>
          </a:p>
          <a:p>
            <a:pPr marL="305435" indent="-305435"/>
            <a:r>
              <a:rPr lang="en-US" sz="2400" dirty="0"/>
              <a:t>The physician will require special X-rays to discover the exact location</a:t>
            </a:r>
          </a:p>
          <a:p>
            <a:pPr marL="305435" indent="-305435"/>
            <a:r>
              <a:rPr lang="en-US" sz="2400" dirty="0"/>
              <a:t>A complication of this injury is a concussion</a:t>
            </a:r>
          </a:p>
        </p:txBody>
      </p:sp>
    </p:spTree>
    <p:extLst>
      <p:ext uri="{BB962C8B-B14F-4D97-AF65-F5344CB8AC3E}">
        <p14:creationId xmlns:p14="http://schemas.microsoft.com/office/powerpoint/2010/main" val="4045275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3B48AF3-D611-4AFE-8DB7-A6FE2B64B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book, text, photo, sitting&#10;&#10;Description generated with very high confidence">
            <a:extLst>
              <a:ext uri="{FF2B5EF4-FFF2-40B4-BE49-F238E27FC236}">
                <a16:creationId xmlns:a16="http://schemas.microsoft.com/office/drawing/2014/main" id="{FE978A69-EB50-4C4B-94D9-FF220BD047FD}"/>
              </a:ext>
            </a:extLst>
          </p:cNvPr>
          <p:cNvPicPr>
            <a:picLocks noChangeAspect="1"/>
          </p:cNvPicPr>
          <p:nvPr/>
        </p:nvPicPr>
        <p:blipFill rotWithShape="1">
          <a:blip r:embed="rId2"/>
          <a:srcRect t="18374" b="6626"/>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B6F38636-68E6-4366-B3BE-E1D4A80D5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9B9D5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38DFAEBF-B728-4ABC-ACD2-04B493BF0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E9BF7B"/>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43063576-59D4-421D-96AD-DEF0BC506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2AB0EF7-4532-48F4-A87C-16AC639C1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5873675"/>
            <a:ext cx="11260667" cy="516889"/>
          </a:xfrm>
          <a:prstGeom prst="rect">
            <a:avLst/>
          </a:prstGeom>
          <a:solidFill>
            <a:srgbClr val="9B9D57"/>
          </a:solidFill>
          <a:ln w="6350" cmpd="sng">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1028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8B1C-4DAE-46B3-8EDF-805B22712C69}"/>
              </a:ext>
            </a:extLst>
          </p:cNvPr>
          <p:cNvSpPr>
            <a:spLocks noGrp="1"/>
          </p:cNvSpPr>
          <p:nvPr>
            <p:ph type="title"/>
          </p:nvPr>
        </p:nvSpPr>
        <p:spPr>
          <a:xfrm>
            <a:off x="581192" y="702156"/>
            <a:ext cx="11029616" cy="757400"/>
          </a:xfrm>
        </p:spPr>
        <p:txBody>
          <a:bodyPr/>
          <a:lstStyle/>
          <a:p>
            <a:r>
              <a:rPr lang="en-US" dirty="0"/>
              <a:t>Blowout fracture</a:t>
            </a:r>
          </a:p>
        </p:txBody>
      </p:sp>
      <p:sp>
        <p:nvSpPr>
          <p:cNvPr id="3" name="Content Placeholder 2">
            <a:extLst>
              <a:ext uri="{FF2B5EF4-FFF2-40B4-BE49-F238E27FC236}">
                <a16:creationId xmlns:a16="http://schemas.microsoft.com/office/drawing/2014/main" id="{2B36FA53-762B-4EA0-8140-E17D48462C1B}"/>
              </a:ext>
            </a:extLst>
          </p:cNvPr>
          <p:cNvSpPr>
            <a:spLocks noGrp="1"/>
          </p:cNvSpPr>
          <p:nvPr>
            <p:ph idx="1"/>
          </p:nvPr>
        </p:nvSpPr>
        <p:spPr>
          <a:xfrm>
            <a:off x="322400" y="1463846"/>
            <a:ext cx="11734105" cy="5043466"/>
          </a:xfrm>
        </p:spPr>
        <p:txBody>
          <a:bodyPr>
            <a:normAutofit/>
          </a:bodyPr>
          <a:lstStyle/>
          <a:p>
            <a:pPr marL="305435" indent="-305435"/>
            <a:r>
              <a:rPr lang="en-US" dirty="0"/>
              <a:t>A blow to the eye can force the eyeball backwards into the eye socket</a:t>
            </a:r>
          </a:p>
          <a:p>
            <a:pPr marL="305435" indent="-305435"/>
            <a:r>
              <a:rPr lang="en-US" dirty="0"/>
              <a:t>The thin bones beneath the eye absorb the sudden increase in pressure and fracture and is referred to a blowout</a:t>
            </a:r>
          </a:p>
          <a:p>
            <a:pPr marL="305435" indent="-305435"/>
            <a:r>
              <a:rPr lang="en-US" dirty="0"/>
              <a:t>The athlete may experience double vision and may not be able to feel much pain as a result of damage to surrounding nerve endings</a:t>
            </a:r>
          </a:p>
          <a:p>
            <a:pPr marL="305435" indent="-305435"/>
            <a:r>
              <a:rPr lang="en-US" dirty="0"/>
              <a:t>The athlete may also experience a numbing in the lip and upper jaw on the same side as the injury</a:t>
            </a:r>
          </a:p>
          <a:p>
            <a:pPr marL="305435" indent="-305435"/>
            <a:r>
              <a:rPr lang="en-US" dirty="0"/>
              <a:t>The muscles of the eye often get caught in the fractured bones; therefore, an AT may notice that the athlete cannot control the injured eye</a:t>
            </a:r>
          </a:p>
          <a:p>
            <a:pPr marL="305435" indent="-305435"/>
            <a:r>
              <a:rPr lang="en-US" dirty="0"/>
              <a:t>The eye may appear to be sunken in the socket </a:t>
            </a:r>
          </a:p>
          <a:p>
            <a:pPr marL="305435" indent="-305435"/>
            <a:r>
              <a:rPr lang="en-US" dirty="0"/>
              <a:t>There will be immediate swelling and the conjunctiva will begin to discolor</a:t>
            </a:r>
          </a:p>
          <a:p>
            <a:pPr marL="305435" indent="-305435"/>
            <a:r>
              <a:rPr lang="en-US" dirty="0"/>
              <a:t>The athlete may have a bloody nose on the same side as the injury, and the bleeding may fill the sinus, making it difficult to breathe</a:t>
            </a:r>
          </a:p>
          <a:p>
            <a:pPr marL="305435" indent="-305435"/>
            <a:r>
              <a:rPr lang="en-US" dirty="0"/>
              <a:t>The eye may bulge if the athlete attempts to blow their nose</a:t>
            </a:r>
          </a:p>
        </p:txBody>
      </p:sp>
    </p:spTree>
    <p:extLst>
      <p:ext uri="{BB962C8B-B14F-4D97-AF65-F5344CB8AC3E}">
        <p14:creationId xmlns:p14="http://schemas.microsoft.com/office/powerpoint/2010/main" val="2750261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795A4D-415D-4FBF-9BBB-9DF9A2A2939D}"/>
              </a:ext>
            </a:extLst>
          </p:cNvPr>
          <p:cNvSpPr>
            <a:spLocks noGrp="1"/>
          </p:cNvSpPr>
          <p:nvPr>
            <p:ph type="title"/>
          </p:nvPr>
        </p:nvSpPr>
        <p:spPr>
          <a:xfrm>
            <a:off x="581193" y="702156"/>
            <a:ext cx="6540462" cy="1013800"/>
          </a:xfrm>
        </p:spPr>
        <p:txBody>
          <a:bodyPr>
            <a:normAutofit/>
          </a:bodyPr>
          <a:lstStyle/>
          <a:p>
            <a:r>
              <a:rPr lang="en-US" sz="2800">
                <a:solidFill>
                  <a:schemeClr val="tx2"/>
                </a:solidFill>
              </a:rPr>
              <a:t>Blowout Fracture</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0AC034F-CD36-4F2D-9EB3-A7E457C5E5F5}"/>
              </a:ext>
            </a:extLst>
          </p:cNvPr>
          <p:cNvSpPr>
            <a:spLocks noGrp="1"/>
          </p:cNvSpPr>
          <p:nvPr>
            <p:ph idx="1"/>
          </p:nvPr>
        </p:nvSpPr>
        <p:spPr>
          <a:xfrm>
            <a:off x="336779" y="1709628"/>
            <a:ext cx="6553418" cy="4868038"/>
          </a:xfrm>
        </p:spPr>
        <p:txBody>
          <a:bodyPr>
            <a:normAutofit/>
          </a:bodyPr>
          <a:lstStyle/>
          <a:p>
            <a:pPr marL="305435" indent="-305435"/>
            <a:r>
              <a:rPr lang="en-US" sz="2000" dirty="0">
                <a:solidFill>
                  <a:schemeClr val="tx2"/>
                </a:solidFill>
              </a:rPr>
              <a:t>The AT should call 911 and help control and bleeding</a:t>
            </a:r>
          </a:p>
          <a:p>
            <a:pPr marL="305435" indent="-305435"/>
            <a:r>
              <a:rPr lang="en-US" sz="2000" dirty="0">
                <a:solidFill>
                  <a:schemeClr val="tx2"/>
                </a:solidFill>
              </a:rPr>
              <a:t>The athlete should be monitored in case their condition worsens</a:t>
            </a:r>
          </a:p>
          <a:p>
            <a:pPr marL="305435" indent="-305435"/>
            <a:r>
              <a:rPr lang="en-US" sz="2000" dirty="0">
                <a:solidFill>
                  <a:schemeClr val="tx2"/>
                </a:solidFill>
              </a:rPr>
              <a:t>A physician may have to surgically repair the fracture and release the muscles</a:t>
            </a:r>
          </a:p>
          <a:p>
            <a:pPr marL="305435" indent="-305435"/>
            <a:r>
              <a:rPr lang="en-US" sz="2000" dirty="0">
                <a:solidFill>
                  <a:schemeClr val="tx2"/>
                </a:solidFill>
              </a:rPr>
              <a:t>The athlete may suffer permanent vision problems, including glaucoma and cataracts</a:t>
            </a:r>
          </a:p>
          <a:p>
            <a:pPr marL="305435" indent="-305435"/>
            <a:r>
              <a:rPr lang="en-US" sz="2000" dirty="0">
                <a:solidFill>
                  <a:schemeClr val="tx2"/>
                </a:solidFill>
              </a:rPr>
              <a:t>The athlete will remain out of competition for several months</a:t>
            </a:r>
          </a:p>
          <a:p>
            <a:pPr marL="305435" indent="-305435"/>
            <a:r>
              <a:rPr lang="en-US" sz="2000" dirty="0">
                <a:solidFill>
                  <a:schemeClr val="tx2"/>
                </a:solidFill>
              </a:rPr>
              <a:t>Boxer wear headgear to prevent such eye injuries</a:t>
            </a:r>
          </a:p>
          <a:p>
            <a:pPr marL="305435" indent="-305435"/>
            <a:r>
              <a:rPr lang="en-US" sz="2000" dirty="0">
                <a:solidFill>
                  <a:schemeClr val="tx2"/>
                </a:solidFill>
              </a:rPr>
              <a:t>Any sport using balls at high speeds should wear headwear</a:t>
            </a:r>
          </a:p>
        </p:txBody>
      </p:sp>
      <p:pic>
        <p:nvPicPr>
          <p:cNvPr id="4" name="Picture 4" descr="A picture containing indoor, sitting, table, looking&#10;&#10;Description generated with very high confidence">
            <a:extLst>
              <a:ext uri="{FF2B5EF4-FFF2-40B4-BE49-F238E27FC236}">
                <a16:creationId xmlns:a16="http://schemas.microsoft.com/office/drawing/2014/main" id="{5AD5EC77-9B95-4DFD-9602-D8810A775B3F}"/>
              </a:ext>
            </a:extLst>
          </p:cNvPr>
          <p:cNvPicPr>
            <a:picLocks noChangeAspect="1"/>
          </p:cNvPicPr>
          <p:nvPr/>
        </p:nvPicPr>
        <p:blipFill rotWithShape="1">
          <a:blip r:embed="rId2"/>
          <a:srcRect l="11334" r="12992"/>
          <a:stretch/>
        </p:blipFill>
        <p:spPr>
          <a:xfrm>
            <a:off x="7521283" y="10"/>
            <a:ext cx="4670717" cy="6857990"/>
          </a:xfrm>
          <a:prstGeom prst="rect">
            <a:avLst/>
          </a:prstGeom>
        </p:spPr>
      </p:pic>
    </p:spTree>
    <p:extLst>
      <p:ext uri="{BB962C8B-B14F-4D97-AF65-F5344CB8AC3E}">
        <p14:creationId xmlns:p14="http://schemas.microsoft.com/office/powerpoint/2010/main" val="3075638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D9ED4-1B5B-4777-AA74-BF59A35E70B9}"/>
              </a:ext>
            </a:extLst>
          </p:cNvPr>
          <p:cNvSpPr>
            <a:spLocks noGrp="1"/>
          </p:cNvSpPr>
          <p:nvPr>
            <p:ph type="title"/>
          </p:nvPr>
        </p:nvSpPr>
        <p:spPr>
          <a:xfrm>
            <a:off x="581192" y="702156"/>
            <a:ext cx="11029616" cy="944305"/>
          </a:xfrm>
        </p:spPr>
        <p:txBody>
          <a:bodyPr/>
          <a:lstStyle/>
          <a:p>
            <a:r>
              <a:rPr lang="en-US" dirty="0"/>
              <a:t>Ruptured Globe</a:t>
            </a:r>
          </a:p>
        </p:txBody>
      </p:sp>
      <p:sp>
        <p:nvSpPr>
          <p:cNvPr id="3" name="Content Placeholder 2">
            <a:extLst>
              <a:ext uri="{FF2B5EF4-FFF2-40B4-BE49-F238E27FC236}">
                <a16:creationId xmlns:a16="http://schemas.microsoft.com/office/drawing/2014/main" id="{E2F7B055-C0BE-4ABD-BC14-4E3E28B1B7D8}"/>
              </a:ext>
            </a:extLst>
          </p:cNvPr>
          <p:cNvSpPr>
            <a:spLocks noGrp="1"/>
          </p:cNvSpPr>
          <p:nvPr>
            <p:ph idx="1"/>
          </p:nvPr>
        </p:nvSpPr>
        <p:spPr/>
        <p:txBody>
          <a:bodyPr vert="horz" lIns="91440" tIns="45720" rIns="91440" bIns="45720" rtlCol="0" anchor="ctr">
            <a:noAutofit/>
          </a:bodyPr>
          <a:lstStyle/>
          <a:p>
            <a:pPr marL="305435" indent="-305435"/>
            <a:r>
              <a:rPr lang="en-US" sz="2000" dirty="0"/>
              <a:t>The globe, the eyeball itself, can be ruptured by any object small enough to enter the eye, such as a squash ball or racquetball</a:t>
            </a:r>
          </a:p>
          <a:p>
            <a:pPr marL="305435" indent="-305435"/>
            <a:r>
              <a:rPr lang="en-US" sz="2000" dirty="0"/>
              <a:t>Upon examination of the eye, the AT will notice a lack of roundness of the globe and a hemorrhage of the eye</a:t>
            </a:r>
          </a:p>
          <a:p>
            <a:pPr marL="305435" indent="-305435"/>
            <a:r>
              <a:rPr lang="en-US" sz="2000" dirty="0"/>
              <a:t>Associated with the injury can include an eyelid laceration, blood in the front of the eye, interior contents of the eye spilling out, or the pupil out of round</a:t>
            </a:r>
          </a:p>
          <a:p>
            <a:pPr marL="305435" indent="-305435"/>
            <a:r>
              <a:rPr lang="en-US" sz="2000" dirty="0"/>
              <a:t>Any sign that the globe has been ruptured requires the AT to cover the eye with a protective shield that will not allow any external pressure</a:t>
            </a:r>
          </a:p>
          <a:p>
            <a:pPr marL="305435" indent="-305435"/>
            <a:r>
              <a:rPr lang="en-US" sz="2000" dirty="0"/>
              <a:t>The athlete must be taken to the emergency room immediately and referred to an ophthalmologist in order to save their eyesight</a:t>
            </a:r>
          </a:p>
          <a:p>
            <a:pPr marL="305435" indent="-305435"/>
            <a:r>
              <a:rPr lang="en-US" sz="2000" dirty="0"/>
              <a:t>Will be out of competition for months</a:t>
            </a:r>
          </a:p>
        </p:txBody>
      </p:sp>
    </p:spTree>
    <p:extLst>
      <p:ext uri="{BB962C8B-B14F-4D97-AF65-F5344CB8AC3E}">
        <p14:creationId xmlns:p14="http://schemas.microsoft.com/office/powerpoint/2010/main" val="3935301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D9C196-56A3-4D2B-B250-2501F51B4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3A6EBF77-A535-4798-83D5-C5D9C36BF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2"/>
            <a:ext cx="7592567" cy="5856457"/>
          </a:xfrm>
          <a:prstGeom prst="rect">
            <a:avLst/>
          </a:prstGeom>
          <a:noFill/>
          <a:ln w="9525">
            <a:solidFill>
              <a:srgbClr val="415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persons face&#10;&#10;Description generated with high confidence">
            <a:extLst>
              <a:ext uri="{FF2B5EF4-FFF2-40B4-BE49-F238E27FC236}">
                <a16:creationId xmlns:a16="http://schemas.microsoft.com/office/drawing/2014/main" id="{87F255C4-72C5-42E4-9BD3-8C5053EFA619}"/>
              </a:ext>
            </a:extLst>
          </p:cNvPr>
          <p:cNvPicPr>
            <a:picLocks noChangeAspect="1"/>
          </p:cNvPicPr>
          <p:nvPr/>
        </p:nvPicPr>
        <p:blipFill>
          <a:blip r:embed="rId2"/>
          <a:stretch>
            <a:fillRect/>
          </a:stretch>
        </p:blipFill>
        <p:spPr>
          <a:xfrm>
            <a:off x="2295945" y="778935"/>
            <a:ext cx="3907285" cy="5209714"/>
          </a:xfrm>
          <a:prstGeom prst="rect">
            <a:avLst/>
          </a:prstGeom>
          <a:ln>
            <a:noFill/>
          </a:ln>
        </p:spPr>
      </p:pic>
      <p:sp>
        <p:nvSpPr>
          <p:cNvPr id="11" name="Rectangle 10">
            <a:extLst>
              <a:ext uri="{FF2B5EF4-FFF2-40B4-BE49-F238E27FC236}">
                <a16:creationId xmlns:a16="http://schemas.microsoft.com/office/drawing/2014/main" id="{DDB2DB23-D2D0-4E56-A97D-E9B80FD3E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15160"/>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9329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AB99-0CF0-40D9-85EC-4831E66CF397}"/>
              </a:ext>
            </a:extLst>
          </p:cNvPr>
          <p:cNvSpPr>
            <a:spLocks noGrp="1"/>
          </p:cNvSpPr>
          <p:nvPr>
            <p:ph type="title"/>
          </p:nvPr>
        </p:nvSpPr>
        <p:spPr>
          <a:xfrm>
            <a:off x="581192" y="702156"/>
            <a:ext cx="11029616" cy="843664"/>
          </a:xfrm>
        </p:spPr>
        <p:txBody>
          <a:bodyPr/>
          <a:lstStyle/>
          <a:p>
            <a:r>
              <a:rPr lang="en-US" dirty="0"/>
              <a:t>Treating Eye Injuries and Conditions: Embedded Object</a:t>
            </a:r>
          </a:p>
        </p:txBody>
      </p:sp>
      <p:sp>
        <p:nvSpPr>
          <p:cNvPr id="3" name="Content Placeholder 2">
            <a:extLst>
              <a:ext uri="{FF2B5EF4-FFF2-40B4-BE49-F238E27FC236}">
                <a16:creationId xmlns:a16="http://schemas.microsoft.com/office/drawing/2014/main" id="{DA918448-5ED9-4A7C-B077-447111ADF4EF}"/>
              </a:ext>
            </a:extLst>
          </p:cNvPr>
          <p:cNvSpPr>
            <a:spLocks noGrp="1"/>
          </p:cNvSpPr>
          <p:nvPr>
            <p:ph idx="1"/>
          </p:nvPr>
        </p:nvSpPr>
        <p:spPr>
          <a:xfrm>
            <a:off x="106740" y="1708261"/>
            <a:ext cx="11964142" cy="5144107"/>
          </a:xfrm>
        </p:spPr>
        <p:txBody>
          <a:bodyPr>
            <a:normAutofit/>
          </a:bodyPr>
          <a:lstStyle/>
          <a:p>
            <a:pPr marL="305435" indent="-305435"/>
            <a:r>
              <a:rPr lang="en-US" b="1" u="sng" dirty="0"/>
              <a:t>An embedded object: object is stuck in the eye;</a:t>
            </a:r>
            <a:r>
              <a:rPr lang="en-US" dirty="0"/>
              <a:t> it may have been from a blow to the eye</a:t>
            </a:r>
          </a:p>
          <a:p>
            <a:pPr marL="629920" lvl="1" indent="-305435"/>
            <a:r>
              <a:rPr lang="en-US" dirty="0"/>
              <a:t>Blow from a ball may have shattered a contact lens</a:t>
            </a:r>
          </a:p>
          <a:p>
            <a:pPr marL="305435" indent="-305435"/>
            <a:r>
              <a:rPr lang="en-US" dirty="0"/>
              <a:t>No matter how the object entered the eye, the care received will determine the quality of the athlete's vision in the future</a:t>
            </a:r>
          </a:p>
          <a:p>
            <a:pPr marL="305435" indent="-305435"/>
            <a:r>
              <a:rPr lang="en-US" dirty="0"/>
              <a:t>The athlete will know the object is in the eye</a:t>
            </a:r>
          </a:p>
          <a:p>
            <a:pPr marL="629920" lvl="1" indent="-305435"/>
            <a:r>
              <a:rPr lang="en-US" dirty="0"/>
              <a:t>Often will reach for the eye and tears will form, resulting in pain, visual impairment, and anxiety</a:t>
            </a:r>
          </a:p>
          <a:p>
            <a:pPr marL="305435" indent="-305435"/>
            <a:r>
              <a:rPr lang="en-US" dirty="0"/>
              <a:t>The best treatment is to place an eye shield over both eyes and send the athlete to a physician.</a:t>
            </a:r>
          </a:p>
          <a:p>
            <a:pPr marL="305435" indent="-305435"/>
            <a:r>
              <a:rPr lang="en-US" dirty="0"/>
              <a:t>If the object is sticking out of the eye, the AT will not remove the object, but will stabilize it with bulky dressings</a:t>
            </a:r>
          </a:p>
          <a:p>
            <a:pPr marL="305435" indent="-305435"/>
            <a:r>
              <a:rPr lang="en-US" dirty="0"/>
              <a:t>The physician will determine the severity of the injury, surgically remove the object, and stop any fluid release</a:t>
            </a:r>
          </a:p>
          <a:p>
            <a:pPr marL="305435" indent="-305435"/>
            <a:r>
              <a:rPr lang="en-US" dirty="0"/>
              <a:t>Antibiotics are prescribed and the eye will remain patched for about a week</a:t>
            </a:r>
          </a:p>
          <a:p>
            <a:pPr marL="305435" indent="-305435"/>
            <a:r>
              <a:rPr lang="en-US" dirty="0"/>
              <a:t>Vision test is necessary to determine visual acuity</a:t>
            </a:r>
          </a:p>
          <a:p>
            <a:pPr marL="305435" indent="-305435"/>
            <a:r>
              <a:rPr lang="en-US" dirty="0"/>
              <a:t>Eye guards or goggles will help protect an athlete from reinjury</a:t>
            </a:r>
          </a:p>
          <a:p>
            <a:pPr marL="629920" lvl="1" indent="-305435"/>
            <a:endParaRPr lang="en-US" dirty="0"/>
          </a:p>
        </p:txBody>
      </p:sp>
    </p:spTree>
    <p:extLst>
      <p:ext uri="{BB962C8B-B14F-4D97-AF65-F5344CB8AC3E}">
        <p14:creationId xmlns:p14="http://schemas.microsoft.com/office/powerpoint/2010/main" val="172808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8F80BB-E8B6-43B3-9462-B4D497D2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42C8AD6-8796-482B-ACC1-6D686B08E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240822" cy="5859735"/>
          </a:xfrm>
          <a:prstGeom prst="rect">
            <a:avLst/>
          </a:prstGeom>
          <a:solidFill>
            <a:srgbClr val="8B3F5C"/>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red, sitting, table, food&#10;&#10;Description generated with very high confidence">
            <a:extLst>
              <a:ext uri="{FF2B5EF4-FFF2-40B4-BE49-F238E27FC236}">
                <a16:creationId xmlns:a16="http://schemas.microsoft.com/office/drawing/2014/main" id="{285231CD-C3BF-48E9-8E89-1168A1FA5676}"/>
              </a:ext>
            </a:extLst>
          </p:cNvPr>
          <p:cNvPicPr>
            <a:picLocks noChangeAspect="1"/>
          </p:cNvPicPr>
          <p:nvPr/>
        </p:nvPicPr>
        <p:blipFill>
          <a:blip r:embed="rId2"/>
          <a:stretch>
            <a:fillRect/>
          </a:stretch>
        </p:blipFill>
        <p:spPr>
          <a:xfrm>
            <a:off x="3577173" y="1097392"/>
            <a:ext cx="6375538" cy="4572800"/>
          </a:xfrm>
          <a:prstGeom prst="rect">
            <a:avLst/>
          </a:prstGeom>
        </p:spPr>
      </p:pic>
      <p:sp>
        <p:nvSpPr>
          <p:cNvPr id="13" name="Rectangle 12">
            <a:extLst>
              <a:ext uri="{FF2B5EF4-FFF2-40B4-BE49-F238E27FC236}">
                <a16:creationId xmlns:a16="http://schemas.microsoft.com/office/drawing/2014/main" id="{B6B3BF72-6DFA-42DA-A667-9E3A1BCFF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5059" y="457202"/>
            <a:ext cx="9970407" cy="5856457"/>
          </a:xfrm>
          <a:prstGeom prst="rect">
            <a:avLst/>
          </a:prstGeom>
          <a:noFill/>
          <a:ln w="9525">
            <a:solidFill>
              <a:srgbClr val="8B3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62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22F7-3BA8-4032-AABA-2FA0DDAF3C60}"/>
              </a:ext>
            </a:extLst>
          </p:cNvPr>
          <p:cNvSpPr>
            <a:spLocks noGrp="1"/>
          </p:cNvSpPr>
          <p:nvPr>
            <p:ph type="title"/>
          </p:nvPr>
        </p:nvSpPr>
        <p:spPr>
          <a:xfrm>
            <a:off x="581192" y="702156"/>
            <a:ext cx="11029616" cy="901173"/>
          </a:xfrm>
        </p:spPr>
        <p:txBody>
          <a:bodyPr/>
          <a:lstStyle/>
          <a:p>
            <a:r>
              <a:rPr lang="en-US" dirty="0"/>
              <a:t>Dislodged Contact Lens</a:t>
            </a:r>
          </a:p>
        </p:txBody>
      </p:sp>
      <p:sp>
        <p:nvSpPr>
          <p:cNvPr id="3" name="Content Placeholder 2">
            <a:extLst>
              <a:ext uri="{FF2B5EF4-FFF2-40B4-BE49-F238E27FC236}">
                <a16:creationId xmlns:a16="http://schemas.microsoft.com/office/drawing/2014/main" id="{2FF903C0-FD21-427A-8942-48B1B89B4795}"/>
              </a:ext>
            </a:extLst>
          </p:cNvPr>
          <p:cNvSpPr>
            <a:spLocks noGrp="1"/>
          </p:cNvSpPr>
          <p:nvPr>
            <p:ph idx="1"/>
          </p:nvPr>
        </p:nvSpPr>
        <p:spPr>
          <a:xfrm>
            <a:off x="279268" y="1852034"/>
            <a:ext cx="11619086" cy="4684032"/>
          </a:xfrm>
        </p:spPr>
        <p:txBody>
          <a:bodyPr>
            <a:normAutofit/>
          </a:bodyPr>
          <a:lstStyle/>
          <a:p>
            <a:pPr marL="305435" indent="-305435"/>
            <a:r>
              <a:rPr lang="en-US" sz="2000" dirty="0"/>
              <a:t>Contact lenses come in two types: hard and soft</a:t>
            </a:r>
          </a:p>
          <a:p>
            <a:pPr marL="629920" lvl="1" indent="-305435"/>
            <a:r>
              <a:rPr lang="en-US" sz="1800" dirty="0"/>
              <a:t>A hard contact lens covers the pupil of the eye, whereas a soft contact lens covers the entire cornea</a:t>
            </a:r>
          </a:p>
          <a:p>
            <a:pPr marL="305435" indent="-305435"/>
            <a:r>
              <a:rPr lang="en-US" sz="2000" b="1" u="sng" dirty="0"/>
              <a:t>A displaced hard contact lens feels like a rock in the eye; vision will be impaired and displaced lens will irritate the eye</a:t>
            </a:r>
          </a:p>
          <a:p>
            <a:pPr marL="305435" indent="-305435"/>
            <a:r>
              <a:rPr lang="en-US" sz="2000" dirty="0"/>
              <a:t>Usually the athlete knows where the lens is located because of the initial pain</a:t>
            </a:r>
          </a:p>
          <a:p>
            <a:pPr marL="305435" indent="-305435"/>
            <a:r>
              <a:rPr lang="en-US" sz="2000" dirty="0"/>
              <a:t>When the eye is examined, the lens can be seen because of its color in contrast to the sclera</a:t>
            </a:r>
          </a:p>
          <a:p>
            <a:pPr marL="305435" indent="-305435"/>
            <a:r>
              <a:rPr lang="en-US" sz="2000" dirty="0"/>
              <a:t>The lens cannot be lost in the eye</a:t>
            </a:r>
          </a:p>
          <a:p>
            <a:pPr marL="305435" indent="-305435"/>
            <a:r>
              <a:rPr lang="en-US" sz="2000" dirty="0"/>
              <a:t>The hard lens can be moved back over the pupil and usually the athlete can perform this themselves with the AT holding a mirror</a:t>
            </a:r>
          </a:p>
          <a:p>
            <a:pPr marL="305435" indent="-305435"/>
            <a:r>
              <a:rPr lang="en-US" sz="2000" dirty="0"/>
              <a:t>If the athlete cannot remove it, the AT has a suction-cup device that is placed over the lens</a:t>
            </a:r>
          </a:p>
          <a:p>
            <a:pPr marL="305435" indent="-305435"/>
            <a:r>
              <a:rPr lang="en-US" sz="2000" dirty="0"/>
              <a:t>The athlete should clean the lens before putting it back in</a:t>
            </a:r>
          </a:p>
        </p:txBody>
      </p:sp>
    </p:spTree>
    <p:extLst>
      <p:ext uri="{BB962C8B-B14F-4D97-AF65-F5344CB8AC3E}">
        <p14:creationId xmlns:p14="http://schemas.microsoft.com/office/powerpoint/2010/main" val="139974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B611-1F29-4D54-A8A3-94F0EC9BD21D}"/>
              </a:ext>
            </a:extLst>
          </p:cNvPr>
          <p:cNvSpPr>
            <a:spLocks noGrp="1"/>
          </p:cNvSpPr>
          <p:nvPr>
            <p:ph type="title"/>
          </p:nvPr>
        </p:nvSpPr>
        <p:spPr/>
        <p:txBody>
          <a:bodyPr/>
          <a:lstStyle/>
          <a:p>
            <a:r>
              <a:rPr lang="en-US" dirty="0"/>
              <a:t>Displaced Contact Lens-Soft</a:t>
            </a:r>
          </a:p>
        </p:txBody>
      </p:sp>
      <p:sp>
        <p:nvSpPr>
          <p:cNvPr id="3" name="Content Placeholder 2">
            <a:extLst>
              <a:ext uri="{FF2B5EF4-FFF2-40B4-BE49-F238E27FC236}">
                <a16:creationId xmlns:a16="http://schemas.microsoft.com/office/drawing/2014/main" id="{F3B73295-A0E0-4680-AF06-91239A9EB222}"/>
              </a:ext>
            </a:extLst>
          </p:cNvPr>
          <p:cNvSpPr>
            <a:spLocks noGrp="1"/>
          </p:cNvSpPr>
          <p:nvPr>
            <p:ph idx="1"/>
          </p:nvPr>
        </p:nvSpPr>
        <p:spPr>
          <a:xfrm>
            <a:off x="193004" y="2283355"/>
            <a:ext cx="11906633" cy="4152070"/>
          </a:xfrm>
        </p:spPr>
        <p:txBody>
          <a:bodyPr>
            <a:normAutofit lnSpcReduction="10000"/>
          </a:bodyPr>
          <a:lstStyle/>
          <a:p>
            <a:pPr marL="305435" indent="-305435"/>
            <a:r>
              <a:rPr lang="en-US" sz="2400" dirty="0"/>
              <a:t>The displacement of a soft contact lens is less uncomfortable</a:t>
            </a:r>
          </a:p>
          <a:p>
            <a:pPr marL="305435" indent="-305435"/>
            <a:r>
              <a:rPr lang="en-US" sz="2400" dirty="0"/>
              <a:t>The athlete will know the lens is out of place because they won't be able to see</a:t>
            </a:r>
          </a:p>
          <a:p>
            <a:pPr marL="305435" indent="-305435"/>
            <a:r>
              <a:rPr lang="en-US" sz="2400" dirty="0"/>
              <a:t>A soft lens is more difficult to put back in place because it tends to curl up like a soggy cornflake</a:t>
            </a:r>
          </a:p>
          <a:p>
            <a:pPr marL="305435" indent="-305435"/>
            <a:r>
              <a:rPr lang="en-US" sz="2400" dirty="0"/>
              <a:t>The athlete should wash their hands and then gently grab the lens; must continue with caution, because roughly handling a contact lens will tear it</a:t>
            </a:r>
          </a:p>
          <a:p>
            <a:pPr marL="305435" indent="-305435"/>
            <a:r>
              <a:rPr lang="en-US" sz="2400" dirty="0"/>
              <a:t>The lens should be cleaned with solution before returning it to the eye</a:t>
            </a:r>
          </a:p>
          <a:p>
            <a:pPr marL="305435" indent="-305435"/>
            <a:r>
              <a:rPr lang="en-US" sz="2400" dirty="0"/>
              <a:t>Sometimes an athlete believes that rinsing the lens by putting it in their mouth is acceptable; this is not the case and is comparable to dropping it in the garbage can</a:t>
            </a:r>
          </a:p>
          <a:p>
            <a:pPr marL="305435" indent="-305435"/>
            <a:endParaRPr lang="en-US" dirty="0"/>
          </a:p>
          <a:p>
            <a:pPr marL="324485" lvl="1" indent="0">
              <a:buNone/>
            </a:pPr>
            <a:endParaRPr lang="en-US" dirty="0"/>
          </a:p>
        </p:txBody>
      </p:sp>
    </p:spTree>
    <p:extLst>
      <p:ext uri="{BB962C8B-B14F-4D97-AF65-F5344CB8AC3E}">
        <p14:creationId xmlns:p14="http://schemas.microsoft.com/office/powerpoint/2010/main" val="317630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22EDAF-5B6B-4EDA-874A-D2323A563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7093E9-0FF5-4C8A-87CA-1A77A8A8A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531B9EF-E1F9-40FE-9CC0-C4C5F7025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8457049-EBE6-4D4A-9603-74419DBBE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Picture 4" descr="A picture containing toiletry, teeth, brushing, mouth&#10;&#10;Description generated with very high confidence">
            <a:extLst>
              <a:ext uri="{FF2B5EF4-FFF2-40B4-BE49-F238E27FC236}">
                <a16:creationId xmlns:a16="http://schemas.microsoft.com/office/drawing/2014/main" id="{46F4126F-A66C-4D62-ADC5-BE8E6BB4B418}"/>
              </a:ext>
            </a:extLst>
          </p:cNvPr>
          <p:cNvPicPr>
            <a:picLocks noChangeAspect="1"/>
          </p:cNvPicPr>
          <p:nvPr/>
        </p:nvPicPr>
        <p:blipFill rotWithShape="1">
          <a:blip r:embed="rId2"/>
          <a:srcRect r="2" b="2996"/>
          <a:stretch/>
        </p:blipFill>
        <p:spPr>
          <a:xfrm>
            <a:off x="446533" y="621553"/>
            <a:ext cx="5603748" cy="5178492"/>
          </a:xfrm>
          <a:prstGeom prst="rect">
            <a:avLst/>
          </a:prstGeom>
        </p:spPr>
      </p:pic>
      <p:pic>
        <p:nvPicPr>
          <p:cNvPr id="2" name="Picture 2" descr="A close up of a tattoo&#10;&#10;Description generated with high confidence">
            <a:extLst>
              <a:ext uri="{FF2B5EF4-FFF2-40B4-BE49-F238E27FC236}">
                <a16:creationId xmlns:a16="http://schemas.microsoft.com/office/drawing/2014/main" id="{3EA32B5A-AF91-46A1-A488-3F1FC367FBB2}"/>
              </a:ext>
            </a:extLst>
          </p:cNvPr>
          <p:cNvPicPr>
            <a:picLocks noChangeAspect="1"/>
          </p:cNvPicPr>
          <p:nvPr/>
        </p:nvPicPr>
        <p:blipFill rotWithShape="1">
          <a:blip r:embed="rId3"/>
          <a:srcRect r="-1" b="7552"/>
          <a:stretch/>
        </p:blipFill>
        <p:spPr>
          <a:xfrm>
            <a:off x="6141720" y="621553"/>
            <a:ext cx="5601546" cy="5178492"/>
          </a:xfrm>
          <a:prstGeom prst="rect">
            <a:avLst/>
          </a:prstGeom>
        </p:spPr>
      </p:pic>
      <p:sp>
        <p:nvSpPr>
          <p:cNvPr id="17" name="Rectangle 16">
            <a:extLst>
              <a:ext uri="{FF2B5EF4-FFF2-40B4-BE49-F238E27FC236}">
                <a16:creationId xmlns:a16="http://schemas.microsoft.com/office/drawing/2014/main" id="{D54EC586-DBC6-420F-A910-59AC50AB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53993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83C4-3A08-47CD-8983-09058E7E369C}"/>
              </a:ext>
            </a:extLst>
          </p:cNvPr>
          <p:cNvSpPr>
            <a:spLocks noGrp="1"/>
          </p:cNvSpPr>
          <p:nvPr>
            <p:ph type="title"/>
          </p:nvPr>
        </p:nvSpPr>
        <p:spPr>
          <a:xfrm>
            <a:off x="581192" y="702156"/>
            <a:ext cx="11029616" cy="843664"/>
          </a:xfrm>
        </p:spPr>
        <p:txBody>
          <a:bodyPr/>
          <a:lstStyle/>
          <a:p>
            <a:r>
              <a:rPr lang="en-US" dirty="0"/>
              <a:t>Corneal Abrasion</a:t>
            </a:r>
          </a:p>
        </p:txBody>
      </p:sp>
      <p:sp>
        <p:nvSpPr>
          <p:cNvPr id="3" name="Content Placeholder 2">
            <a:extLst>
              <a:ext uri="{FF2B5EF4-FFF2-40B4-BE49-F238E27FC236}">
                <a16:creationId xmlns:a16="http://schemas.microsoft.com/office/drawing/2014/main" id="{2D022772-C172-40EE-AA20-1D4C6C9E0CA2}"/>
              </a:ext>
            </a:extLst>
          </p:cNvPr>
          <p:cNvSpPr>
            <a:spLocks noGrp="1"/>
          </p:cNvSpPr>
          <p:nvPr>
            <p:ph idx="1"/>
          </p:nvPr>
        </p:nvSpPr>
        <p:spPr>
          <a:xfrm>
            <a:off x="49230" y="1823280"/>
            <a:ext cx="11949765" cy="4870937"/>
          </a:xfrm>
        </p:spPr>
        <p:txBody>
          <a:bodyPr>
            <a:normAutofit/>
          </a:bodyPr>
          <a:lstStyle/>
          <a:p>
            <a:pPr marL="305435" indent="-305435"/>
            <a:r>
              <a:rPr lang="en-US" sz="2000" b="1" u="sng" dirty="0"/>
              <a:t>Corneal abrasion/laceration: caused by being poked in the eye with a foreign object or by wearing contact lenses for too long</a:t>
            </a:r>
          </a:p>
          <a:p>
            <a:pPr marL="305435" indent="-305435"/>
            <a:r>
              <a:rPr lang="en-US" sz="2000" dirty="0"/>
              <a:t>Can be an abrasion (superficial) or a laceration (deep)-more severe</a:t>
            </a:r>
          </a:p>
          <a:p>
            <a:pPr marL="305435" indent="-305435"/>
            <a:r>
              <a:rPr lang="en-US" sz="2000" dirty="0"/>
              <a:t>The athlete will experience pain and feel as if something is lodged in the eye; will have tears and sensitivity to bright light</a:t>
            </a:r>
          </a:p>
          <a:p>
            <a:pPr marL="305435" indent="-305435"/>
            <a:r>
              <a:rPr lang="en-US" sz="2000" dirty="0"/>
              <a:t>If the injury is not treated, the eye may become infected or the athlete may have permanent vision problems</a:t>
            </a:r>
          </a:p>
          <a:p>
            <a:pPr marL="305435" indent="-305435"/>
            <a:r>
              <a:rPr lang="en-US" sz="2000" dirty="0"/>
              <a:t>The physician treats the abrasion by patching the injured eye for 24 hours and applying antibiotic ointment</a:t>
            </a:r>
          </a:p>
          <a:p>
            <a:pPr marL="305435" indent="-305435"/>
            <a:r>
              <a:rPr lang="en-US" sz="2000" dirty="0"/>
              <a:t>Sunglasses may be worn while recovering</a:t>
            </a:r>
          </a:p>
          <a:p>
            <a:pPr marL="305435" indent="-305435"/>
            <a:r>
              <a:rPr lang="en-US" sz="2000" dirty="0"/>
              <a:t>Corrective lenses may become necessary if the cornea becomes distorted</a:t>
            </a:r>
          </a:p>
          <a:p>
            <a:pPr marL="305435" indent="-305435"/>
            <a:r>
              <a:rPr lang="en-US" sz="2000" dirty="0"/>
              <a:t>The athlete may have difficulty returning to play for fear of injuring the eye again, but using eye guards or goggles will help overcome the fear</a:t>
            </a:r>
          </a:p>
        </p:txBody>
      </p:sp>
    </p:spTree>
    <p:extLst>
      <p:ext uri="{BB962C8B-B14F-4D97-AF65-F5344CB8AC3E}">
        <p14:creationId xmlns:p14="http://schemas.microsoft.com/office/powerpoint/2010/main" val="1859242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doughnut, person, donut, indoor&#10;&#10;Description generated with very high confidence">
            <a:extLst>
              <a:ext uri="{FF2B5EF4-FFF2-40B4-BE49-F238E27FC236}">
                <a16:creationId xmlns:a16="http://schemas.microsoft.com/office/drawing/2014/main" id="{E3379D80-8680-4AA0-B2A4-CF29962B21D2}"/>
              </a:ext>
            </a:extLst>
          </p:cNvPr>
          <p:cNvPicPr>
            <a:picLocks noGrp="1" noChangeAspect="1"/>
          </p:cNvPicPr>
          <p:nvPr>
            <p:ph idx="1"/>
          </p:nvPr>
        </p:nvPicPr>
        <p:blipFill>
          <a:blip r:embed="rId2"/>
          <a:stretch>
            <a:fillRect/>
          </a:stretch>
        </p:blipFill>
        <p:spPr>
          <a:xfrm>
            <a:off x="1639145" y="643466"/>
            <a:ext cx="8913709" cy="5571067"/>
          </a:xfrm>
          <a:prstGeom prst="rect">
            <a:avLst/>
          </a:prstGeom>
        </p:spPr>
      </p:pic>
    </p:spTree>
    <p:extLst>
      <p:ext uri="{BB962C8B-B14F-4D97-AF65-F5344CB8AC3E}">
        <p14:creationId xmlns:p14="http://schemas.microsoft.com/office/powerpoint/2010/main" val="1199097796"/>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412724"/>
      </a:dk2>
      <a:lt2>
        <a:srgbClr val="E6E2E8"/>
      </a:lt2>
      <a:accent1>
        <a:srgbClr val="6BB246"/>
      </a:accent1>
      <a:accent2>
        <a:srgbClr val="90AC39"/>
      </a:accent2>
      <a:accent3>
        <a:srgbClr val="B3A046"/>
      </a:accent3>
      <a:accent4>
        <a:srgbClr val="B16B3B"/>
      </a:accent4>
      <a:accent5>
        <a:srgbClr val="C34D4E"/>
      </a:accent5>
      <a:accent6>
        <a:srgbClr val="B13B6E"/>
      </a:accent6>
      <a:hlink>
        <a:srgbClr val="C05542"/>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1638</Words>
  <Application>Microsoft Office PowerPoint</Application>
  <PresentationFormat>Widescreen</PresentationFormat>
  <Paragraphs>122</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Gill Sans MT</vt:lpstr>
      <vt:lpstr>Wingdings 2</vt:lpstr>
      <vt:lpstr>DividendVTI</vt:lpstr>
      <vt:lpstr>Treating Eye Injuries and Conditions: Foreign Body</vt:lpstr>
      <vt:lpstr>PowerPoint Presentation</vt:lpstr>
      <vt:lpstr>Treating Eye Injuries and Conditions: Embedded Object</vt:lpstr>
      <vt:lpstr>PowerPoint Presentation</vt:lpstr>
      <vt:lpstr>Dislodged Contact Lens</vt:lpstr>
      <vt:lpstr>Displaced Contact Lens-Soft</vt:lpstr>
      <vt:lpstr>PowerPoint Presentation</vt:lpstr>
      <vt:lpstr>Corneal Abrasion</vt:lpstr>
      <vt:lpstr>PowerPoint Presentation</vt:lpstr>
      <vt:lpstr>Eyelid laceration</vt:lpstr>
      <vt:lpstr>PowerPoint Presentation</vt:lpstr>
      <vt:lpstr>Black Eye</vt:lpstr>
      <vt:lpstr>Hemorrhage into the anterior chamber (Hyphema)</vt:lpstr>
      <vt:lpstr>PowerPoint Presentation</vt:lpstr>
      <vt:lpstr>Detached Retina</vt:lpstr>
      <vt:lpstr>PowerPoint Presentation</vt:lpstr>
      <vt:lpstr>Subconjunctival hemorrhage</vt:lpstr>
      <vt:lpstr>Orbital Roof Fracture</vt:lpstr>
      <vt:lpstr>PowerPoint Presentation</vt:lpstr>
      <vt:lpstr>Sinus Fracture</vt:lpstr>
      <vt:lpstr>PowerPoint Presentation</vt:lpstr>
      <vt:lpstr>Blowout fracture</vt:lpstr>
      <vt:lpstr>Blowout Fracture</vt:lpstr>
      <vt:lpstr>Ruptured Globe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McGehee, Chelsea T.</dc:creator>
  <cp:lastModifiedBy>McGehee, Chelsea T.</cp:lastModifiedBy>
  <cp:revision>2715</cp:revision>
  <dcterms:created xsi:type="dcterms:W3CDTF">2019-10-16T02:15:33Z</dcterms:created>
  <dcterms:modified xsi:type="dcterms:W3CDTF">2019-11-06T14:14:56Z</dcterms:modified>
</cp:coreProperties>
</file>