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181C0-B69B-0B94-094B-A955232AA844}" v="215" dt="2019-11-27T21:26:58.591"/>
    <p1510:client id="{AAA895FB-F638-33F9-E503-4B2CAE3D6536}" v="2351" dt="2019-11-13T15:41:06.624"/>
    <p1510:client id="{C647E280-5E2B-DEB4-5453-479CE24FBE96}" v="20545" dt="2019-11-25T23:01:06.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F271B-A968-435A-BB12-EB7BF13B04E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7C3ADDB-A0B9-437E-8EC0-4781D7B06EC8}">
      <dgm:prSet/>
      <dgm:spPr/>
      <dgm:t>
        <a:bodyPr/>
        <a:lstStyle/>
        <a:p>
          <a:r>
            <a:rPr lang="en-US"/>
            <a:t>Understand the basic anatomy of the throat and thorax</a:t>
          </a:r>
        </a:p>
      </dgm:t>
    </dgm:pt>
    <dgm:pt modelId="{DE891B88-3813-4B26-A653-08FB129021EB}" type="parTrans" cxnId="{E474C917-45A2-4D69-80EB-C63351A886EB}">
      <dgm:prSet/>
      <dgm:spPr/>
      <dgm:t>
        <a:bodyPr/>
        <a:lstStyle/>
        <a:p>
          <a:endParaRPr lang="en-US"/>
        </a:p>
      </dgm:t>
    </dgm:pt>
    <dgm:pt modelId="{E7FB94C9-519F-4426-B705-73CFBACED91D}" type="sibTrans" cxnId="{E474C917-45A2-4D69-80EB-C63351A886EB}">
      <dgm:prSet/>
      <dgm:spPr/>
      <dgm:t>
        <a:bodyPr/>
        <a:lstStyle/>
        <a:p>
          <a:endParaRPr lang="en-US"/>
        </a:p>
      </dgm:t>
    </dgm:pt>
    <dgm:pt modelId="{B38E1497-6C97-4097-89FA-5B3E7BC738FA}">
      <dgm:prSet/>
      <dgm:spPr/>
      <dgm:t>
        <a:bodyPr/>
        <a:lstStyle/>
        <a:p>
          <a:r>
            <a:rPr lang="en-US"/>
            <a:t>Understand how to prevent injuries of the throat and thorax</a:t>
          </a:r>
        </a:p>
      </dgm:t>
    </dgm:pt>
    <dgm:pt modelId="{A651B091-898A-4558-9CE9-1B40A5733151}" type="parTrans" cxnId="{081E4B58-F3D9-4D52-A6AB-B6A3074E65F0}">
      <dgm:prSet/>
      <dgm:spPr/>
      <dgm:t>
        <a:bodyPr/>
        <a:lstStyle/>
        <a:p>
          <a:endParaRPr lang="en-US"/>
        </a:p>
      </dgm:t>
    </dgm:pt>
    <dgm:pt modelId="{E8B5A818-0EB8-4C4A-84C2-35CB09A3B979}" type="sibTrans" cxnId="{081E4B58-F3D9-4D52-A6AB-B6A3074E65F0}">
      <dgm:prSet/>
      <dgm:spPr/>
      <dgm:t>
        <a:bodyPr/>
        <a:lstStyle/>
        <a:p>
          <a:endParaRPr lang="en-US"/>
        </a:p>
      </dgm:t>
    </dgm:pt>
    <dgm:pt modelId="{377D87A6-8CFA-4E36-B4D8-704EDB6DA441}">
      <dgm:prSet/>
      <dgm:spPr/>
      <dgm:t>
        <a:bodyPr/>
        <a:lstStyle/>
        <a:p>
          <a:r>
            <a:rPr lang="en-US"/>
            <a:t>Know the necessary care to treat an injury to the throat or thorax</a:t>
          </a:r>
        </a:p>
      </dgm:t>
    </dgm:pt>
    <dgm:pt modelId="{DD0E1994-7526-448F-B400-5314A1B9C9F8}" type="parTrans" cxnId="{B7D954C5-17AA-497E-8FF0-DE5F8EC5BC87}">
      <dgm:prSet/>
      <dgm:spPr/>
      <dgm:t>
        <a:bodyPr/>
        <a:lstStyle/>
        <a:p>
          <a:endParaRPr lang="en-US"/>
        </a:p>
      </dgm:t>
    </dgm:pt>
    <dgm:pt modelId="{0914E43C-3CD1-4559-8E05-DAD1119BFAAB}" type="sibTrans" cxnId="{B7D954C5-17AA-497E-8FF0-DE5F8EC5BC87}">
      <dgm:prSet/>
      <dgm:spPr/>
      <dgm:t>
        <a:bodyPr/>
        <a:lstStyle/>
        <a:p>
          <a:endParaRPr lang="en-US"/>
        </a:p>
      </dgm:t>
    </dgm:pt>
    <dgm:pt modelId="{07C24DBB-C1C3-4A75-A65F-D36B70378D19}">
      <dgm:prSet/>
      <dgm:spPr/>
      <dgm:t>
        <a:bodyPr/>
        <a:lstStyle/>
        <a:p>
          <a:r>
            <a:rPr lang="en-US"/>
            <a:t>Understand the implications of illness or injury related to specific organs in the thorax</a:t>
          </a:r>
        </a:p>
      </dgm:t>
    </dgm:pt>
    <dgm:pt modelId="{27B886BE-8EBF-4325-9166-921B1812D75F}" type="parTrans" cxnId="{68F7129C-6EF1-4BBD-ABCE-9A9F952D83AA}">
      <dgm:prSet/>
      <dgm:spPr/>
      <dgm:t>
        <a:bodyPr/>
        <a:lstStyle/>
        <a:p>
          <a:endParaRPr lang="en-US"/>
        </a:p>
      </dgm:t>
    </dgm:pt>
    <dgm:pt modelId="{D3BC3A3C-A2FB-4D2B-9410-96F09773F065}" type="sibTrans" cxnId="{68F7129C-6EF1-4BBD-ABCE-9A9F952D83AA}">
      <dgm:prSet/>
      <dgm:spPr/>
      <dgm:t>
        <a:bodyPr/>
        <a:lstStyle/>
        <a:p>
          <a:endParaRPr lang="en-US"/>
        </a:p>
      </dgm:t>
    </dgm:pt>
    <dgm:pt modelId="{6C2A3A83-4016-40BD-8859-38BDF02241F9}" type="pres">
      <dgm:prSet presAssocID="{C12F271B-A968-435A-BB12-EB7BF13B04E0}" presName="root" presStyleCnt="0">
        <dgm:presLayoutVars>
          <dgm:dir/>
          <dgm:resizeHandles val="exact"/>
        </dgm:presLayoutVars>
      </dgm:prSet>
      <dgm:spPr/>
    </dgm:pt>
    <dgm:pt modelId="{5176CD06-0DC8-459B-ACE4-26DD81A9A15D}" type="pres">
      <dgm:prSet presAssocID="{D7C3ADDB-A0B9-437E-8EC0-4781D7B06EC8}" presName="compNode" presStyleCnt="0"/>
      <dgm:spPr/>
    </dgm:pt>
    <dgm:pt modelId="{EB799620-BC51-4898-8F31-2C46FBBD584D}" type="pres">
      <dgm:prSet presAssocID="{D7C3ADDB-A0B9-437E-8EC0-4781D7B06EC8}" presName="bgRect" presStyleLbl="bgShp" presStyleIdx="0" presStyleCnt="4"/>
      <dgm:spPr/>
    </dgm:pt>
    <dgm:pt modelId="{731DFDEA-E6D5-4120-BD4F-E617E58B25A9}" type="pres">
      <dgm:prSet presAssocID="{D7C3ADDB-A0B9-437E-8EC0-4781D7B06EC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8FC28752-44C4-471D-80B4-BE9C480F5315}" type="pres">
      <dgm:prSet presAssocID="{D7C3ADDB-A0B9-437E-8EC0-4781D7B06EC8}" presName="spaceRect" presStyleCnt="0"/>
      <dgm:spPr/>
    </dgm:pt>
    <dgm:pt modelId="{B2F72FD2-3DDB-4327-9668-F1ABDBD3F3AF}" type="pres">
      <dgm:prSet presAssocID="{D7C3ADDB-A0B9-437E-8EC0-4781D7B06EC8}" presName="parTx" presStyleLbl="revTx" presStyleIdx="0" presStyleCnt="4">
        <dgm:presLayoutVars>
          <dgm:chMax val="0"/>
          <dgm:chPref val="0"/>
        </dgm:presLayoutVars>
      </dgm:prSet>
      <dgm:spPr/>
    </dgm:pt>
    <dgm:pt modelId="{7429483B-8E3E-470D-8581-B830A7A48347}" type="pres">
      <dgm:prSet presAssocID="{E7FB94C9-519F-4426-B705-73CFBACED91D}" presName="sibTrans" presStyleCnt="0"/>
      <dgm:spPr/>
    </dgm:pt>
    <dgm:pt modelId="{83961869-3CCC-4ED1-95D1-FB72B367DEF8}" type="pres">
      <dgm:prSet presAssocID="{B38E1497-6C97-4097-89FA-5B3E7BC738FA}" presName="compNode" presStyleCnt="0"/>
      <dgm:spPr/>
    </dgm:pt>
    <dgm:pt modelId="{8E395F58-9C1E-4878-A829-BAFAB5D13FD7}" type="pres">
      <dgm:prSet presAssocID="{B38E1497-6C97-4097-89FA-5B3E7BC738FA}" presName="bgRect" presStyleLbl="bgShp" presStyleIdx="1" presStyleCnt="4"/>
      <dgm:spPr/>
    </dgm:pt>
    <dgm:pt modelId="{854DC94B-8564-447C-9D52-7E9396C14A79}" type="pres">
      <dgm:prSet presAssocID="{B38E1497-6C97-4097-89FA-5B3E7BC738F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munications"/>
        </a:ext>
      </dgm:extLst>
    </dgm:pt>
    <dgm:pt modelId="{9F2A2264-D4CF-4845-8EC2-9DAB0D89D7C4}" type="pres">
      <dgm:prSet presAssocID="{B38E1497-6C97-4097-89FA-5B3E7BC738FA}" presName="spaceRect" presStyleCnt="0"/>
      <dgm:spPr/>
    </dgm:pt>
    <dgm:pt modelId="{E83D178C-FD3A-4864-95E8-859B7B21BCB3}" type="pres">
      <dgm:prSet presAssocID="{B38E1497-6C97-4097-89FA-5B3E7BC738FA}" presName="parTx" presStyleLbl="revTx" presStyleIdx="1" presStyleCnt="4">
        <dgm:presLayoutVars>
          <dgm:chMax val="0"/>
          <dgm:chPref val="0"/>
        </dgm:presLayoutVars>
      </dgm:prSet>
      <dgm:spPr/>
    </dgm:pt>
    <dgm:pt modelId="{7C3B1E6F-BD85-4BBA-9061-A01813A3F886}" type="pres">
      <dgm:prSet presAssocID="{E8B5A818-0EB8-4C4A-84C2-35CB09A3B979}" presName="sibTrans" presStyleCnt="0"/>
      <dgm:spPr/>
    </dgm:pt>
    <dgm:pt modelId="{6A23FC08-531A-43CE-A3CB-BB6C557876CF}" type="pres">
      <dgm:prSet presAssocID="{377D87A6-8CFA-4E36-B4D8-704EDB6DA441}" presName="compNode" presStyleCnt="0"/>
      <dgm:spPr/>
    </dgm:pt>
    <dgm:pt modelId="{20B6F4B8-AF2D-436A-9938-74EC2428EAE3}" type="pres">
      <dgm:prSet presAssocID="{377D87A6-8CFA-4E36-B4D8-704EDB6DA441}" presName="bgRect" presStyleLbl="bgShp" presStyleIdx="2" presStyleCnt="4"/>
      <dgm:spPr/>
    </dgm:pt>
    <dgm:pt modelId="{18554039-9DFD-4418-8329-CDFA159A0A28}" type="pres">
      <dgm:prSet presAssocID="{377D87A6-8CFA-4E36-B4D8-704EDB6DA44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spital First Aid"/>
        </a:ext>
      </dgm:extLst>
    </dgm:pt>
    <dgm:pt modelId="{561B900F-B04F-4ED2-B0F9-34084E2326C2}" type="pres">
      <dgm:prSet presAssocID="{377D87A6-8CFA-4E36-B4D8-704EDB6DA441}" presName="spaceRect" presStyleCnt="0"/>
      <dgm:spPr/>
    </dgm:pt>
    <dgm:pt modelId="{51B25811-EEE2-4A40-B829-F379DE485EE6}" type="pres">
      <dgm:prSet presAssocID="{377D87A6-8CFA-4E36-B4D8-704EDB6DA441}" presName="parTx" presStyleLbl="revTx" presStyleIdx="2" presStyleCnt="4">
        <dgm:presLayoutVars>
          <dgm:chMax val="0"/>
          <dgm:chPref val="0"/>
        </dgm:presLayoutVars>
      </dgm:prSet>
      <dgm:spPr/>
    </dgm:pt>
    <dgm:pt modelId="{65C846AB-3987-43AA-9D37-53F1AEEC9618}" type="pres">
      <dgm:prSet presAssocID="{0914E43C-3CD1-4559-8E05-DAD1119BFAAB}" presName="sibTrans" presStyleCnt="0"/>
      <dgm:spPr/>
    </dgm:pt>
    <dgm:pt modelId="{D15F5238-9E21-4B3D-9B1D-F83D75FBCEA6}" type="pres">
      <dgm:prSet presAssocID="{07C24DBB-C1C3-4A75-A65F-D36B70378D19}" presName="compNode" presStyleCnt="0"/>
      <dgm:spPr/>
    </dgm:pt>
    <dgm:pt modelId="{4926FD87-5493-4376-93D8-5FD3A62B3999}" type="pres">
      <dgm:prSet presAssocID="{07C24DBB-C1C3-4A75-A65F-D36B70378D19}" presName="bgRect" presStyleLbl="bgShp" presStyleIdx="3" presStyleCnt="4"/>
      <dgm:spPr/>
    </dgm:pt>
    <dgm:pt modelId="{CF773387-1286-4BF2-9FED-29B41F5C0673}" type="pres">
      <dgm:prSet presAssocID="{07C24DBB-C1C3-4A75-A65F-D36B70378D1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t"/>
        </a:ext>
      </dgm:extLst>
    </dgm:pt>
    <dgm:pt modelId="{F86F780B-18DD-4693-901E-59E2AEF18570}" type="pres">
      <dgm:prSet presAssocID="{07C24DBB-C1C3-4A75-A65F-D36B70378D19}" presName="spaceRect" presStyleCnt="0"/>
      <dgm:spPr/>
    </dgm:pt>
    <dgm:pt modelId="{C0213BA3-D98C-45D6-9692-01503DFB3738}" type="pres">
      <dgm:prSet presAssocID="{07C24DBB-C1C3-4A75-A65F-D36B70378D19}" presName="parTx" presStyleLbl="revTx" presStyleIdx="3" presStyleCnt="4">
        <dgm:presLayoutVars>
          <dgm:chMax val="0"/>
          <dgm:chPref val="0"/>
        </dgm:presLayoutVars>
      </dgm:prSet>
      <dgm:spPr/>
    </dgm:pt>
  </dgm:ptLst>
  <dgm:cxnLst>
    <dgm:cxn modelId="{9621D105-1DFB-49CB-9F5D-17AAAEE007A2}" type="presOf" srcId="{07C24DBB-C1C3-4A75-A65F-D36B70378D19}" destId="{C0213BA3-D98C-45D6-9692-01503DFB3738}" srcOrd="0" destOrd="0" presId="urn:microsoft.com/office/officeart/2018/2/layout/IconVerticalSolidList"/>
    <dgm:cxn modelId="{E474C917-45A2-4D69-80EB-C63351A886EB}" srcId="{C12F271B-A968-435A-BB12-EB7BF13B04E0}" destId="{D7C3ADDB-A0B9-437E-8EC0-4781D7B06EC8}" srcOrd="0" destOrd="0" parTransId="{DE891B88-3813-4B26-A653-08FB129021EB}" sibTransId="{E7FB94C9-519F-4426-B705-73CFBACED91D}"/>
    <dgm:cxn modelId="{41906535-0FB4-469A-8645-921B285DE5FA}" type="presOf" srcId="{377D87A6-8CFA-4E36-B4D8-704EDB6DA441}" destId="{51B25811-EEE2-4A40-B829-F379DE485EE6}" srcOrd="0" destOrd="0" presId="urn:microsoft.com/office/officeart/2018/2/layout/IconVerticalSolidList"/>
    <dgm:cxn modelId="{C7F3713A-0022-4D49-9917-0E8F3A992F3D}" type="presOf" srcId="{B38E1497-6C97-4097-89FA-5B3E7BC738FA}" destId="{E83D178C-FD3A-4864-95E8-859B7B21BCB3}" srcOrd="0" destOrd="0" presId="urn:microsoft.com/office/officeart/2018/2/layout/IconVerticalSolidList"/>
    <dgm:cxn modelId="{EC8F5165-5C30-483F-AE59-5CC7139F8904}" type="presOf" srcId="{C12F271B-A968-435A-BB12-EB7BF13B04E0}" destId="{6C2A3A83-4016-40BD-8859-38BDF02241F9}" srcOrd="0" destOrd="0" presId="urn:microsoft.com/office/officeart/2018/2/layout/IconVerticalSolidList"/>
    <dgm:cxn modelId="{081E4B58-F3D9-4D52-A6AB-B6A3074E65F0}" srcId="{C12F271B-A968-435A-BB12-EB7BF13B04E0}" destId="{B38E1497-6C97-4097-89FA-5B3E7BC738FA}" srcOrd="1" destOrd="0" parTransId="{A651B091-898A-4558-9CE9-1B40A5733151}" sibTransId="{E8B5A818-0EB8-4C4A-84C2-35CB09A3B979}"/>
    <dgm:cxn modelId="{68F7129C-6EF1-4BBD-ABCE-9A9F952D83AA}" srcId="{C12F271B-A968-435A-BB12-EB7BF13B04E0}" destId="{07C24DBB-C1C3-4A75-A65F-D36B70378D19}" srcOrd="3" destOrd="0" parTransId="{27B886BE-8EBF-4325-9166-921B1812D75F}" sibTransId="{D3BC3A3C-A2FB-4D2B-9410-96F09773F065}"/>
    <dgm:cxn modelId="{B7D954C5-17AA-497E-8FF0-DE5F8EC5BC87}" srcId="{C12F271B-A968-435A-BB12-EB7BF13B04E0}" destId="{377D87A6-8CFA-4E36-B4D8-704EDB6DA441}" srcOrd="2" destOrd="0" parTransId="{DD0E1994-7526-448F-B400-5314A1B9C9F8}" sibTransId="{0914E43C-3CD1-4559-8E05-DAD1119BFAAB}"/>
    <dgm:cxn modelId="{A3C9DCED-C3E2-4D4E-AB36-B2FCED1E6DB7}" type="presOf" srcId="{D7C3ADDB-A0B9-437E-8EC0-4781D7B06EC8}" destId="{B2F72FD2-3DDB-4327-9668-F1ABDBD3F3AF}" srcOrd="0" destOrd="0" presId="urn:microsoft.com/office/officeart/2018/2/layout/IconVerticalSolidList"/>
    <dgm:cxn modelId="{C2A9D408-DE84-4876-8724-711EAE199DDF}" type="presParOf" srcId="{6C2A3A83-4016-40BD-8859-38BDF02241F9}" destId="{5176CD06-0DC8-459B-ACE4-26DD81A9A15D}" srcOrd="0" destOrd="0" presId="urn:microsoft.com/office/officeart/2018/2/layout/IconVerticalSolidList"/>
    <dgm:cxn modelId="{D991D7F1-EB55-4DD6-84B9-99533D866377}" type="presParOf" srcId="{5176CD06-0DC8-459B-ACE4-26DD81A9A15D}" destId="{EB799620-BC51-4898-8F31-2C46FBBD584D}" srcOrd="0" destOrd="0" presId="urn:microsoft.com/office/officeart/2018/2/layout/IconVerticalSolidList"/>
    <dgm:cxn modelId="{74F2D38F-D614-4C74-BC61-2D6996CB6223}" type="presParOf" srcId="{5176CD06-0DC8-459B-ACE4-26DD81A9A15D}" destId="{731DFDEA-E6D5-4120-BD4F-E617E58B25A9}" srcOrd="1" destOrd="0" presId="urn:microsoft.com/office/officeart/2018/2/layout/IconVerticalSolidList"/>
    <dgm:cxn modelId="{196712B4-00A9-4F38-8BE3-B84A4DC613A5}" type="presParOf" srcId="{5176CD06-0DC8-459B-ACE4-26DD81A9A15D}" destId="{8FC28752-44C4-471D-80B4-BE9C480F5315}" srcOrd="2" destOrd="0" presId="urn:microsoft.com/office/officeart/2018/2/layout/IconVerticalSolidList"/>
    <dgm:cxn modelId="{419643C3-D913-461F-B3BE-3711511E4EC1}" type="presParOf" srcId="{5176CD06-0DC8-459B-ACE4-26DD81A9A15D}" destId="{B2F72FD2-3DDB-4327-9668-F1ABDBD3F3AF}" srcOrd="3" destOrd="0" presId="urn:microsoft.com/office/officeart/2018/2/layout/IconVerticalSolidList"/>
    <dgm:cxn modelId="{C069829D-D348-448F-930F-D25177398F23}" type="presParOf" srcId="{6C2A3A83-4016-40BD-8859-38BDF02241F9}" destId="{7429483B-8E3E-470D-8581-B830A7A48347}" srcOrd="1" destOrd="0" presId="urn:microsoft.com/office/officeart/2018/2/layout/IconVerticalSolidList"/>
    <dgm:cxn modelId="{728FFB59-84B5-4067-BA0A-5A1A541FE108}" type="presParOf" srcId="{6C2A3A83-4016-40BD-8859-38BDF02241F9}" destId="{83961869-3CCC-4ED1-95D1-FB72B367DEF8}" srcOrd="2" destOrd="0" presId="urn:microsoft.com/office/officeart/2018/2/layout/IconVerticalSolidList"/>
    <dgm:cxn modelId="{79B2429B-2ABA-4702-B075-FB1550D0874E}" type="presParOf" srcId="{83961869-3CCC-4ED1-95D1-FB72B367DEF8}" destId="{8E395F58-9C1E-4878-A829-BAFAB5D13FD7}" srcOrd="0" destOrd="0" presId="urn:microsoft.com/office/officeart/2018/2/layout/IconVerticalSolidList"/>
    <dgm:cxn modelId="{69FA6083-AEF6-4078-BB32-F1558EB6B96F}" type="presParOf" srcId="{83961869-3CCC-4ED1-95D1-FB72B367DEF8}" destId="{854DC94B-8564-447C-9D52-7E9396C14A79}" srcOrd="1" destOrd="0" presId="urn:microsoft.com/office/officeart/2018/2/layout/IconVerticalSolidList"/>
    <dgm:cxn modelId="{8BBB43C4-2A32-4B93-8E98-93561B22D228}" type="presParOf" srcId="{83961869-3CCC-4ED1-95D1-FB72B367DEF8}" destId="{9F2A2264-D4CF-4845-8EC2-9DAB0D89D7C4}" srcOrd="2" destOrd="0" presId="urn:microsoft.com/office/officeart/2018/2/layout/IconVerticalSolidList"/>
    <dgm:cxn modelId="{93B407FE-9474-40B8-971C-6FBFFD77755E}" type="presParOf" srcId="{83961869-3CCC-4ED1-95D1-FB72B367DEF8}" destId="{E83D178C-FD3A-4864-95E8-859B7B21BCB3}" srcOrd="3" destOrd="0" presId="urn:microsoft.com/office/officeart/2018/2/layout/IconVerticalSolidList"/>
    <dgm:cxn modelId="{B0190A14-F7BA-493C-A855-D8B1F518CA71}" type="presParOf" srcId="{6C2A3A83-4016-40BD-8859-38BDF02241F9}" destId="{7C3B1E6F-BD85-4BBA-9061-A01813A3F886}" srcOrd="3" destOrd="0" presId="urn:microsoft.com/office/officeart/2018/2/layout/IconVerticalSolidList"/>
    <dgm:cxn modelId="{421AC84B-94DE-4B4A-8F85-DAF3534D3CE3}" type="presParOf" srcId="{6C2A3A83-4016-40BD-8859-38BDF02241F9}" destId="{6A23FC08-531A-43CE-A3CB-BB6C557876CF}" srcOrd="4" destOrd="0" presId="urn:microsoft.com/office/officeart/2018/2/layout/IconVerticalSolidList"/>
    <dgm:cxn modelId="{3E745A70-896A-47F2-9C77-A509A8137A48}" type="presParOf" srcId="{6A23FC08-531A-43CE-A3CB-BB6C557876CF}" destId="{20B6F4B8-AF2D-436A-9938-74EC2428EAE3}" srcOrd="0" destOrd="0" presId="urn:microsoft.com/office/officeart/2018/2/layout/IconVerticalSolidList"/>
    <dgm:cxn modelId="{CE4BF639-9185-42D3-81DC-37384EB1E843}" type="presParOf" srcId="{6A23FC08-531A-43CE-A3CB-BB6C557876CF}" destId="{18554039-9DFD-4418-8329-CDFA159A0A28}" srcOrd="1" destOrd="0" presId="urn:microsoft.com/office/officeart/2018/2/layout/IconVerticalSolidList"/>
    <dgm:cxn modelId="{11A2AC11-D270-4BCD-B4FE-97D8F7DB99A1}" type="presParOf" srcId="{6A23FC08-531A-43CE-A3CB-BB6C557876CF}" destId="{561B900F-B04F-4ED2-B0F9-34084E2326C2}" srcOrd="2" destOrd="0" presId="urn:microsoft.com/office/officeart/2018/2/layout/IconVerticalSolidList"/>
    <dgm:cxn modelId="{F1ABD403-3C3A-46DA-A44A-59768D0AE804}" type="presParOf" srcId="{6A23FC08-531A-43CE-A3CB-BB6C557876CF}" destId="{51B25811-EEE2-4A40-B829-F379DE485EE6}" srcOrd="3" destOrd="0" presId="urn:microsoft.com/office/officeart/2018/2/layout/IconVerticalSolidList"/>
    <dgm:cxn modelId="{FFD90AFF-85DA-4DCE-8E40-C5E9E76E66E3}" type="presParOf" srcId="{6C2A3A83-4016-40BD-8859-38BDF02241F9}" destId="{65C846AB-3987-43AA-9D37-53F1AEEC9618}" srcOrd="5" destOrd="0" presId="urn:microsoft.com/office/officeart/2018/2/layout/IconVerticalSolidList"/>
    <dgm:cxn modelId="{0E745622-7DB1-45E0-80F6-7D63D601F0F9}" type="presParOf" srcId="{6C2A3A83-4016-40BD-8859-38BDF02241F9}" destId="{D15F5238-9E21-4B3D-9B1D-F83D75FBCEA6}" srcOrd="6" destOrd="0" presId="urn:microsoft.com/office/officeart/2018/2/layout/IconVerticalSolidList"/>
    <dgm:cxn modelId="{D6E17346-8169-4AD4-B78C-D0ED420B0817}" type="presParOf" srcId="{D15F5238-9E21-4B3D-9B1D-F83D75FBCEA6}" destId="{4926FD87-5493-4376-93D8-5FD3A62B3999}" srcOrd="0" destOrd="0" presId="urn:microsoft.com/office/officeart/2018/2/layout/IconVerticalSolidList"/>
    <dgm:cxn modelId="{19D1B8EF-A101-4CFB-99A7-A0ABB8C86FA7}" type="presParOf" srcId="{D15F5238-9E21-4B3D-9B1D-F83D75FBCEA6}" destId="{CF773387-1286-4BF2-9FED-29B41F5C0673}" srcOrd="1" destOrd="0" presId="urn:microsoft.com/office/officeart/2018/2/layout/IconVerticalSolidList"/>
    <dgm:cxn modelId="{D733A701-F26F-4CE1-BB52-F1BCD7AF9645}" type="presParOf" srcId="{D15F5238-9E21-4B3D-9B1D-F83D75FBCEA6}" destId="{F86F780B-18DD-4693-901E-59E2AEF18570}" srcOrd="2" destOrd="0" presId="urn:microsoft.com/office/officeart/2018/2/layout/IconVerticalSolidList"/>
    <dgm:cxn modelId="{50EF971A-E441-4750-8AAB-D6FB4A0A7A1C}" type="presParOf" srcId="{D15F5238-9E21-4B3D-9B1D-F83D75FBCEA6}" destId="{C0213BA3-D98C-45D6-9692-01503DFB373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0391B-EAD9-49BB-B0D9-663A423853E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EE8F839-1FE6-4714-B3E9-146612076163}">
      <dgm:prSet/>
      <dgm:spPr/>
      <dgm:t>
        <a:bodyPr/>
        <a:lstStyle/>
        <a:p>
          <a:r>
            <a:rPr lang="en-US" b="1" u="sng"/>
            <a:t>Carotid artery: one of the two vessels that run from the aorta through the neck and supply the head with oxygenated blood</a:t>
          </a:r>
          <a:endParaRPr lang="en-US"/>
        </a:p>
      </dgm:t>
    </dgm:pt>
    <dgm:pt modelId="{D55AEC44-147D-4E2A-9882-4011E1CD9882}" type="parTrans" cxnId="{44705EDF-950F-4326-9475-759A08C91355}">
      <dgm:prSet/>
      <dgm:spPr/>
      <dgm:t>
        <a:bodyPr/>
        <a:lstStyle/>
        <a:p>
          <a:endParaRPr lang="en-US"/>
        </a:p>
      </dgm:t>
    </dgm:pt>
    <dgm:pt modelId="{4C8A464A-4A8E-4103-BC79-FFF63B51C793}" type="sibTrans" cxnId="{44705EDF-950F-4326-9475-759A08C91355}">
      <dgm:prSet/>
      <dgm:spPr/>
      <dgm:t>
        <a:bodyPr/>
        <a:lstStyle/>
        <a:p>
          <a:endParaRPr lang="en-US"/>
        </a:p>
      </dgm:t>
    </dgm:pt>
    <dgm:pt modelId="{BC3BA651-D472-43C2-92B0-CFC68AB0D777}">
      <dgm:prSet/>
      <dgm:spPr/>
      <dgm:t>
        <a:bodyPr/>
        <a:lstStyle/>
        <a:p>
          <a:r>
            <a:rPr lang="en-US" b="1" u="sng"/>
            <a:t>Jugular vein: one of two vessels that takes unoxygenated blood from the head to the heart</a:t>
          </a:r>
          <a:endParaRPr lang="en-US"/>
        </a:p>
      </dgm:t>
    </dgm:pt>
    <dgm:pt modelId="{9076C856-78C3-44AB-AB9E-2E737723462F}" type="parTrans" cxnId="{368A0495-747B-46E3-8FC1-37F804E0EBC4}">
      <dgm:prSet/>
      <dgm:spPr/>
      <dgm:t>
        <a:bodyPr/>
        <a:lstStyle/>
        <a:p>
          <a:endParaRPr lang="en-US"/>
        </a:p>
      </dgm:t>
    </dgm:pt>
    <dgm:pt modelId="{721F702D-3DAA-4721-8884-4963A855A208}" type="sibTrans" cxnId="{368A0495-747B-46E3-8FC1-37F804E0EBC4}">
      <dgm:prSet/>
      <dgm:spPr/>
      <dgm:t>
        <a:bodyPr/>
        <a:lstStyle/>
        <a:p>
          <a:endParaRPr lang="en-US"/>
        </a:p>
      </dgm:t>
    </dgm:pt>
    <dgm:pt modelId="{2FC2A0C7-B14F-4BE8-B422-BAE9F173FA6F}">
      <dgm:prSet/>
      <dgm:spPr/>
      <dgm:t>
        <a:bodyPr/>
        <a:lstStyle/>
        <a:p>
          <a:r>
            <a:rPr lang="en-US"/>
            <a:t>Severing one of these vessels can cause death in a short time, so protection of the neck is vital in sports like ice hockey and field hockey</a:t>
          </a:r>
        </a:p>
      </dgm:t>
    </dgm:pt>
    <dgm:pt modelId="{932662CE-2E7E-44A6-B2BF-A904C50BB41D}" type="parTrans" cxnId="{2FF3A94B-3F55-411D-BBC3-DF46B70E8A09}">
      <dgm:prSet/>
      <dgm:spPr/>
      <dgm:t>
        <a:bodyPr/>
        <a:lstStyle/>
        <a:p>
          <a:endParaRPr lang="en-US"/>
        </a:p>
      </dgm:t>
    </dgm:pt>
    <dgm:pt modelId="{ACE1A7D7-1D6C-47C7-9621-5D422595BDFC}" type="sibTrans" cxnId="{2FF3A94B-3F55-411D-BBC3-DF46B70E8A09}">
      <dgm:prSet/>
      <dgm:spPr/>
      <dgm:t>
        <a:bodyPr/>
        <a:lstStyle/>
        <a:p>
          <a:endParaRPr lang="en-US"/>
        </a:p>
      </dgm:t>
    </dgm:pt>
    <dgm:pt modelId="{10B2DAB4-C54C-4809-B35F-A5FAE7184D57}" type="pres">
      <dgm:prSet presAssocID="{2780391B-EAD9-49BB-B0D9-663A423853EC}" presName="linear" presStyleCnt="0">
        <dgm:presLayoutVars>
          <dgm:animLvl val="lvl"/>
          <dgm:resizeHandles val="exact"/>
        </dgm:presLayoutVars>
      </dgm:prSet>
      <dgm:spPr/>
    </dgm:pt>
    <dgm:pt modelId="{8EECB076-D0F4-44A7-9D90-DD66DFD90ED7}" type="pres">
      <dgm:prSet presAssocID="{DEE8F839-1FE6-4714-B3E9-146612076163}" presName="parentText" presStyleLbl="node1" presStyleIdx="0" presStyleCnt="3">
        <dgm:presLayoutVars>
          <dgm:chMax val="0"/>
          <dgm:bulletEnabled val="1"/>
        </dgm:presLayoutVars>
      </dgm:prSet>
      <dgm:spPr/>
    </dgm:pt>
    <dgm:pt modelId="{9FF1A00B-87FD-4D8D-B29F-CD472859D022}" type="pres">
      <dgm:prSet presAssocID="{4C8A464A-4A8E-4103-BC79-FFF63B51C793}" presName="spacer" presStyleCnt="0"/>
      <dgm:spPr/>
    </dgm:pt>
    <dgm:pt modelId="{715CECD7-B9DD-44C4-8E2D-C133700B23A8}" type="pres">
      <dgm:prSet presAssocID="{BC3BA651-D472-43C2-92B0-CFC68AB0D777}" presName="parentText" presStyleLbl="node1" presStyleIdx="1" presStyleCnt="3">
        <dgm:presLayoutVars>
          <dgm:chMax val="0"/>
          <dgm:bulletEnabled val="1"/>
        </dgm:presLayoutVars>
      </dgm:prSet>
      <dgm:spPr/>
    </dgm:pt>
    <dgm:pt modelId="{89A8C251-54A2-4120-A090-327E17DFD283}" type="pres">
      <dgm:prSet presAssocID="{721F702D-3DAA-4721-8884-4963A855A208}" presName="spacer" presStyleCnt="0"/>
      <dgm:spPr/>
    </dgm:pt>
    <dgm:pt modelId="{04544C51-C7FF-48FB-95A7-AF57EFFD0760}" type="pres">
      <dgm:prSet presAssocID="{2FC2A0C7-B14F-4BE8-B422-BAE9F173FA6F}" presName="parentText" presStyleLbl="node1" presStyleIdx="2" presStyleCnt="3">
        <dgm:presLayoutVars>
          <dgm:chMax val="0"/>
          <dgm:bulletEnabled val="1"/>
        </dgm:presLayoutVars>
      </dgm:prSet>
      <dgm:spPr/>
    </dgm:pt>
  </dgm:ptLst>
  <dgm:cxnLst>
    <dgm:cxn modelId="{C3269D15-EB2A-4FC4-AECC-452FE990D0CC}" type="presOf" srcId="{DEE8F839-1FE6-4714-B3E9-146612076163}" destId="{8EECB076-D0F4-44A7-9D90-DD66DFD90ED7}" srcOrd="0" destOrd="0" presId="urn:microsoft.com/office/officeart/2005/8/layout/vList2"/>
    <dgm:cxn modelId="{2FF3A94B-3F55-411D-BBC3-DF46B70E8A09}" srcId="{2780391B-EAD9-49BB-B0D9-663A423853EC}" destId="{2FC2A0C7-B14F-4BE8-B422-BAE9F173FA6F}" srcOrd="2" destOrd="0" parTransId="{932662CE-2E7E-44A6-B2BF-A904C50BB41D}" sibTransId="{ACE1A7D7-1D6C-47C7-9621-5D422595BDFC}"/>
    <dgm:cxn modelId="{368A0495-747B-46E3-8FC1-37F804E0EBC4}" srcId="{2780391B-EAD9-49BB-B0D9-663A423853EC}" destId="{BC3BA651-D472-43C2-92B0-CFC68AB0D777}" srcOrd="1" destOrd="0" parTransId="{9076C856-78C3-44AB-AB9E-2E737723462F}" sibTransId="{721F702D-3DAA-4721-8884-4963A855A208}"/>
    <dgm:cxn modelId="{9DE0D3C5-35F6-4669-B537-5E580ABE456A}" type="presOf" srcId="{BC3BA651-D472-43C2-92B0-CFC68AB0D777}" destId="{715CECD7-B9DD-44C4-8E2D-C133700B23A8}" srcOrd="0" destOrd="0" presId="urn:microsoft.com/office/officeart/2005/8/layout/vList2"/>
    <dgm:cxn modelId="{44705EDF-950F-4326-9475-759A08C91355}" srcId="{2780391B-EAD9-49BB-B0D9-663A423853EC}" destId="{DEE8F839-1FE6-4714-B3E9-146612076163}" srcOrd="0" destOrd="0" parTransId="{D55AEC44-147D-4E2A-9882-4011E1CD9882}" sibTransId="{4C8A464A-4A8E-4103-BC79-FFF63B51C793}"/>
    <dgm:cxn modelId="{AB4781FB-680D-4FD4-9987-6EAF36C53FAD}" type="presOf" srcId="{2FC2A0C7-B14F-4BE8-B422-BAE9F173FA6F}" destId="{04544C51-C7FF-48FB-95A7-AF57EFFD0760}" srcOrd="0" destOrd="0" presId="urn:microsoft.com/office/officeart/2005/8/layout/vList2"/>
    <dgm:cxn modelId="{D43BA1FB-FCC3-420A-B127-5F8276DA5356}" type="presOf" srcId="{2780391B-EAD9-49BB-B0D9-663A423853EC}" destId="{10B2DAB4-C54C-4809-B35F-A5FAE7184D57}" srcOrd="0" destOrd="0" presId="urn:microsoft.com/office/officeart/2005/8/layout/vList2"/>
    <dgm:cxn modelId="{FD7FD024-66A9-40AE-89CD-5D6194BD2096}" type="presParOf" srcId="{10B2DAB4-C54C-4809-B35F-A5FAE7184D57}" destId="{8EECB076-D0F4-44A7-9D90-DD66DFD90ED7}" srcOrd="0" destOrd="0" presId="urn:microsoft.com/office/officeart/2005/8/layout/vList2"/>
    <dgm:cxn modelId="{01D45B35-5047-4F49-972C-5F94918FF456}" type="presParOf" srcId="{10B2DAB4-C54C-4809-B35F-A5FAE7184D57}" destId="{9FF1A00B-87FD-4D8D-B29F-CD472859D022}" srcOrd="1" destOrd="0" presId="urn:microsoft.com/office/officeart/2005/8/layout/vList2"/>
    <dgm:cxn modelId="{A67792F9-0585-4ABC-A701-AB78E71E56E0}" type="presParOf" srcId="{10B2DAB4-C54C-4809-B35F-A5FAE7184D57}" destId="{715CECD7-B9DD-44C4-8E2D-C133700B23A8}" srcOrd="2" destOrd="0" presId="urn:microsoft.com/office/officeart/2005/8/layout/vList2"/>
    <dgm:cxn modelId="{2CFA189D-1A26-4ED2-BC8C-2CDECB40C05B}" type="presParOf" srcId="{10B2DAB4-C54C-4809-B35F-A5FAE7184D57}" destId="{89A8C251-54A2-4120-A090-327E17DFD283}" srcOrd="3" destOrd="0" presId="urn:microsoft.com/office/officeart/2005/8/layout/vList2"/>
    <dgm:cxn modelId="{86134225-8FC8-4BCC-9C5A-4551D2BAD855}" type="presParOf" srcId="{10B2DAB4-C54C-4809-B35F-A5FAE7184D57}" destId="{04544C51-C7FF-48FB-95A7-AF57EFFD076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99620-BC51-4898-8F31-2C46FBBD584D}">
      <dsp:nvSpPr>
        <dsp:cNvPr id="0" name=""/>
        <dsp:cNvSpPr/>
      </dsp:nvSpPr>
      <dsp:spPr>
        <a:xfrm>
          <a:off x="0" y="1576"/>
          <a:ext cx="9872663" cy="79880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DFDEA-E6D5-4120-BD4F-E617E58B25A9}">
      <dsp:nvSpPr>
        <dsp:cNvPr id="0" name=""/>
        <dsp:cNvSpPr/>
      </dsp:nvSpPr>
      <dsp:spPr>
        <a:xfrm>
          <a:off x="241638" y="181306"/>
          <a:ext cx="439342" cy="4393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F72FD2-3DDB-4327-9668-F1ABDBD3F3AF}">
      <dsp:nvSpPr>
        <dsp:cNvPr id="0" name=""/>
        <dsp:cNvSpPr/>
      </dsp:nvSpPr>
      <dsp:spPr>
        <a:xfrm>
          <a:off x="922618" y="1576"/>
          <a:ext cx="8950044"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977900">
            <a:lnSpc>
              <a:spcPct val="90000"/>
            </a:lnSpc>
            <a:spcBef>
              <a:spcPct val="0"/>
            </a:spcBef>
            <a:spcAft>
              <a:spcPct val="35000"/>
            </a:spcAft>
            <a:buNone/>
          </a:pPr>
          <a:r>
            <a:rPr lang="en-US" sz="2200" kern="1200"/>
            <a:t>Understand the basic anatomy of the throat and thorax</a:t>
          </a:r>
        </a:p>
      </dsp:txBody>
      <dsp:txXfrm>
        <a:off x="922618" y="1576"/>
        <a:ext cx="8950044" cy="798803"/>
      </dsp:txXfrm>
    </dsp:sp>
    <dsp:sp modelId="{8E395F58-9C1E-4878-A829-BAFAB5D13FD7}">
      <dsp:nvSpPr>
        <dsp:cNvPr id="0" name=""/>
        <dsp:cNvSpPr/>
      </dsp:nvSpPr>
      <dsp:spPr>
        <a:xfrm>
          <a:off x="0" y="1000080"/>
          <a:ext cx="9872663" cy="79880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4DC94B-8564-447C-9D52-7E9396C14A79}">
      <dsp:nvSpPr>
        <dsp:cNvPr id="0" name=""/>
        <dsp:cNvSpPr/>
      </dsp:nvSpPr>
      <dsp:spPr>
        <a:xfrm>
          <a:off x="241638" y="1179811"/>
          <a:ext cx="439342" cy="4393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3D178C-FD3A-4864-95E8-859B7B21BCB3}">
      <dsp:nvSpPr>
        <dsp:cNvPr id="0" name=""/>
        <dsp:cNvSpPr/>
      </dsp:nvSpPr>
      <dsp:spPr>
        <a:xfrm>
          <a:off x="922618" y="1000080"/>
          <a:ext cx="8950044"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977900">
            <a:lnSpc>
              <a:spcPct val="90000"/>
            </a:lnSpc>
            <a:spcBef>
              <a:spcPct val="0"/>
            </a:spcBef>
            <a:spcAft>
              <a:spcPct val="35000"/>
            </a:spcAft>
            <a:buNone/>
          </a:pPr>
          <a:r>
            <a:rPr lang="en-US" sz="2200" kern="1200"/>
            <a:t>Understand how to prevent injuries of the throat and thorax</a:t>
          </a:r>
        </a:p>
      </dsp:txBody>
      <dsp:txXfrm>
        <a:off x="922618" y="1000080"/>
        <a:ext cx="8950044" cy="798803"/>
      </dsp:txXfrm>
    </dsp:sp>
    <dsp:sp modelId="{20B6F4B8-AF2D-436A-9938-74EC2428EAE3}">
      <dsp:nvSpPr>
        <dsp:cNvPr id="0" name=""/>
        <dsp:cNvSpPr/>
      </dsp:nvSpPr>
      <dsp:spPr>
        <a:xfrm>
          <a:off x="0" y="1998585"/>
          <a:ext cx="9872663" cy="79880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554039-9DFD-4418-8329-CDFA159A0A28}">
      <dsp:nvSpPr>
        <dsp:cNvPr id="0" name=""/>
        <dsp:cNvSpPr/>
      </dsp:nvSpPr>
      <dsp:spPr>
        <a:xfrm>
          <a:off x="241638" y="2178316"/>
          <a:ext cx="439342" cy="4393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1B25811-EEE2-4A40-B829-F379DE485EE6}">
      <dsp:nvSpPr>
        <dsp:cNvPr id="0" name=""/>
        <dsp:cNvSpPr/>
      </dsp:nvSpPr>
      <dsp:spPr>
        <a:xfrm>
          <a:off x="922618" y="1998585"/>
          <a:ext cx="8950044"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977900">
            <a:lnSpc>
              <a:spcPct val="90000"/>
            </a:lnSpc>
            <a:spcBef>
              <a:spcPct val="0"/>
            </a:spcBef>
            <a:spcAft>
              <a:spcPct val="35000"/>
            </a:spcAft>
            <a:buNone/>
          </a:pPr>
          <a:r>
            <a:rPr lang="en-US" sz="2200" kern="1200"/>
            <a:t>Know the necessary care to treat an injury to the throat or thorax</a:t>
          </a:r>
        </a:p>
      </dsp:txBody>
      <dsp:txXfrm>
        <a:off x="922618" y="1998585"/>
        <a:ext cx="8950044" cy="798803"/>
      </dsp:txXfrm>
    </dsp:sp>
    <dsp:sp modelId="{4926FD87-5493-4376-93D8-5FD3A62B3999}">
      <dsp:nvSpPr>
        <dsp:cNvPr id="0" name=""/>
        <dsp:cNvSpPr/>
      </dsp:nvSpPr>
      <dsp:spPr>
        <a:xfrm>
          <a:off x="0" y="2997090"/>
          <a:ext cx="9872663" cy="79880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73387-1286-4BF2-9FED-29B41F5C0673}">
      <dsp:nvSpPr>
        <dsp:cNvPr id="0" name=""/>
        <dsp:cNvSpPr/>
      </dsp:nvSpPr>
      <dsp:spPr>
        <a:xfrm>
          <a:off x="241638" y="3176820"/>
          <a:ext cx="439342" cy="4393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213BA3-D98C-45D6-9692-01503DFB3738}">
      <dsp:nvSpPr>
        <dsp:cNvPr id="0" name=""/>
        <dsp:cNvSpPr/>
      </dsp:nvSpPr>
      <dsp:spPr>
        <a:xfrm>
          <a:off x="922618" y="2997090"/>
          <a:ext cx="8950044" cy="79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40" tIns="84540" rIns="84540" bIns="84540" numCol="1" spcCol="1270" anchor="ctr" anchorCtr="0">
          <a:noAutofit/>
        </a:bodyPr>
        <a:lstStyle/>
        <a:p>
          <a:pPr marL="0" lvl="0" indent="0" algn="l" defTabSz="977900">
            <a:lnSpc>
              <a:spcPct val="90000"/>
            </a:lnSpc>
            <a:spcBef>
              <a:spcPct val="0"/>
            </a:spcBef>
            <a:spcAft>
              <a:spcPct val="35000"/>
            </a:spcAft>
            <a:buNone/>
          </a:pPr>
          <a:r>
            <a:rPr lang="en-US" sz="2200" kern="1200"/>
            <a:t>Understand the implications of illness or injury related to specific organs in the thorax</a:t>
          </a:r>
        </a:p>
      </dsp:txBody>
      <dsp:txXfrm>
        <a:off x="922618" y="2997090"/>
        <a:ext cx="8950044" cy="798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CB076-D0F4-44A7-9D90-DD66DFD90ED7}">
      <dsp:nvSpPr>
        <dsp:cNvPr id="0" name=""/>
        <dsp:cNvSpPr/>
      </dsp:nvSpPr>
      <dsp:spPr>
        <a:xfrm>
          <a:off x="0" y="605723"/>
          <a:ext cx="7170810" cy="153971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u="sng" kern="1200"/>
            <a:t>Carotid artery: one of the two vessels that run from the aorta through the neck and supply the head with oxygenated blood</a:t>
          </a:r>
          <a:endParaRPr lang="en-US" sz="2800" kern="1200"/>
        </a:p>
      </dsp:txBody>
      <dsp:txXfrm>
        <a:off x="75163" y="680886"/>
        <a:ext cx="7020484" cy="1389393"/>
      </dsp:txXfrm>
    </dsp:sp>
    <dsp:sp modelId="{715CECD7-B9DD-44C4-8E2D-C133700B23A8}">
      <dsp:nvSpPr>
        <dsp:cNvPr id="0" name=""/>
        <dsp:cNvSpPr/>
      </dsp:nvSpPr>
      <dsp:spPr>
        <a:xfrm>
          <a:off x="0" y="2226083"/>
          <a:ext cx="7170810" cy="1539719"/>
        </a:xfrm>
        <a:prstGeom prst="roundRect">
          <a:avLst/>
        </a:prstGeom>
        <a:solidFill>
          <a:schemeClr val="accent2">
            <a:hueOff val="689259"/>
            <a:satOff val="12903"/>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u="sng" kern="1200"/>
            <a:t>Jugular vein: one of two vessels that takes unoxygenated blood from the head to the heart</a:t>
          </a:r>
          <a:endParaRPr lang="en-US" sz="2800" kern="1200"/>
        </a:p>
      </dsp:txBody>
      <dsp:txXfrm>
        <a:off x="75163" y="2301246"/>
        <a:ext cx="7020484" cy="1389393"/>
      </dsp:txXfrm>
    </dsp:sp>
    <dsp:sp modelId="{04544C51-C7FF-48FB-95A7-AF57EFFD0760}">
      <dsp:nvSpPr>
        <dsp:cNvPr id="0" name=""/>
        <dsp:cNvSpPr/>
      </dsp:nvSpPr>
      <dsp:spPr>
        <a:xfrm>
          <a:off x="0" y="3846443"/>
          <a:ext cx="7170810" cy="1539719"/>
        </a:xfrm>
        <a:prstGeom prst="roundRect">
          <a:avLst/>
        </a:prstGeom>
        <a:solidFill>
          <a:schemeClr val="accent2">
            <a:hueOff val="1378517"/>
            <a:satOff val="25807"/>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Severing one of these vessels can cause death in a short time, so protection of the neck is vital in sports like ice hockey and field hockey</a:t>
          </a:r>
        </a:p>
      </dsp:txBody>
      <dsp:txXfrm>
        <a:off x="75163" y="3921606"/>
        <a:ext cx="7020484" cy="13893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11/27/2019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60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756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2779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2576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276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2976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11/27/2019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41019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11/27/2019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86820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707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73666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dirty="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2720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11/27/2019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2910657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901E23-59AB-4FDA-9987-69835E331FA5}"/>
              </a:ext>
            </a:extLst>
          </p:cNvPr>
          <p:cNvPicPr>
            <a:picLocks noChangeAspect="1"/>
          </p:cNvPicPr>
          <p:nvPr/>
        </p:nvPicPr>
        <p:blipFill rotWithShape="1">
          <a:blip r:embed="rId3">
            <a:alphaModFix amt="35000"/>
          </a:blip>
          <a:srcRect t="7511" r="-2" b="8645"/>
          <a:stretch/>
        </p:blipFill>
        <p:spPr>
          <a:xfrm>
            <a:off x="20" y="10"/>
            <a:ext cx="12191980" cy="6857990"/>
          </a:xfrm>
          <a:prstGeom prst="rect">
            <a:avLst/>
          </a:prstGeom>
        </p:spPr>
      </p:pic>
      <p:sp>
        <p:nvSpPr>
          <p:cNvPr id="2" name="Title 1"/>
          <p:cNvSpPr>
            <a:spLocks noGrp="1"/>
          </p:cNvSpPr>
          <p:nvPr>
            <p:ph type="ctrTitle"/>
          </p:nvPr>
        </p:nvSpPr>
        <p:spPr/>
        <p:txBody>
          <a:bodyPr>
            <a:normAutofit/>
          </a:bodyPr>
          <a:lstStyle/>
          <a:p>
            <a:r>
              <a:rPr lang="en-US" dirty="0">
                <a:ln>
                  <a:solidFill>
                    <a:srgbClr val="000000">
                      <a:lumMod val="75000"/>
                      <a:lumOff val="25000"/>
                      <a:alpha val="10000"/>
                    </a:srgbClr>
                  </a:solidFill>
                </a:ln>
                <a:effectLst>
                  <a:outerShdw blurRad="9525" dist="25400" dir="14640000" algn="tl" rotWithShape="0">
                    <a:srgbClr val="000000">
                      <a:alpha val="30000"/>
                    </a:srgbClr>
                  </a:outerShdw>
                </a:effectLst>
              </a:rPr>
              <a:t>Throat &amp; Thorax Injuries</a:t>
            </a:r>
            <a:endParaRPr lang="en-US" dirty="0"/>
          </a:p>
        </p:txBody>
      </p:sp>
      <p:sp>
        <p:nvSpPr>
          <p:cNvPr id="3" name="Subtitle 2"/>
          <p:cNvSpPr>
            <a:spLocks noGrp="1"/>
          </p:cNvSpPr>
          <p:nvPr>
            <p:ph type="subTitle" idx="1"/>
          </p:nvPr>
        </p:nvSpPr>
        <p:spPr/>
        <p:txBody>
          <a:bodyPr>
            <a:normAutofit/>
          </a:bodyPr>
          <a:lstStyle/>
          <a:p>
            <a:r>
              <a:rPr lang="en-US" dirty="0">
                <a:ln>
                  <a:solidFill>
                    <a:srgbClr val="000000">
                      <a:lumMod val="75000"/>
                      <a:lumOff val="25000"/>
                      <a:alpha val="10000"/>
                    </a:srgbClr>
                  </a:solidFill>
                </a:ln>
                <a:effectLst>
                  <a:outerShdw blurRad="9525" dist="25400" dir="14640000" algn="tl" rotWithShape="0">
                    <a:srgbClr val="000000">
                      <a:alpha val="30000"/>
                    </a:srgbClr>
                  </a:outerShdw>
                </a:effectLst>
                <a:cs typeface="Dubai"/>
              </a:rPr>
              <a:t>Unit 3: Understanding Injuries to the Axial Region</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2F39-4422-4816-8E82-E7F7F91A8F83}"/>
              </a:ext>
            </a:extLst>
          </p:cNvPr>
          <p:cNvSpPr>
            <a:spLocks noGrp="1"/>
          </p:cNvSpPr>
          <p:nvPr>
            <p:ph type="title"/>
          </p:nvPr>
        </p:nvSpPr>
        <p:spPr>
          <a:xfrm>
            <a:off x="596661" y="379563"/>
            <a:ext cx="10421859" cy="982548"/>
          </a:xfrm>
        </p:spPr>
        <p:txBody>
          <a:bodyPr/>
          <a:lstStyle/>
          <a:p>
            <a:r>
              <a:rPr lang="en-US" dirty="0"/>
              <a:t>Heart and Lungs</a:t>
            </a:r>
          </a:p>
        </p:txBody>
      </p:sp>
      <p:sp>
        <p:nvSpPr>
          <p:cNvPr id="3" name="Content Placeholder 2">
            <a:extLst>
              <a:ext uri="{FF2B5EF4-FFF2-40B4-BE49-F238E27FC236}">
                <a16:creationId xmlns:a16="http://schemas.microsoft.com/office/drawing/2014/main" id="{FFAA307D-7280-4FDA-820B-C12E6686F597}"/>
              </a:ext>
            </a:extLst>
          </p:cNvPr>
          <p:cNvSpPr>
            <a:spLocks noGrp="1"/>
          </p:cNvSpPr>
          <p:nvPr>
            <p:ph idx="1"/>
          </p:nvPr>
        </p:nvSpPr>
        <p:spPr>
          <a:xfrm>
            <a:off x="395378" y="1367288"/>
            <a:ext cx="11411247" cy="5102523"/>
          </a:xfrm>
        </p:spPr>
        <p:txBody>
          <a:bodyPr vert="horz" lIns="91440" tIns="45720" rIns="91440" bIns="45720" rtlCol="0" anchor="t">
            <a:normAutofit/>
          </a:bodyPr>
          <a:lstStyle/>
          <a:p>
            <a:r>
              <a:rPr lang="en-US" dirty="0"/>
              <a:t>The lungs, which are located on each side of the heart, exchange oxygen and carbon dioxide and dissipate body heat</a:t>
            </a:r>
          </a:p>
          <a:p>
            <a:r>
              <a:rPr lang="en-US" dirty="0"/>
              <a:t>The trachea divides into two bronchi; the two bronchi further subdivide into bronchioles, and each bronchiole ends in an alveolus</a:t>
            </a:r>
          </a:p>
          <a:p>
            <a:r>
              <a:rPr lang="en-US" b="1" u="sng" dirty="0"/>
              <a:t>Alveoli: lung tissue where the gas exchange of oxygen and carbon dioxide occurs</a:t>
            </a:r>
          </a:p>
          <a:p>
            <a:r>
              <a:rPr lang="en-US" dirty="0"/>
              <a:t>Bronchi are filled with cilia, which are small, hair like projections that help remove foreign substances</a:t>
            </a:r>
            <a:endParaRPr lang="en-US" b="1" u="sng" dirty="0"/>
          </a:p>
          <a:p>
            <a:r>
              <a:rPr lang="en-US" dirty="0"/>
              <a:t>Coughing and sneezing help to keep the trachea and bronchi clear and remove phlegm and allergy-causing agents</a:t>
            </a:r>
          </a:p>
          <a:p>
            <a:r>
              <a:rPr lang="en-US" b="1" u="sng" dirty="0"/>
              <a:t>Phlegm: thick mucous in the respiratory passages in response to allergy or infection</a:t>
            </a:r>
          </a:p>
          <a:p>
            <a:r>
              <a:rPr lang="en-US" dirty="0"/>
              <a:t>The lung tissue is divided into 3 lobes in the right lung and 2 lobes in the left lung</a:t>
            </a:r>
            <a:endParaRPr lang="en-US" b="1" u="sng" dirty="0"/>
          </a:p>
          <a:p>
            <a:r>
              <a:rPr lang="en-US" dirty="0"/>
              <a:t>Lung capacity is hampered primarily by smoking, pollution, and lung disease</a:t>
            </a:r>
          </a:p>
          <a:p>
            <a:endParaRPr lang="en-US" dirty="0"/>
          </a:p>
          <a:p>
            <a:endParaRPr lang="en-US" dirty="0"/>
          </a:p>
        </p:txBody>
      </p:sp>
    </p:spTree>
    <p:extLst>
      <p:ext uri="{BB962C8B-B14F-4D97-AF65-F5344CB8AC3E}">
        <p14:creationId xmlns:p14="http://schemas.microsoft.com/office/powerpoint/2010/main" val="3975678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32882-D1D0-4ADF-988A-5FEF2D09EE1E}"/>
              </a:ext>
            </a:extLst>
          </p:cNvPr>
          <p:cNvSpPr>
            <a:spLocks noGrp="1"/>
          </p:cNvSpPr>
          <p:nvPr>
            <p:ph type="title"/>
          </p:nvPr>
        </p:nvSpPr>
        <p:spPr>
          <a:xfrm>
            <a:off x="496019" y="609600"/>
            <a:ext cx="10536878" cy="1356360"/>
          </a:xfrm>
        </p:spPr>
        <p:txBody>
          <a:bodyPr>
            <a:normAutofit/>
          </a:bodyPr>
          <a:lstStyle/>
          <a:p>
            <a:r>
              <a:rPr lang="en-US" dirty="0"/>
              <a:t>Heart and Lungs</a:t>
            </a:r>
          </a:p>
        </p:txBody>
      </p:sp>
      <p:sp>
        <p:nvSpPr>
          <p:cNvPr id="3" name="Content Placeholder 2">
            <a:extLst>
              <a:ext uri="{FF2B5EF4-FFF2-40B4-BE49-F238E27FC236}">
                <a16:creationId xmlns:a16="http://schemas.microsoft.com/office/drawing/2014/main" id="{3076343A-F311-4D3C-BC98-B1FF1BB42D4B}"/>
              </a:ext>
            </a:extLst>
          </p:cNvPr>
          <p:cNvSpPr>
            <a:spLocks noGrp="1"/>
          </p:cNvSpPr>
          <p:nvPr>
            <p:ph idx="1"/>
          </p:nvPr>
        </p:nvSpPr>
        <p:spPr>
          <a:xfrm>
            <a:off x="4490977" y="720306"/>
            <a:ext cx="7272516" cy="5605731"/>
          </a:xfrm>
        </p:spPr>
        <p:txBody>
          <a:bodyPr vert="horz" lIns="91440" tIns="45720" rIns="91440" bIns="45720" rtlCol="0" anchor="t">
            <a:noAutofit/>
          </a:bodyPr>
          <a:lstStyle/>
          <a:p>
            <a:r>
              <a:rPr lang="en-US" sz="2500" dirty="0"/>
              <a:t>Lung function and breathing rate are controlled by CO2 receptors.  When receptors register presence of too much CO2, inhalation occurs</a:t>
            </a:r>
          </a:p>
          <a:p>
            <a:r>
              <a:rPr lang="en-US" sz="2500" dirty="0"/>
              <a:t>Exercise increases cell metabolism and causes cells to need more O2 and eliminate more CO2</a:t>
            </a:r>
          </a:p>
          <a:p>
            <a:r>
              <a:rPr lang="en-US" sz="2500" dirty="0"/>
              <a:t>The increased cellular need increases the number of breaths per minute</a:t>
            </a:r>
          </a:p>
          <a:p>
            <a:r>
              <a:rPr lang="en-US" sz="2500" dirty="0"/>
              <a:t>Over time, ability of the lungs to exchange air effectively, increases as the athlete breaths become deeper and more forceful</a:t>
            </a:r>
          </a:p>
          <a:p>
            <a:r>
              <a:rPr lang="en-US" sz="2500" dirty="0"/>
              <a:t>A conditioned athlete will return to a normal breathing rate more quickly after exercising compared to someone who is out of shape</a:t>
            </a:r>
          </a:p>
        </p:txBody>
      </p:sp>
      <p:pic>
        <p:nvPicPr>
          <p:cNvPr id="7" name="Graphic 6" descr="Lungs">
            <a:extLst>
              <a:ext uri="{FF2B5EF4-FFF2-40B4-BE49-F238E27FC236}">
                <a16:creationId xmlns:a16="http://schemas.microsoft.com/office/drawing/2014/main" id="{908E6E56-BF77-4FC7-A2D8-E67032DCE3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6621" y="2093789"/>
            <a:ext cx="2896569" cy="2896569"/>
          </a:xfrm>
          <a:prstGeom prst="rect">
            <a:avLst/>
          </a:prstGeom>
        </p:spPr>
      </p:pic>
    </p:spTree>
    <p:extLst>
      <p:ext uri="{BB962C8B-B14F-4D97-AF65-F5344CB8AC3E}">
        <p14:creationId xmlns:p14="http://schemas.microsoft.com/office/powerpoint/2010/main" val="292353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screenshot of a cell phone&#10;&#10;Description generated with high confidence">
            <a:extLst>
              <a:ext uri="{FF2B5EF4-FFF2-40B4-BE49-F238E27FC236}">
                <a16:creationId xmlns:a16="http://schemas.microsoft.com/office/drawing/2014/main" id="{86FC7EAE-136E-4516-ACBE-D6911101DB31}"/>
              </a:ext>
            </a:extLst>
          </p:cNvPr>
          <p:cNvPicPr>
            <a:picLocks noChangeAspect="1"/>
          </p:cNvPicPr>
          <p:nvPr/>
        </p:nvPicPr>
        <p:blipFill>
          <a:blip r:embed="rId2"/>
          <a:stretch>
            <a:fillRect/>
          </a:stretch>
        </p:blipFill>
        <p:spPr>
          <a:xfrm>
            <a:off x="419467" y="349759"/>
            <a:ext cx="5334988" cy="6174892"/>
          </a:xfrm>
          <a:prstGeom prst="rect">
            <a:avLst/>
          </a:prstGeom>
        </p:spPr>
      </p:pic>
      <p:pic>
        <p:nvPicPr>
          <p:cNvPr id="6" name="Picture 6" descr="A close up of a map&#10;&#10;Description generated with high confidence">
            <a:extLst>
              <a:ext uri="{FF2B5EF4-FFF2-40B4-BE49-F238E27FC236}">
                <a16:creationId xmlns:a16="http://schemas.microsoft.com/office/drawing/2014/main" id="{A5DC8780-246A-4B32-9358-A15D1E171E53}"/>
              </a:ext>
            </a:extLst>
          </p:cNvPr>
          <p:cNvPicPr>
            <a:picLocks noChangeAspect="1"/>
          </p:cNvPicPr>
          <p:nvPr/>
        </p:nvPicPr>
        <p:blipFill>
          <a:blip r:embed="rId3"/>
          <a:stretch>
            <a:fillRect/>
          </a:stretch>
        </p:blipFill>
        <p:spPr>
          <a:xfrm>
            <a:off x="6409337" y="603095"/>
            <a:ext cx="5416749" cy="5740109"/>
          </a:xfrm>
          <a:prstGeom prst="rect">
            <a:avLst/>
          </a:prstGeom>
        </p:spPr>
      </p:pic>
    </p:spTree>
    <p:extLst>
      <p:ext uri="{BB962C8B-B14F-4D97-AF65-F5344CB8AC3E}">
        <p14:creationId xmlns:p14="http://schemas.microsoft.com/office/powerpoint/2010/main" val="1095850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2" descr="A picture containing text, map&#10;&#10;Description generated with very high confidence">
            <a:extLst>
              <a:ext uri="{FF2B5EF4-FFF2-40B4-BE49-F238E27FC236}">
                <a16:creationId xmlns:a16="http://schemas.microsoft.com/office/drawing/2014/main" id="{C7BE60B4-D2D5-40D2-AB42-9BD8904266BD}"/>
              </a:ext>
            </a:extLst>
          </p:cNvPr>
          <p:cNvPicPr>
            <a:picLocks noChangeAspect="1"/>
          </p:cNvPicPr>
          <p:nvPr/>
        </p:nvPicPr>
        <p:blipFill>
          <a:blip r:embed="rId2"/>
          <a:stretch>
            <a:fillRect/>
          </a:stretch>
        </p:blipFill>
        <p:spPr>
          <a:xfrm>
            <a:off x="931547" y="600511"/>
            <a:ext cx="3981125" cy="5793479"/>
          </a:xfrm>
          <a:prstGeom prst="rect">
            <a:avLst/>
          </a:prstGeom>
        </p:spPr>
      </p:pic>
      <p:pic>
        <p:nvPicPr>
          <p:cNvPr id="4" name="Picture 4" descr="A picture containing text, map&#10;&#10;Description generated with very high confidence">
            <a:extLst>
              <a:ext uri="{FF2B5EF4-FFF2-40B4-BE49-F238E27FC236}">
                <a16:creationId xmlns:a16="http://schemas.microsoft.com/office/drawing/2014/main" id="{7B654E4F-F76F-4D2B-B938-B0D54753D479}"/>
              </a:ext>
            </a:extLst>
          </p:cNvPr>
          <p:cNvPicPr>
            <a:picLocks noChangeAspect="1"/>
          </p:cNvPicPr>
          <p:nvPr/>
        </p:nvPicPr>
        <p:blipFill>
          <a:blip r:embed="rId3"/>
          <a:stretch>
            <a:fillRect/>
          </a:stretch>
        </p:blipFill>
        <p:spPr>
          <a:xfrm>
            <a:off x="5126967" y="473735"/>
            <a:ext cx="6610708" cy="5939286"/>
          </a:xfrm>
          <a:prstGeom prst="rect">
            <a:avLst/>
          </a:prstGeom>
        </p:spPr>
      </p:pic>
    </p:spTree>
    <p:extLst>
      <p:ext uri="{BB962C8B-B14F-4D97-AF65-F5344CB8AC3E}">
        <p14:creationId xmlns:p14="http://schemas.microsoft.com/office/powerpoint/2010/main" val="624727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C0723-57EA-47FF-8B01-E673ED205C94}"/>
              </a:ext>
            </a:extLst>
          </p:cNvPr>
          <p:cNvSpPr>
            <a:spLocks noGrp="1"/>
          </p:cNvSpPr>
          <p:nvPr>
            <p:ph type="title"/>
          </p:nvPr>
        </p:nvSpPr>
        <p:spPr>
          <a:xfrm>
            <a:off x="571421" y="609600"/>
            <a:ext cx="10899727" cy="1356360"/>
          </a:xfrm>
        </p:spPr>
        <p:txBody>
          <a:bodyPr>
            <a:normAutofit/>
          </a:bodyPr>
          <a:lstStyle/>
          <a:p>
            <a:r>
              <a:rPr lang="en-US" dirty="0"/>
              <a:t>Diaphragm</a:t>
            </a:r>
          </a:p>
        </p:txBody>
      </p:sp>
      <p:sp>
        <p:nvSpPr>
          <p:cNvPr id="3" name="Content Placeholder 2">
            <a:extLst>
              <a:ext uri="{FF2B5EF4-FFF2-40B4-BE49-F238E27FC236}">
                <a16:creationId xmlns:a16="http://schemas.microsoft.com/office/drawing/2014/main" id="{BBCEBCD9-496E-4AB3-A401-CE78752D757F}"/>
              </a:ext>
            </a:extLst>
          </p:cNvPr>
          <p:cNvSpPr>
            <a:spLocks noGrp="1"/>
          </p:cNvSpPr>
          <p:nvPr>
            <p:ph idx="1"/>
          </p:nvPr>
        </p:nvSpPr>
        <p:spPr>
          <a:xfrm>
            <a:off x="6092326" y="849702"/>
            <a:ext cx="5378821" cy="5246298"/>
          </a:xfrm>
        </p:spPr>
        <p:txBody>
          <a:bodyPr vert="horz" lIns="91440" tIns="45720" rIns="91440" bIns="45720" rtlCol="0" anchor="t">
            <a:normAutofit/>
          </a:bodyPr>
          <a:lstStyle/>
          <a:p>
            <a:r>
              <a:rPr lang="en-US" sz="2800" b="1" u="sng" dirty="0"/>
              <a:t>Diaphragm: muscle that separates the thorax and the abdominal cavity</a:t>
            </a:r>
          </a:p>
          <a:p>
            <a:r>
              <a:rPr lang="en-US" sz="2800" dirty="0"/>
              <a:t>The diaphragm contracts and pulls down to assist in inhalation and moves upward to push air out of the lungs during exhalation</a:t>
            </a:r>
          </a:p>
          <a:p>
            <a:r>
              <a:rPr lang="en-US" sz="2800" dirty="0"/>
              <a:t>The diaphragm has 3 openings to allow passage of the esophagus, abdominal aorta, and inferior vena cava</a:t>
            </a:r>
          </a:p>
        </p:txBody>
      </p:sp>
      <p:pic>
        <p:nvPicPr>
          <p:cNvPr id="4" name="Picture 4" descr="A close up of text on a white background&#10;&#10;Description generated with high confidence">
            <a:extLst>
              <a:ext uri="{FF2B5EF4-FFF2-40B4-BE49-F238E27FC236}">
                <a16:creationId xmlns:a16="http://schemas.microsoft.com/office/drawing/2014/main" id="{D37E4DF2-1015-4B72-9305-023C17705F5E}"/>
              </a:ext>
            </a:extLst>
          </p:cNvPr>
          <p:cNvPicPr>
            <a:picLocks noChangeAspect="1"/>
          </p:cNvPicPr>
          <p:nvPr/>
        </p:nvPicPr>
        <p:blipFill>
          <a:blip r:embed="rId2"/>
          <a:stretch>
            <a:fillRect/>
          </a:stretch>
        </p:blipFill>
        <p:spPr>
          <a:xfrm>
            <a:off x="656404" y="2438656"/>
            <a:ext cx="5010658" cy="3272669"/>
          </a:xfrm>
          <a:prstGeom prst="rect">
            <a:avLst/>
          </a:prstGeom>
        </p:spPr>
      </p:pic>
    </p:spTree>
    <p:extLst>
      <p:ext uri="{BB962C8B-B14F-4D97-AF65-F5344CB8AC3E}">
        <p14:creationId xmlns:p14="http://schemas.microsoft.com/office/powerpoint/2010/main" val="182264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CF40-A4C3-44B7-B0F0-20B2FF859435}"/>
              </a:ext>
            </a:extLst>
          </p:cNvPr>
          <p:cNvSpPr>
            <a:spLocks noGrp="1"/>
          </p:cNvSpPr>
          <p:nvPr>
            <p:ph type="title"/>
          </p:nvPr>
        </p:nvSpPr>
        <p:spPr>
          <a:xfrm>
            <a:off x="1143000" y="609600"/>
            <a:ext cx="9875520" cy="982549"/>
          </a:xfrm>
        </p:spPr>
        <p:txBody>
          <a:bodyPr>
            <a:normAutofit/>
          </a:bodyPr>
          <a:lstStyle/>
          <a:p>
            <a:r>
              <a:rPr lang="en-US" dirty="0"/>
              <a:t>Preventing Throat and Thorax Injuries</a:t>
            </a:r>
          </a:p>
        </p:txBody>
      </p:sp>
      <p:pic>
        <p:nvPicPr>
          <p:cNvPr id="4" name="Picture 4" descr="A black jacket and white shirt&#10;&#10;Description generated with very high confidence">
            <a:extLst>
              <a:ext uri="{FF2B5EF4-FFF2-40B4-BE49-F238E27FC236}">
                <a16:creationId xmlns:a16="http://schemas.microsoft.com/office/drawing/2014/main" id="{780DFD15-EB3E-472F-BE1C-06D9F2EF68F1}"/>
              </a:ext>
            </a:extLst>
          </p:cNvPr>
          <p:cNvPicPr>
            <a:picLocks noChangeAspect="1"/>
          </p:cNvPicPr>
          <p:nvPr/>
        </p:nvPicPr>
        <p:blipFill>
          <a:blip r:embed="rId2"/>
          <a:stretch>
            <a:fillRect/>
          </a:stretch>
        </p:blipFill>
        <p:spPr>
          <a:xfrm>
            <a:off x="1316621" y="2093789"/>
            <a:ext cx="2896569" cy="3049020"/>
          </a:xfrm>
          <a:prstGeom prst="rect">
            <a:avLst/>
          </a:prstGeom>
        </p:spPr>
      </p:pic>
      <p:sp>
        <p:nvSpPr>
          <p:cNvPr id="3" name="Content Placeholder 2">
            <a:extLst>
              <a:ext uri="{FF2B5EF4-FFF2-40B4-BE49-F238E27FC236}">
                <a16:creationId xmlns:a16="http://schemas.microsoft.com/office/drawing/2014/main" id="{00637787-CA55-4E60-9980-982672C092D8}"/>
              </a:ext>
            </a:extLst>
          </p:cNvPr>
          <p:cNvSpPr>
            <a:spLocks noGrp="1"/>
          </p:cNvSpPr>
          <p:nvPr>
            <p:ph idx="1"/>
          </p:nvPr>
        </p:nvSpPr>
        <p:spPr>
          <a:xfrm>
            <a:off x="4490977" y="1712343"/>
            <a:ext cx="7358781" cy="4829355"/>
          </a:xfrm>
        </p:spPr>
        <p:txBody>
          <a:bodyPr vert="horz" lIns="91440" tIns="45720" rIns="91440" bIns="45720" rtlCol="0" anchor="t">
            <a:noAutofit/>
          </a:bodyPr>
          <a:lstStyle/>
          <a:p>
            <a:r>
              <a:rPr lang="en-US" sz="2400" dirty="0"/>
              <a:t>Protective equipment and rules in athletic contests are both designed to prevent injuries in the throat and thorax because these areas contain organs that are vital to life</a:t>
            </a:r>
          </a:p>
          <a:p>
            <a:r>
              <a:rPr lang="en-US" sz="2400" dirty="0"/>
              <a:t>Throat protectors, shoulder pads, chest protectors, and sternal pads</a:t>
            </a:r>
          </a:p>
          <a:p>
            <a:pPr lvl="1"/>
            <a:r>
              <a:rPr lang="en-US" sz="2400" dirty="0"/>
              <a:t>If a ball strikes an athlete in the chest, it could cause the heart to beat irregularly or even stop</a:t>
            </a:r>
          </a:p>
          <a:p>
            <a:r>
              <a:rPr lang="en-US" sz="2400" dirty="0"/>
              <a:t>A safe distance between the boundary of a playing surface and objects, such as bleachers, fences, scoring tables, and spectators (15 ft. is suggested)</a:t>
            </a:r>
          </a:p>
          <a:p>
            <a:r>
              <a:rPr lang="en-US" sz="2400" dirty="0"/>
              <a:t>Walls, tables, and fences could be padded</a:t>
            </a:r>
          </a:p>
          <a:p>
            <a:r>
              <a:rPr lang="en-US" sz="2400" dirty="0"/>
              <a:t>Make sure equipment is certified</a:t>
            </a:r>
          </a:p>
          <a:p>
            <a:endParaRPr lang="en-US" sz="1500"/>
          </a:p>
        </p:txBody>
      </p:sp>
    </p:spTree>
    <p:extLst>
      <p:ext uri="{BB962C8B-B14F-4D97-AF65-F5344CB8AC3E}">
        <p14:creationId xmlns:p14="http://schemas.microsoft.com/office/powerpoint/2010/main" val="1417774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4" descr="A picture containing person, indoor, man, boy&#10;&#10;Description generated with very high confidence">
            <a:extLst>
              <a:ext uri="{FF2B5EF4-FFF2-40B4-BE49-F238E27FC236}">
                <a16:creationId xmlns:a16="http://schemas.microsoft.com/office/drawing/2014/main" id="{F4C2C7F5-1AE0-4A1D-9C7C-3AE542E0AC99}"/>
              </a:ext>
            </a:extLst>
          </p:cNvPr>
          <p:cNvPicPr>
            <a:picLocks noChangeAspect="1"/>
          </p:cNvPicPr>
          <p:nvPr/>
        </p:nvPicPr>
        <p:blipFill rotWithShape="1">
          <a:blip r:embed="rId2">
            <a:alphaModFix amt="25000"/>
          </a:blip>
          <a:srcRect t="7273" r="-2" b="20190"/>
          <a:stretch/>
        </p:blipFill>
        <p:spPr>
          <a:xfrm>
            <a:off x="231140" y="246888"/>
            <a:ext cx="11732261" cy="6382512"/>
          </a:xfrm>
          <a:prstGeom prst="rect">
            <a:avLst/>
          </a:prstGeom>
        </p:spPr>
      </p:pic>
      <p:sp>
        <p:nvSpPr>
          <p:cNvPr id="2" name="Title 1">
            <a:extLst>
              <a:ext uri="{FF2B5EF4-FFF2-40B4-BE49-F238E27FC236}">
                <a16:creationId xmlns:a16="http://schemas.microsoft.com/office/drawing/2014/main" id="{0EDA1785-4C40-4163-9F72-408CA248B420}"/>
              </a:ext>
            </a:extLst>
          </p:cNvPr>
          <p:cNvSpPr>
            <a:spLocks noGrp="1"/>
          </p:cNvSpPr>
          <p:nvPr>
            <p:ph type="title"/>
          </p:nvPr>
        </p:nvSpPr>
        <p:spPr/>
        <p:txBody>
          <a:bodyPr>
            <a:normAutofit/>
          </a:bodyPr>
          <a:lstStyle/>
          <a:p>
            <a:r>
              <a:rPr lang="en-US" dirty="0"/>
              <a:t>Treating Throat Injuries and Conditions</a:t>
            </a:r>
          </a:p>
        </p:txBody>
      </p:sp>
      <p:sp>
        <p:nvSpPr>
          <p:cNvPr id="3" name="Content Placeholder 2">
            <a:extLst>
              <a:ext uri="{FF2B5EF4-FFF2-40B4-BE49-F238E27FC236}">
                <a16:creationId xmlns:a16="http://schemas.microsoft.com/office/drawing/2014/main" id="{3D6C6F08-1E8C-414D-8D4A-41318FD024E8}"/>
              </a:ext>
            </a:extLst>
          </p:cNvPr>
          <p:cNvSpPr>
            <a:spLocks noGrp="1"/>
          </p:cNvSpPr>
          <p:nvPr>
            <p:ph idx="1"/>
          </p:nvPr>
        </p:nvSpPr>
        <p:spPr>
          <a:xfrm>
            <a:off x="409755" y="2057400"/>
            <a:ext cx="11310606" cy="4354901"/>
          </a:xfrm>
        </p:spPr>
        <p:txBody>
          <a:bodyPr vert="horz" lIns="91440" tIns="45720" rIns="91440" bIns="45720" rtlCol="0" anchor="t">
            <a:normAutofit/>
          </a:bodyPr>
          <a:lstStyle/>
          <a:p>
            <a:r>
              <a:rPr lang="en-US" sz="3200" dirty="0"/>
              <a:t>Throat injuries can be simple or devastating</a:t>
            </a:r>
          </a:p>
          <a:p>
            <a:r>
              <a:rPr lang="en-US" sz="3200" dirty="0"/>
              <a:t>Most injuries that occur to the throat are contusions caused by blows from sticks, feet, or arms</a:t>
            </a:r>
          </a:p>
          <a:p>
            <a:pPr lvl="1"/>
            <a:r>
              <a:rPr lang="en-US" sz="3200" dirty="0"/>
              <a:t>Contusions can be treated by applying ice</a:t>
            </a:r>
          </a:p>
          <a:p>
            <a:r>
              <a:rPr lang="en-US" sz="3200" dirty="0"/>
              <a:t>In any type of throat injury, the general response by the athlete is coughing, spitting, difficulty breathing, and pain</a:t>
            </a:r>
          </a:p>
        </p:txBody>
      </p:sp>
    </p:spTree>
    <p:extLst>
      <p:ext uri="{BB962C8B-B14F-4D97-AF65-F5344CB8AC3E}">
        <p14:creationId xmlns:p14="http://schemas.microsoft.com/office/powerpoint/2010/main" val="1661846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7951C-4251-4369-8314-3A347570F281}"/>
              </a:ext>
            </a:extLst>
          </p:cNvPr>
          <p:cNvSpPr>
            <a:spLocks noGrp="1"/>
          </p:cNvSpPr>
          <p:nvPr>
            <p:ph type="title"/>
          </p:nvPr>
        </p:nvSpPr>
        <p:spPr>
          <a:xfrm>
            <a:off x="524775" y="452109"/>
            <a:ext cx="5818152" cy="1112589"/>
          </a:xfrm>
        </p:spPr>
        <p:txBody>
          <a:bodyPr>
            <a:normAutofit/>
          </a:bodyPr>
          <a:lstStyle/>
          <a:p>
            <a:r>
              <a:rPr lang="en-US" sz="4000"/>
              <a:t>Throat Laceration</a:t>
            </a:r>
          </a:p>
        </p:txBody>
      </p:sp>
      <p:sp>
        <p:nvSpPr>
          <p:cNvPr id="3" name="Content Placeholder 2">
            <a:extLst>
              <a:ext uri="{FF2B5EF4-FFF2-40B4-BE49-F238E27FC236}">
                <a16:creationId xmlns:a16="http://schemas.microsoft.com/office/drawing/2014/main" id="{B7DB5350-F72B-444D-979E-37D41A603C0E}"/>
              </a:ext>
            </a:extLst>
          </p:cNvPr>
          <p:cNvSpPr>
            <a:spLocks noGrp="1"/>
          </p:cNvSpPr>
          <p:nvPr>
            <p:ph idx="1"/>
          </p:nvPr>
        </p:nvSpPr>
        <p:spPr>
          <a:xfrm>
            <a:off x="424135" y="1439374"/>
            <a:ext cx="6723195" cy="4915418"/>
          </a:xfrm>
        </p:spPr>
        <p:txBody>
          <a:bodyPr vert="horz" lIns="91440" tIns="45720" rIns="91440" bIns="45720" rtlCol="0" anchor="t">
            <a:noAutofit/>
          </a:bodyPr>
          <a:lstStyle/>
          <a:p>
            <a:r>
              <a:rPr lang="en-US" sz="2400" dirty="0"/>
              <a:t>Can occur when one player's ice skate goes across another player's throat</a:t>
            </a:r>
          </a:p>
          <a:p>
            <a:r>
              <a:rPr lang="en-US" sz="2400" dirty="0"/>
              <a:t>Lacerations that are not deep can be handled with direct pressure</a:t>
            </a:r>
          </a:p>
          <a:p>
            <a:r>
              <a:rPr lang="en-US" sz="2400" dirty="0"/>
              <a:t>Deep lacerations, or those that affect a jugular vein or carotid artery, are medical emergencies and require immediate action and treatment</a:t>
            </a:r>
          </a:p>
          <a:p>
            <a:r>
              <a:rPr lang="en-US" sz="2400" dirty="0"/>
              <a:t>Apply direct pressure over the site of the laceration and treat for shock until EMS arrive on scene</a:t>
            </a:r>
          </a:p>
          <a:p>
            <a:r>
              <a:rPr lang="en-US" sz="2400" dirty="0"/>
              <a:t>Vessels in the neck are large and massive amount of blood will be lost rapidly, so the AT must respond quickly to save the athlete's life</a:t>
            </a:r>
          </a:p>
        </p:txBody>
      </p:sp>
      <p:pic>
        <p:nvPicPr>
          <p:cNvPr id="4" name="Picture 4" descr="A close up of a person wearing glasses&#10;&#10;Description generated with high confidence">
            <a:extLst>
              <a:ext uri="{FF2B5EF4-FFF2-40B4-BE49-F238E27FC236}">
                <a16:creationId xmlns:a16="http://schemas.microsoft.com/office/drawing/2014/main" id="{D2FBD47F-6DAB-4931-82D1-CF1B9005B336}"/>
              </a:ext>
            </a:extLst>
          </p:cNvPr>
          <p:cNvPicPr>
            <a:picLocks noChangeAspect="1"/>
          </p:cNvPicPr>
          <p:nvPr/>
        </p:nvPicPr>
        <p:blipFill rotWithShape="1">
          <a:blip r:embed="rId2"/>
          <a:srcRect l="21124" r="-6" b="-6"/>
          <a:stretch/>
        </p:blipFill>
        <p:spPr>
          <a:xfrm>
            <a:off x="7384365" y="1267241"/>
            <a:ext cx="4266668" cy="4018608"/>
          </a:xfrm>
          <a:prstGeom prst="rect">
            <a:avLst/>
          </a:prstGeom>
        </p:spPr>
      </p:pic>
    </p:spTree>
    <p:extLst>
      <p:ext uri="{BB962C8B-B14F-4D97-AF65-F5344CB8AC3E}">
        <p14:creationId xmlns:p14="http://schemas.microsoft.com/office/powerpoint/2010/main" val="1882704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34635-716A-4923-A522-EE69CE5D306B}"/>
              </a:ext>
            </a:extLst>
          </p:cNvPr>
          <p:cNvSpPr>
            <a:spLocks noGrp="1"/>
          </p:cNvSpPr>
          <p:nvPr>
            <p:ph type="title"/>
          </p:nvPr>
        </p:nvSpPr>
        <p:spPr>
          <a:xfrm>
            <a:off x="6092327" y="379563"/>
            <a:ext cx="5378821" cy="594360"/>
          </a:xfrm>
        </p:spPr>
        <p:txBody>
          <a:bodyPr>
            <a:normAutofit fontScale="90000"/>
          </a:bodyPr>
          <a:lstStyle/>
          <a:p>
            <a:r>
              <a:rPr lang="en-US" dirty="0"/>
              <a:t>Cartilage Fracture</a:t>
            </a:r>
          </a:p>
        </p:txBody>
      </p:sp>
      <p:sp>
        <p:nvSpPr>
          <p:cNvPr id="3" name="Content Placeholder 2">
            <a:extLst>
              <a:ext uri="{FF2B5EF4-FFF2-40B4-BE49-F238E27FC236}">
                <a16:creationId xmlns:a16="http://schemas.microsoft.com/office/drawing/2014/main" id="{89C70E37-C956-4682-90FA-40417F6EE7D2}"/>
              </a:ext>
            </a:extLst>
          </p:cNvPr>
          <p:cNvSpPr>
            <a:spLocks noGrp="1"/>
          </p:cNvSpPr>
          <p:nvPr>
            <p:ph idx="1"/>
          </p:nvPr>
        </p:nvSpPr>
        <p:spPr>
          <a:xfrm>
            <a:off x="5229685" y="1094118"/>
            <a:ext cx="6586518" cy="5476334"/>
          </a:xfrm>
        </p:spPr>
        <p:txBody>
          <a:bodyPr vert="horz" lIns="91440" tIns="45720" rIns="91440" bIns="45720" rtlCol="0" anchor="t">
            <a:noAutofit/>
          </a:bodyPr>
          <a:lstStyle/>
          <a:p>
            <a:r>
              <a:rPr lang="en-US" sz="2000" dirty="0"/>
              <a:t>A severe blow to the throat can result in a fracture of the circular. cartilaginous rings of the trachea and can be life threatening</a:t>
            </a:r>
          </a:p>
          <a:p>
            <a:r>
              <a:rPr lang="en-US" sz="2000" dirty="0"/>
              <a:t>The athlete will have difficulty breathing and gasp for air, spit up blood, complain of pain, have difficulty talking, and be very anxious</a:t>
            </a:r>
          </a:p>
          <a:p>
            <a:r>
              <a:rPr lang="en-US" sz="2000" dirty="0"/>
              <a:t>Skin may turn bluish due to lack of oxygen</a:t>
            </a:r>
          </a:p>
          <a:p>
            <a:r>
              <a:rPr lang="en-US" sz="2000" dirty="0"/>
              <a:t>The AT must use extreme caution because the trauma also may cause a fracture to the cervical spine and is a medical emergency</a:t>
            </a:r>
          </a:p>
          <a:p>
            <a:r>
              <a:rPr lang="en-US" sz="2000" dirty="0"/>
              <a:t>The AT will place the athlete on a backboard for transportation to the hospital and apply ice to the area to reduce swelling; will also keep the airway free of blood and ensure medical care is on the way</a:t>
            </a:r>
          </a:p>
          <a:p>
            <a:r>
              <a:rPr lang="en-US" sz="2000" dirty="0"/>
              <a:t>Anyone treating the athlete must remain calm to keep the athlete calm</a:t>
            </a:r>
          </a:p>
        </p:txBody>
      </p:sp>
      <p:pic>
        <p:nvPicPr>
          <p:cNvPr id="4" name="Picture 4" descr="A close up of text on a white background&#10;&#10;Description generated with high confidence">
            <a:extLst>
              <a:ext uri="{FF2B5EF4-FFF2-40B4-BE49-F238E27FC236}">
                <a16:creationId xmlns:a16="http://schemas.microsoft.com/office/drawing/2014/main" id="{AE95ACCC-99DA-4947-AAA5-7D08E996A029}"/>
              </a:ext>
            </a:extLst>
          </p:cNvPr>
          <p:cNvPicPr>
            <a:picLocks noChangeAspect="1"/>
          </p:cNvPicPr>
          <p:nvPr/>
        </p:nvPicPr>
        <p:blipFill>
          <a:blip r:embed="rId2"/>
          <a:stretch>
            <a:fillRect/>
          </a:stretch>
        </p:blipFill>
        <p:spPr>
          <a:xfrm>
            <a:off x="469498" y="1298180"/>
            <a:ext cx="4593715" cy="4921016"/>
          </a:xfrm>
          <a:prstGeom prst="rect">
            <a:avLst/>
          </a:prstGeom>
        </p:spPr>
      </p:pic>
    </p:spTree>
    <p:extLst>
      <p:ext uri="{BB962C8B-B14F-4D97-AF65-F5344CB8AC3E}">
        <p14:creationId xmlns:p14="http://schemas.microsoft.com/office/powerpoint/2010/main" val="2146058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EB63-660E-4200-B008-5258A327BA5C}"/>
              </a:ext>
            </a:extLst>
          </p:cNvPr>
          <p:cNvSpPr>
            <a:spLocks noGrp="1"/>
          </p:cNvSpPr>
          <p:nvPr>
            <p:ph type="title"/>
          </p:nvPr>
        </p:nvSpPr>
        <p:spPr>
          <a:xfrm>
            <a:off x="481643" y="423354"/>
            <a:ext cx="5861284" cy="1184477"/>
          </a:xfrm>
        </p:spPr>
        <p:txBody>
          <a:bodyPr>
            <a:normAutofit/>
          </a:bodyPr>
          <a:lstStyle/>
          <a:p>
            <a:r>
              <a:rPr lang="en-US" sz="4000"/>
              <a:t>Treating Thorax Injuries</a:t>
            </a:r>
          </a:p>
        </p:txBody>
      </p:sp>
      <p:sp>
        <p:nvSpPr>
          <p:cNvPr id="3" name="Content Placeholder 2">
            <a:extLst>
              <a:ext uri="{FF2B5EF4-FFF2-40B4-BE49-F238E27FC236}">
                <a16:creationId xmlns:a16="http://schemas.microsoft.com/office/drawing/2014/main" id="{B103E9C4-051B-4307-82EF-5DEC8882DBC4}"/>
              </a:ext>
            </a:extLst>
          </p:cNvPr>
          <p:cNvSpPr>
            <a:spLocks noGrp="1"/>
          </p:cNvSpPr>
          <p:nvPr>
            <p:ph idx="1"/>
          </p:nvPr>
        </p:nvSpPr>
        <p:spPr>
          <a:xfrm>
            <a:off x="481644" y="1611902"/>
            <a:ext cx="5745536" cy="4484098"/>
          </a:xfrm>
        </p:spPr>
        <p:txBody>
          <a:bodyPr vert="horz" lIns="91440" tIns="45720" rIns="91440" bIns="45720" rtlCol="0" anchor="t">
            <a:normAutofit/>
          </a:bodyPr>
          <a:lstStyle/>
          <a:p>
            <a:r>
              <a:rPr lang="en-US" sz="3200" dirty="0"/>
              <a:t>Many people suffer from conditions such as asthma or experience hyperventilation</a:t>
            </a:r>
          </a:p>
          <a:p>
            <a:r>
              <a:rPr lang="en-US" sz="3200" dirty="0"/>
              <a:t>If the thorax is not adequately protected, it is vulnerable to blunt trauma that can result in fractures of the ribs or sternum</a:t>
            </a:r>
          </a:p>
          <a:p>
            <a:r>
              <a:rPr lang="en-US" sz="3200" dirty="0"/>
              <a:t>Severe trauma may cause lung injury</a:t>
            </a:r>
          </a:p>
        </p:txBody>
      </p:sp>
      <p:pic>
        <p:nvPicPr>
          <p:cNvPr id="4" name="Picture 4" descr="A picture containing person, man, laptop, computer&#10;&#10;Description generated with very high confidence">
            <a:extLst>
              <a:ext uri="{FF2B5EF4-FFF2-40B4-BE49-F238E27FC236}">
                <a16:creationId xmlns:a16="http://schemas.microsoft.com/office/drawing/2014/main" id="{38D1DB7A-2470-432F-A473-4A5A24A7F8BC}"/>
              </a:ext>
            </a:extLst>
          </p:cNvPr>
          <p:cNvPicPr>
            <a:picLocks noChangeAspect="1"/>
          </p:cNvPicPr>
          <p:nvPr/>
        </p:nvPicPr>
        <p:blipFill rotWithShape="1">
          <a:blip r:embed="rId2"/>
          <a:srcRect l="16135" r="24773" b="-2"/>
          <a:stretch/>
        </p:blipFill>
        <p:spPr>
          <a:xfrm>
            <a:off x="6636743" y="1238487"/>
            <a:ext cx="4741120" cy="4493060"/>
          </a:xfrm>
          <a:prstGeom prst="rect">
            <a:avLst/>
          </a:prstGeom>
        </p:spPr>
      </p:pic>
    </p:spTree>
    <p:extLst>
      <p:ext uri="{BB962C8B-B14F-4D97-AF65-F5344CB8AC3E}">
        <p14:creationId xmlns:p14="http://schemas.microsoft.com/office/powerpoint/2010/main" val="245880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CB72A-219E-448B-AEBE-27B335666740}"/>
              </a:ext>
            </a:extLst>
          </p:cNvPr>
          <p:cNvSpPr>
            <a:spLocks noGrp="1"/>
          </p:cNvSpPr>
          <p:nvPr>
            <p:ph type="title"/>
          </p:nvPr>
        </p:nvSpPr>
        <p:spPr>
          <a:xfrm>
            <a:off x="1143000" y="609600"/>
            <a:ext cx="9875520" cy="1356360"/>
          </a:xfrm>
        </p:spPr>
        <p:txBody>
          <a:bodyPr>
            <a:normAutofit/>
          </a:bodyPr>
          <a:lstStyle/>
          <a:p>
            <a:r>
              <a:rPr lang="en-US">
                <a:ln>
                  <a:solidFill>
                    <a:srgbClr val="000000">
                      <a:lumMod val="75000"/>
                      <a:lumOff val="25000"/>
                      <a:alpha val="10000"/>
                    </a:srgbClr>
                  </a:solidFill>
                </a:ln>
                <a:effectLst>
                  <a:outerShdw blurRad="9525" dist="25400" dir="14640000" algn="tl" rotWithShape="0">
                    <a:srgbClr val="000000">
                      <a:alpha val="30000"/>
                    </a:srgbClr>
                  </a:outerShdw>
                </a:effectLst>
              </a:rPr>
              <a:t>Objectives</a:t>
            </a:r>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endParaRPr>
          </a:p>
        </p:txBody>
      </p:sp>
      <p:graphicFrame>
        <p:nvGraphicFramePr>
          <p:cNvPr id="6" name="Content Placeholder 2">
            <a:extLst>
              <a:ext uri="{FF2B5EF4-FFF2-40B4-BE49-F238E27FC236}">
                <a16:creationId xmlns:a16="http://schemas.microsoft.com/office/drawing/2014/main" id="{A2056F63-CC66-4BBC-9303-5EF8EF21BF87}"/>
              </a:ext>
            </a:extLst>
          </p:cNvPr>
          <p:cNvGraphicFramePr>
            <a:graphicFrameLocks noGrp="1"/>
          </p:cNvGraphicFramePr>
          <p:nvPr>
            <p:ph idx="1"/>
            <p:extLst>
              <p:ext uri="{D42A27DB-BD31-4B8C-83A1-F6EECF244321}">
                <p14:modId xmlns:p14="http://schemas.microsoft.com/office/powerpoint/2010/main" val="2061094514"/>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069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0315-E120-423F-9BC6-6BE2CD6EA018}"/>
              </a:ext>
            </a:extLst>
          </p:cNvPr>
          <p:cNvSpPr>
            <a:spLocks noGrp="1"/>
          </p:cNvSpPr>
          <p:nvPr>
            <p:ph type="title"/>
          </p:nvPr>
        </p:nvSpPr>
        <p:spPr>
          <a:xfrm>
            <a:off x="916225" y="609600"/>
            <a:ext cx="3725677" cy="1356360"/>
          </a:xfrm>
        </p:spPr>
        <p:txBody>
          <a:bodyPr>
            <a:normAutofit/>
          </a:bodyPr>
          <a:lstStyle/>
          <a:p>
            <a:r>
              <a:rPr lang="en-US" sz="3200"/>
              <a:t>Hyperventilation</a:t>
            </a:r>
          </a:p>
        </p:txBody>
      </p:sp>
      <p:sp>
        <p:nvSpPr>
          <p:cNvPr id="3" name="Content Placeholder 2">
            <a:extLst>
              <a:ext uri="{FF2B5EF4-FFF2-40B4-BE49-F238E27FC236}">
                <a16:creationId xmlns:a16="http://schemas.microsoft.com/office/drawing/2014/main" id="{7D6CCF24-6DAC-4899-8CD0-0DB761677F6A}"/>
              </a:ext>
            </a:extLst>
          </p:cNvPr>
          <p:cNvSpPr>
            <a:spLocks noGrp="1"/>
          </p:cNvSpPr>
          <p:nvPr>
            <p:ph idx="1"/>
          </p:nvPr>
        </p:nvSpPr>
        <p:spPr>
          <a:xfrm>
            <a:off x="6796564" y="490268"/>
            <a:ext cx="4990884" cy="6094562"/>
          </a:xfrm>
        </p:spPr>
        <p:txBody>
          <a:bodyPr vert="horz" lIns="91440" tIns="45720" rIns="91440" bIns="45720" rtlCol="0" anchor="t">
            <a:noAutofit/>
          </a:bodyPr>
          <a:lstStyle/>
          <a:p>
            <a:r>
              <a:rPr lang="en-US" b="1" u="sng" dirty="0"/>
              <a:t>Hyperventilation: quick, deep breathing at a rate of more than 24 breaths per minute, which leads to abnormal loss of CO2 from the blood</a:t>
            </a:r>
          </a:p>
          <a:p>
            <a:r>
              <a:rPr lang="en-US" dirty="0"/>
              <a:t>Can be caused by an athlete getting too excited or an underlying illness, such as diabetes</a:t>
            </a:r>
          </a:p>
          <a:p>
            <a:r>
              <a:rPr lang="en-US" dirty="0"/>
              <a:t>If the athlete does not get their breathing under control, they will experience lightheadedness, numbing of the fingers, toes, and lips, and loss of consciousness</a:t>
            </a:r>
          </a:p>
          <a:p>
            <a:r>
              <a:rPr lang="en-US" dirty="0"/>
              <a:t>Muscular contractions will occur in the limbs</a:t>
            </a:r>
          </a:p>
          <a:p>
            <a:r>
              <a:rPr lang="en-US" dirty="0"/>
              <a:t>Treatment: AT should speak calmly to athlete and encourage them to control breathing rate</a:t>
            </a:r>
          </a:p>
        </p:txBody>
      </p:sp>
      <p:pic>
        <p:nvPicPr>
          <p:cNvPr id="4" name="Picture 4" descr="A close up of text on a black background&#10;&#10;Description generated with high confidence">
            <a:extLst>
              <a:ext uri="{FF2B5EF4-FFF2-40B4-BE49-F238E27FC236}">
                <a16:creationId xmlns:a16="http://schemas.microsoft.com/office/drawing/2014/main" id="{25A982BE-32AD-46CA-9C39-5132AF205F9B}"/>
              </a:ext>
            </a:extLst>
          </p:cNvPr>
          <p:cNvPicPr>
            <a:picLocks noChangeAspect="1"/>
          </p:cNvPicPr>
          <p:nvPr/>
        </p:nvPicPr>
        <p:blipFill>
          <a:blip r:embed="rId2"/>
          <a:stretch>
            <a:fillRect/>
          </a:stretch>
        </p:blipFill>
        <p:spPr>
          <a:xfrm>
            <a:off x="512630" y="2432182"/>
            <a:ext cx="6045576" cy="3400636"/>
          </a:xfrm>
          <a:prstGeom prst="rect">
            <a:avLst/>
          </a:prstGeom>
        </p:spPr>
      </p:pic>
    </p:spTree>
    <p:extLst>
      <p:ext uri="{BB962C8B-B14F-4D97-AF65-F5344CB8AC3E}">
        <p14:creationId xmlns:p14="http://schemas.microsoft.com/office/powerpoint/2010/main" val="2919400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B6AD9-9811-4854-A0B4-F5D891BCDB11}"/>
              </a:ext>
            </a:extLst>
          </p:cNvPr>
          <p:cNvSpPr>
            <a:spLocks noGrp="1"/>
          </p:cNvSpPr>
          <p:nvPr>
            <p:ph type="title"/>
          </p:nvPr>
        </p:nvSpPr>
        <p:spPr>
          <a:xfrm>
            <a:off x="456149" y="609600"/>
            <a:ext cx="4602697" cy="1356360"/>
          </a:xfrm>
        </p:spPr>
        <p:txBody>
          <a:bodyPr>
            <a:normAutofit/>
          </a:bodyPr>
          <a:lstStyle/>
          <a:p>
            <a:r>
              <a:rPr lang="en-US" sz="3200"/>
              <a:t>Exercise-Induced Asthma</a:t>
            </a:r>
          </a:p>
        </p:txBody>
      </p:sp>
      <p:sp>
        <p:nvSpPr>
          <p:cNvPr id="3" name="Content Placeholder 2">
            <a:extLst>
              <a:ext uri="{FF2B5EF4-FFF2-40B4-BE49-F238E27FC236}">
                <a16:creationId xmlns:a16="http://schemas.microsoft.com/office/drawing/2014/main" id="{5AAE0505-2CBF-496C-A2F4-7B8F2891D01D}"/>
              </a:ext>
            </a:extLst>
          </p:cNvPr>
          <p:cNvSpPr>
            <a:spLocks noGrp="1"/>
          </p:cNvSpPr>
          <p:nvPr>
            <p:ph idx="1"/>
          </p:nvPr>
        </p:nvSpPr>
        <p:spPr>
          <a:xfrm>
            <a:off x="6350866" y="547778"/>
            <a:ext cx="5450960" cy="5907655"/>
          </a:xfrm>
        </p:spPr>
        <p:txBody>
          <a:bodyPr vert="horz" lIns="91440" tIns="45720" rIns="91440" bIns="45720" rtlCol="0" anchor="t">
            <a:noAutofit/>
          </a:bodyPr>
          <a:lstStyle/>
          <a:p>
            <a:r>
              <a:rPr lang="en-US" sz="1800" b="1" u="sng" dirty="0"/>
              <a:t>Asthma: chronic inflammation of the breathing passageways to the lungs</a:t>
            </a:r>
          </a:p>
          <a:p>
            <a:r>
              <a:rPr lang="en-US" sz="1800" dirty="0"/>
              <a:t>There can be many triggers</a:t>
            </a:r>
          </a:p>
          <a:p>
            <a:r>
              <a:rPr lang="en-US" sz="1800" dirty="0"/>
              <a:t>The bronchi spasm and narrow the breathing passageways and causes the athlete to wheeze and struggle with taking a full breath</a:t>
            </a:r>
          </a:p>
          <a:p>
            <a:pPr lvl="1"/>
            <a:r>
              <a:rPr lang="en-US" sz="1800" dirty="0"/>
              <a:t>Been compared to breathing through a straw</a:t>
            </a:r>
          </a:p>
          <a:p>
            <a:pPr>
              <a:spcAft>
                <a:spcPts val="400"/>
              </a:spcAft>
            </a:pPr>
            <a:r>
              <a:rPr lang="en-US" sz="1800" dirty="0"/>
              <a:t>Athlete may experience coughing, tightness in the chest, and mucous production</a:t>
            </a:r>
          </a:p>
          <a:p>
            <a:pPr>
              <a:spcAft>
                <a:spcPts val="400"/>
              </a:spcAft>
            </a:pPr>
            <a:r>
              <a:rPr lang="en-US" sz="1800" dirty="0"/>
              <a:t>Immediate treatment is cease activity, sit upright, and breathe in through the nose and out through the mouth</a:t>
            </a:r>
          </a:p>
          <a:p>
            <a:pPr>
              <a:spcAft>
                <a:spcPts val="400"/>
              </a:spcAft>
            </a:pPr>
            <a:r>
              <a:rPr lang="en-US" sz="1800" dirty="0"/>
              <a:t>The athlete should take medication if it has been prescribed before the attack gets worse</a:t>
            </a:r>
          </a:p>
          <a:p>
            <a:pPr>
              <a:spcAft>
                <a:spcPts val="400"/>
              </a:spcAft>
            </a:pPr>
            <a:r>
              <a:rPr lang="en-US" sz="1800" dirty="0"/>
              <a:t>If the athlete is unable to breathe or progressively getting worse, EMS must be called</a:t>
            </a:r>
          </a:p>
          <a:p>
            <a:pPr>
              <a:spcAft>
                <a:spcPts val="400"/>
              </a:spcAft>
            </a:pPr>
            <a:r>
              <a:rPr lang="en-US" sz="1800" dirty="0"/>
              <a:t>Medication can be used as a preventative measure 20 minutes before exercise</a:t>
            </a:r>
          </a:p>
        </p:txBody>
      </p:sp>
      <p:pic>
        <p:nvPicPr>
          <p:cNvPr id="4" name="Picture 4" descr="A picture containing game&#10;&#10;Description generated with very high confidence">
            <a:extLst>
              <a:ext uri="{FF2B5EF4-FFF2-40B4-BE49-F238E27FC236}">
                <a16:creationId xmlns:a16="http://schemas.microsoft.com/office/drawing/2014/main" id="{1E0A829D-0D29-484C-9B9C-64865B8DB474}"/>
              </a:ext>
            </a:extLst>
          </p:cNvPr>
          <p:cNvPicPr>
            <a:picLocks noChangeAspect="1"/>
          </p:cNvPicPr>
          <p:nvPr/>
        </p:nvPicPr>
        <p:blipFill>
          <a:blip r:embed="rId2"/>
          <a:stretch>
            <a:fillRect/>
          </a:stretch>
        </p:blipFill>
        <p:spPr>
          <a:xfrm>
            <a:off x="527007" y="1973417"/>
            <a:ext cx="6045576" cy="4231903"/>
          </a:xfrm>
          <a:prstGeom prst="rect">
            <a:avLst/>
          </a:prstGeom>
        </p:spPr>
      </p:pic>
    </p:spTree>
    <p:extLst>
      <p:ext uri="{BB962C8B-B14F-4D97-AF65-F5344CB8AC3E}">
        <p14:creationId xmlns:p14="http://schemas.microsoft.com/office/powerpoint/2010/main" val="3187064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39792-1B95-4D91-831C-701AE001FDE3}"/>
              </a:ext>
            </a:extLst>
          </p:cNvPr>
          <p:cNvSpPr>
            <a:spLocks noGrp="1"/>
          </p:cNvSpPr>
          <p:nvPr>
            <p:ph type="title"/>
          </p:nvPr>
        </p:nvSpPr>
        <p:spPr>
          <a:xfrm>
            <a:off x="6965831" y="193317"/>
            <a:ext cx="4811737" cy="1515155"/>
          </a:xfrm>
        </p:spPr>
        <p:txBody>
          <a:bodyPr>
            <a:normAutofit/>
          </a:bodyPr>
          <a:lstStyle/>
          <a:p>
            <a:r>
              <a:rPr lang="en-US" sz="4000"/>
              <a:t>Jogger's Nipple</a:t>
            </a:r>
          </a:p>
        </p:txBody>
      </p:sp>
      <p:sp>
        <p:nvSpPr>
          <p:cNvPr id="3" name="Content Placeholder 2">
            <a:extLst>
              <a:ext uri="{FF2B5EF4-FFF2-40B4-BE49-F238E27FC236}">
                <a16:creationId xmlns:a16="http://schemas.microsoft.com/office/drawing/2014/main" id="{7E323D22-E4A7-4D75-A1F9-D7D72F3491AC}"/>
              </a:ext>
            </a:extLst>
          </p:cNvPr>
          <p:cNvSpPr>
            <a:spLocks noGrp="1"/>
          </p:cNvSpPr>
          <p:nvPr>
            <p:ph idx="1"/>
          </p:nvPr>
        </p:nvSpPr>
        <p:spPr>
          <a:xfrm>
            <a:off x="337870" y="1353110"/>
            <a:ext cx="6176857" cy="5174210"/>
          </a:xfrm>
        </p:spPr>
        <p:txBody>
          <a:bodyPr vert="horz" lIns="91440" tIns="45720" rIns="91440" bIns="45720" rtlCol="0" anchor="t">
            <a:noAutofit/>
          </a:bodyPr>
          <a:lstStyle/>
          <a:p>
            <a:r>
              <a:rPr lang="en-US" sz="2400" dirty="0"/>
              <a:t>Most commonly found among male athletes and occurs when the shirt rubs against the nipple repetitively</a:t>
            </a:r>
          </a:p>
          <a:p>
            <a:pPr lvl="1">
              <a:spcAft>
                <a:spcPts val="0"/>
              </a:spcAft>
            </a:pPr>
            <a:r>
              <a:rPr lang="en-US" sz="2400" dirty="0"/>
              <a:t>Called jogger's nipple because long-distance runners are the most inclined to suffer from this condition</a:t>
            </a:r>
          </a:p>
          <a:p>
            <a:r>
              <a:rPr lang="en-US" sz="2400" dirty="0"/>
              <a:t>The nipple becomes irritated, sometimes to the point where application of a lubricant or bandages become necessary</a:t>
            </a:r>
          </a:p>
          <a:p>
            <a:r>
              <a:rPr lang="en-US" sz="2400" dirty="0"/>
              <a:t>Prevention involves using lubricant or applying an adhesive bandage over the nipple</a:t>
            </a:r>
          </a:p>
          <a:p>
            <a:r>
              <a:rPr lang="en-US" sz="2400" dirty="0"/>
              <a:t>If irritation does not subside with minimal treatment a physician may have to evaluate the athlete to determine if there is infection</a:t>
            </a:r>
          </a:p>
        </p:txBody>
      </p:sp>
      <p:pic>
        <p:nvPicPr>
          <p:cNvPr id="4" name="Picture 4" descr="A picture containing person, man, holding, table&#10;&#10;Description generated with very high confidence">
            <a:extLst>
              <a:ext uri="{FF2B5EF4-FFF2-40B4-BE49-F238E27FC236}">
                <a16:creationId xmlns:a16="http://schemas.microsoft.com/office/drawing/2014/main" id="{17E9CBBF-95A7-49DD-9738-92C2A46B6053}"/>
              </a:ext>
            </a:extLst>
          </p:cNvPr>
          <p:cNvPicPr>
            <a:picLocks noChangeAspect="1"/>
          </p:cNvPicPr>
          <p:nvPr/>
        </p:nvPicPr>
        <p:blipFill rotWithShape="1">
          <a:blip r:embed="rId2"/>
          <a:srcRect l="26105" r="14507" b="2"/>
          <a:stretch/>
        </p:blipFill>
        <p:spPr>
          <a:xfrm>
            <a:off x="6665498" y="1712940"/>
            <a:ext cx="4741120" cy="4493060"/>
          </a:xfrm>
          <a:prstGeom prst="rect">
            <a:avLst/>
          </a:prstGeom>
        </p:spPr>
      </p:pic>
    </p:spTree>
    <p:extLst>
      <p:ext uri="{BB962C8B-B14F-4D97-AF65-F5344CB8AC3E}">
        <p14:creationId xmlns:p14="http://schemas.microsoft.com/office/powerpoint/2010/main" val="2234387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FF38-EFBE-4D4D-AEA2-4D04FA655F37}"/>
              </a:ext>
            </a:extLst>
          </p:cNvPr>
          <p:cNvSpPr>
            <a:spLocks noGrp="1"/>
          </p:cNvSpPr>
          <p:nvPr>
            <p:ph type="title"/>
          </p:nvPr>
        </p:nvSpPr>
        <p:spPr>
          <a:xfrm>
            <a:off x="556791" y="609600"/>
            <a:ext cx="10914356" cy="1356360"/>
          </a:xfrm>
        </p:spPr>
        <p:txBody>
          <a:bodyPr>
            <a:normAutofit/>
          </a:bodyPr>
          <a:lstStyle/>
          <a:p>
            <a:r>
              <a:rPr lang="en-US" sz="3200"/>
              <a:t>Blow to the Solar Plexus</a:t>
            </a:r>
          </a:p>
        </p:txBody>
      </p:sp>
      <p:sp>
        <p:nvSpPr>
          <p:cNvPr id="3" name="Content Placeholder 2">
            <a:extLst>
              <a:ext uri="{FF2B5EF4-FFF2-40B4-BE49-F238E27FC236}">
                <a16:creationId xmlns:a16="http://schemas.microsoft.com/office/drawing/2014/main" id="{A20F382F-478C-4031-BA74-4148F334506F}"/>
              </a:ext>
            </a:extLst>
          </p:cNvPr>
          <p:cNvSpPr>
            <a:spLocks noGrp="1"/>
          </p:cNvSpPr>
          <p:nvPr>
            <p:ph idx="1"/>
          </p:nvPr>
        </p:nvSpPr>
        <p:spPr>
          <a:xfrm>
            <a:off x="6336489" y="921589"/>
            <a:ext cx="5134658" cy="5174411"/>
          </a:xfrm>
        </p:spPr>
        <p:txBody>
          <a:bodyPr vert="horz" lIns="91440" tIns="45720" rIns="91440" bIns="45720" rtlCol="0" anchor="t">
            <a:noAutofit/>
          </a:bodyPr>
          <a:lstStyle/>
          <a:p>
            <a:r>
              <a:rPr lang="en-US" sz="2800" dirty="0"/>
              <a:t>Typically caused by a blow to the area of the diaphragm that hits the nerve of the solar plexus</a:t>
            </a:r>
          </a:p>
          <a:p>
            <a:r>
              <a:rPr lang="en-US" sz="2800" dirty="0"/>
              <a:t>When this occurs, the athlete will struggle to take a breath because the diaphragm spasms</a:t>
            </a:r>
          </a:p>
          <a:p>
            <a:r>
              <a:rPr lang="en-US" sz="2800" dirty="0"/>
              <a:t>After a short span of time, the diaphragm relaxes and the athlete is able to breathe again normally</a:t>
            </a:r>
          </a:p>
          <a:p>
            <a:r>
              <a:rPr lang="en-US" sz="2800" dirty="0"/>
              <a:t>The AT should reassure the athlete while they recover</a:t>
            </a:r>
          </a:p>
        </p:txBody>
      </p:sp>
      <p:pic>
        <p:nvPicPr>
          <p:cNvPr id="4" name="Picture 4" descr="A person posing for the camera&#10;&#10;Description generated with very high confidence">
            <a:extLst>
              <a:ext uri="{FF2B5EF4-FFF2-40B4-BE49-F238E27FC236}">
                <a16:creationId xmlns:a16="http://schemas.microsoft.com/office/drawing/2014/main" id="{2A534F7B-30A1-4ACD-8C97-1071CDC3E6C0}"/>
              </a:ext>
            </a:extLst>
          </p:cNvPr>
          <p:cNvPicPr>
            <a:picLocks noChangeAspect="1"/>
          </p:cNvPicPr>
          <p:nvPr/>
        </p:nvPicPr>
        <p:blipFill>
          <a:blip r:embed="rId2"/>
          <a:stretch>
            <a:fillRect/>
          </a:stretch>
        </p:blipFill>
        <p:spPr>
          <a:xfrm>
            <a:off x="440743" y="2059629"/>
            <a:ext cx="5226067" cy="4289514"/>
          </a:xfrm>
          <a:prstGeom prst="rect">
            <a:avLst/>
          </a:prstGeom>
        </p:spPr>
      </p:pic>
    </p:spTree>
    <p:extLst>
      <p:ext uri="{BB962C8B-B14F-4D97-AF65-F5344CB8AC3E}">
        <p14:creationId xmlns:p14="http://schemas.microsoft.com/office/powerpoint/2010/main" val="3086368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5480-2CDB-49CA-B9B0-3A31BA5D9447}"/>
              </a:ext>
            </a:extLst>
          </p:cNvPr>
          <p:cNvSpPr>
            <a:spLocks noGrp="1"/>
          </p:cNvSpPr>
          <p:nvPr>
            <p:ph type="title"/>
          </p:nvPr>
        </p:nvSpPr>
        <p:spPr>
          <a:xfrm>
            <a:off x="539152" y="365845"/>
            <a:ext cx="5803775" cy="1184476"/>
          </a:xfrm>
        </p:spPr>
        <p:txBody>
          <a:bodyPr>
            <a:normAutofit/>
          </a:bodyPr>
          <a:lstStyle/>
          <a:p>
            <a:r>
              <a:rPr lang="en-US" sz="4000"/>
              <a:t>Pulmonary Contusion</a:t>
            </a:r>
          </a:p>
        </p:txBody>
      </p:sp>
      <p:sp>
        <p:nvSpPr>
          <p:cNvPr id="3" name="Content Placeholder 2">
            <a:extLst>
              <a:ext uri="{FF2B5EF4-FFF2-40B4-BE49-F238E27FC236}">
                <a16:creationId xmlns:a16="http://schemas.microsoft.com/office/drawing/2014/main" id="{781A1984-130B-43C3-BE68-6A1BE0A05DF3}"/>
              </a:ext>
            </a:extLst>
          </p:cNvPr>
          <p:cNvSpPr>
            <a:spLocks noGrp="1"/>
          </p:cNvSpPr>
          <p:nvPr>
            <p:ph idx="1"/>
          </p:nvPr>
        </p:nvSpPr>
        <p:spPr>
          <a:xfrm>
            <a:off x="323493" y="1367487"/>
            <a:ext cx="6191234" cy="5145456"/>
          </a:xfrm>
        </p:spPr>
        <p:txBody>
          <a:bodyPr vert="horz" lIns="91440" tIns="45720" rIns="91440" bIns="45720" rtlCol="0" anchor="t">
            <a:normAutofit/>
          </a:bodyPr>
          <a:lstStyle/>
          <a:p>
            <a:r>
              <a:rPr lang="en-US" sz="2400" dirty="0"/>
              <a:t>Bruise of the lung due to an impact, such as a baseball to the chest or a tackle</a:t>
            </a:r>
          </a:p>
          <a:p>
            <a:r>
              <a:rPr lang="en-US" sz="2400" dirty="0"/>
              <a:t>The contusion results in an accumulation of blood and other fluids within the lung tissue</a:t>
            </a:r>
          </a:p>
          <a:p>
            <a:r>
              <a:rPr lang="en-US" sz="2400" dirty="0"/>
              <a:t>The accumulated fluid keeps the lung from exchanging O2 and CO2</a:t>
            </a:r>
          </a:p>
          <a:p>
            <a:r>
              <a:rPr lang="en-US" sz="2400" dirty="0"/>
              <a:t>The larger the contusion, the more serious the injury</a:t>
            </a:r>
          </a:p>
          <a:p>
            <a:r>
              <a:rPr lang="en-US" sz="2400" dirty="0"/>
              <a:t>The athlete will have difficulty breathing and may have a bluish skin color</a:t>
            </a:r>
          </a:p>
          <a:p>
            <a:r>
              <a:rPr lang="en-US" sz="2400" dirty="0"/>
              <a:t>Application of ice may be helpful, but EMS should be called immediately</a:t>
            </a:r>
          </a:p>
        </p:txBody>
      </p:sp>
      <p:pic>
        <p:nvPicPr>
          <p:cNvPr id="4" name="Picture 4" descr="A close up of a clock&#10;&#10;Description generated with high confidence">
            <a:extLst>
              <a:ext uri="{FF2B5EF4-FFF2-40B4-BE49-F238E27FC236}">
                <a16:creationId xmlns:a16="http://schemas.microsoft.com/office/drawing/2014/main" id="{F4B5211F-E684-4215-BB2E-F41765B28895}"/>
              </a:ext>
            </a:extLst>
          </p:cNvPr>
          <p:cNvPicPr>
            <a:picLocks noChangeAspect="1"/>
          </p:cNvPicPr>
          <p:nvPr/>
        </p:nvPicPr>
        <p:blipFill rotWithShape="1">
          <a:blip r:embed="rId2"/>
          <a:srcRect l="19587" r="6682" b="-2"/>
          <a:stretch/>
        </p:blipFill>
        <p:spPr>
          <a:xfrm>
            <a:off x="6636743" y="1238487"/>
            <a:ext cx="4741120" cy="4493060"/>
          </a:xfrm>
          <a:prstGeom prst="rect">
            <a:avLst/>
          </a:prstGeom>
        </p:spPr>
      </p:pic>
    </p:spTree>
    <p:extLst>
      <p:ext uri="{BB962C8B-B14F-4D97-AF65-F5344CB8AC3E}">
        <p14:creationId xmlns:p14="http://schemas.microsoft.com/office/powerpoint/2010/main" val="3960652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AB05-63A1-41DB-B684-7B99CE3EBD3A}"/>
              </a:ext>
            </a:extLst>
          </p:cNvPr>
          <p:cNvSpPr>
            <a:spLocks noGrp="1"/>
          </p:cNvSpPr>
          <p:nvPr>
            <p:ph type="title"/>
          </p:nvPr>
        </p:nvSpPr>
        <p:spPr/>
        <p:txBody>
          <a:bodyPr/>
          <a:lstStyle/>
          <a:p>
            <a:r>
              <a:rPr lang="en-US" dirty="0"/>
              <a:t>Myocardial Contusion</a:t>
            </a:r>
          </a:p>
        </p:txBody>
      </p:sp>
      <p:sp>
        <p:nvSpPr>
          <p:cNvPr id="3" name="Content Placeholder 2">
            <a:extLst>
              <a:ext uri="{FF2B5EF4-FFF2-40B4-BE49-F238E27FC236}">
                <a16:creationId xmlns:a16="http://schemas.microsoft.com/office/drawing/2014/main" id="{5F20DCD8-6236-4FB5-917D-12E8A0E823A5}"/>
              </a:ext>
            </a:extLst>
          </p:cNvPr>
          <p:cNvSpPr>
            <a:spLocks noGrp="1"/>
          </p:cNvSpPr>
          <p:nvPr>
            <p:ph idx="1"/>
          </p:nvPr>
        </p:nvSpPr>
        <p:spPr>
          <a:xfrm>
            <a:off x="282385" y="1884872"/>
            <a:ext cx="6944952" cy="4556184"/>
          </a:xfrm>
        </p:spPr>
        <p:txBody>
          <a:bodyPr vert="horz" lIns="91440" tIns="45720" rIns="91440" bIns="45720" rtlCol="0" anchor="t">
            <a:normAutofit/>
          </a:bodyPr>
          <a:lstStyle/>
          <a:p>
            <a:r>
              <a:rPr lang="en-US" sz="2800" dirty="0"/>
              <a:t>Impact to the chest over the heart and the heart becomes bruised</a:t>
            </a:r>
          </a:p>
          <a:p>
            <a:r>
              <a:rPr lang="en-US" sz="2800" dirty="0"/>
              <a:t>A typical impact would be from a ball or shoulder to the chest</a:t>
            </a:r>
          </a:p>
          <a:p>
            <a:r>
              <a:rPr lang="en-US" sz="2800" dirty="0"/>
              <a:t>An athlete may experience pain in the chest, especially over the sternum, and rapid heart rate</a:t>
            </a:r>
          </a:p>
          <a:p>
            <a:r>
              <a:rPr lang="en-US" sz="2800" dirty="0"/>
              <a:t>EMS should be called. In the meantime, the athlete may need to be treated for shock</a:t>
            </a:r>
          </a:p>
        </p:txBody>
      </p:sp>
      <p:pic>
        <p:nvPicPr>
          <p:cNvPr id="4" name="Picture 4" descr="A picture containing text, photo, table, man&#10;&#10;Description generated with very high confidence">
            <a:extLst>
              <a:ext uri="{FF2B5EF4-FFF2-40B4-BE49-F238E27FC236}">
                <a16:creationId xmlns:a16="http://schemas.microsoft.com/office/drawing/2014/main" id="{A2FDE16D-1F49-4D66-B249-D0100222705F}"/>
              </a:ext>
            </a:extLst>
          </p:cNvPr>
          <p:cNvPicPr>
            <a:picLocks noChangeAspect="1"/>
          </p:cNvPicPr>
          <p:nvPr/>
        </p:nvPicPr>
        <p:blipFill>
          <a:blip r:embed="rId2"/>
          <a:stretch>
            <a:fillRect/>
          </a:stretch>
        </p:blipFill>
        <p:spPr>
          <a:xfrm>
            <a:off x="7143239" y="1287608"/>
            <a:ext cx="3891566" cy="4807660"/>
          </a:xfrm>
          <a:prstGeom prst="rect">
            <a:avLst/>
          </a:prstGeom>
        </p:spPr>
      </p:pic>
    </p:spTree>
    <p:extLst>
      <p:ext uri="{BB962C8B-B14F-4D97-AF65-F5344CB8AC3E}">
        <p14:creationId xmlns:p14="http://schemas.microsoft.com/office/powerpoint/2010/main" val="1477964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2CF9-7845-49B8-91FE-6D26AD6951C1}"/>
              </a:ext>
            </a:extLst>
          </p:cNvPr>
          <p:cNvSpPr>
            <a:spLocks noGrp="1"/>
          </p:cNvSpPr>
          <p:nvPr>
            <p:ph type="title"/>
          </p:nvPr>
        </p:nvSpPr>
        <p:spPr>
          <a:xfrm>
            <a:off x="7655943" y="394600"/>
            <a:ext cx="3934719" cy="1213230"/>
          </a:xfrm>
        </p:spPr>
        <p:txBody>
          <a:bodyPr>
            <a:normAutofit/>
          </a:bodyPr>
          <a:lstStyle/>
          <a:p>
            <a:r>
              <a:rPr lang="en-US" sz="4000"/>
              <a:t>Rib Contusion</a:t>
            </a:r>
          </a:p>
        </p:txBody>
      </p:sp>
      <p:sp>
        <p:nvSpPr>
          <p:cNvPr id="3" name="Content Placeholder 2">
            <a:extLst>
              <a:ext uri="{FF2B5EF4-FFF2-40B4-BE49-F238E27FC236}">
                <a16:creationId xmlns:a16="http://schemas.microsoft.com/office/drawing/2014/main" id="{B672EC61-739E-457D-8CB2-D6F1FD989AF3}"/>
              </a:ext>
            </a:extLst>
          </p:cNvPr>
          <p:cNvSpPr>
            <a:spLocks noGrp="1"/>
          </p:cNvSpPr>
          <p:nvPr>
            <p:ph idx="1"/>
          </p:nvPr>
        </p:nvSpPr>
        <p:spPr>
          <a:xfrm>
            <a:off x="222852" y="691751"/>
            <a:ext cx="6521912" cy="5763682"/>
          </a:xfrm>
        </p:spPr>
        <p:txBody>
          <a:bodyPr vert="horz" lIns="91440" tIns="45720" rIns="91440" bIns="45720" rtlCol="0" anchor="t">
            <a:normAutofit/>
          </a:bodyPr>
          <a:lstStyle/>
          <a:p>
            <a:r>
              <a:rPr lang="en-US" sz="2600" dirty="0"/>
              <a:t>Caused by the same impact or compression of a rib fracture, but the force does not cause a fracture</a:t>
            </a:r>
          </a:p>
          <a:p>
            <a:r>
              <a:rPr lang="en-US" sz="2600" dirty="0"/>
              <a:t>There is pain and signs and symptoms may be similar to rib fracture</a:t>
            </a:r>
          </a:p>
          <a:p>
            <a:r>
              <a:rPr lang="en-US" sz="2600" dirty="0"/>
              <a:t>When the AT evaluates the athlete, there is pain over the site of the impact, but not on compression away from the site</a:t>
            </a:r>
          </a:p>
          <a:p>
            <a:r>
              <a:rPr lang="en-US" sz="2600" dirty="0"/>
              <a:t>Treatment involves application of ice and rest</a:t>
            </a:r>
          </a:p>
          <a:p>
            <a:r>
              <a:rPr lang="en-US" sz="2600" dirty="0"/>
              <a:t>An athlete may participate as pain allows</a:t>
            </a:r>
          </a:p>
          <a:p>
            <a:r>
              <a:rPr lang="en-US" sz="2600" dirty="0"/>
              <a:t>The area may need to be padded to allow participation</a:t>
            </a:r>
          </a:p>
        </p:txBody>
      </p:sp>
      <p:pic>
        <p:nvPicPr>
          <p:cNvPr id="4" name="Picture 4" descr="A close up of a logo&#10;&#10;Description generated with very high confidence">
            <a:extLst>
              <a:ext uri="{FF2B5EF4-FFF2-40B4-BE49-F238E27FC236}">
                <a16:creationId xmlns:a16="http://schemas.microsoft.com/office/drawing/2014/main" id="{5A402834-E553-40A8-ADD3-6D26183BD1AD}"/>
              </a:ext>
            </a:extLst>
          </p:cNvPr>
          <p:cNvPicPr>
            <a:picLocks noChangeAspect="1"/>
          </p:cNvPicPr>
          <p:nvPr/>
        </p:nvPicPr>
        <p:blipFill rotWithShape="1">
          <a:blip r:embed="rId2"/>
          <a:srcRect l="6493" r="34154" b="4"/>
          <a:stretch/>
        </p:blipFill>
        <p:spPr>
          <a:xfrm>
            <a:off x="6636743" y="1238487"/>
            <a:ext cx="4741120" cy="4493060"/>
          </a:xfrm>
          <a:prstGeom prst="rect">
            <a:avLst/>
          </a:prstGeom>
        </p:spPr>
      </p:pic>
    </p:spTree>
    <p:extLst>
      <p:ext uri="{BB962C8B-B14F-4D97-AF65-F5344CB8AC3E}">
        <p14:creationId xmlns:p14="http://schemas.microsoft.com/office/powerpoint/2010/main" val="3680275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8C9C-DB01-43D0-804D-64D30CAF4857}"/>
              </a:ext>
            </a:extLst>
          </p:cNvPr>
          <p:cNvSpPr>
            <a:spLocks noGrp="1"/>
          </p:cNvSpPr>
          <p:nvPr>
            <p:ph type="title"/>
          </p:nvPr>
        </p:nvSpPr>
        <p:spPr>
          <a:xfrm>
            <a:off x="452888" y="322713"/>
            <a:ext cx="5890039" cy="1055079"/>
          </a:xfrm>
        </p:spPr>
        <p:txBody>
          <a:bodyPr>
            <a:normAutofit/>
          </a:bodyPr>
          <a:lstStyle/>
          <a:p>
            <a:r>
              <a:rPr lang="en-US" sz="4000"/>
              <a:t>Ruptured Diaphragm</a:t>
            </a:r>
          </a:p>
        </p:txBody>
      </p:sp>
      <p:sp>
        <p:nvSpPr>
          <p:cNvPr id="3" name="Content Placeholder 2">
            <a:extLst>
              <a:ext uri="{FF2B5EF4-FFF2-40B4-BE49-F238E27FC236}">
                <a16:creationId xmlns:a16="http://schemas.microsoft.com/office/drawing/2014/main" id="{EBF8B462-6FF6-485A-9FE4-F0B0E486F8AE}"/>
              </a:ext>
            </a:extLst>
          </p:cNvPr>
          <p:cNvSpPr>
            <a:spLocks noGrp="1"/>
          </p:cNvSpPr>
          <p:nvPr>
            <p:ph idx="1"/>
          </p:nvPr>
        </p:nvSpPr>
        <p:spPr>
          <a:xfrm>
            <a:off x="409757" y="1238091"/>
            <a:ext cx="5932441" cy="5260475"/>
          </a:xfrm>
        </p:spPr>
        <p:txBody>
          <a:bodyPr vert="horz" lIns="91440" tIns="45720" rIns="91440" bIns="45720" rtlCol="0" anchor="t">
            <a:noAutofit/>
          </a:bodyPr>
          <a:lstStyle/>
          <a:p>
            <a:r>
              <a:rPr lang="en-US" sz="1900" dirty="0"/>
              <a:t>Infrequently in athletics does the diaphragm rupture as a result of a blow in the general area of the diaphragm</a:t>
            </a:r>
          </a:p>
          <a:p>
            <a:r>
              <a:rPr lang="en-US" sz="1900" dirty="0"/>
              <a:t>The athlete will present with difficulty breathing with no real trauma to the chest</a:t>
            </a:r>
          </a:p>
          <a:p>
            <a:r>
              <a:rPr lang="en-US" sz="1900" dirty="0"/>
              <a:t>The athlete may have other internal injuries, most likely in the abdominal region</a:t>
            </a:r>
          </a:p>
          <a:p>
            <a:r>
              <a:rPr lang="en-US" sz="1900" dirty="0"/>
              <a:t>If the AT auscultates the chest, bowel sounds may be heard</a:t>
            </a:r>
          </a:p>
          <a:p>
            <a:r>
              <a:rPr lang="en-US" sz="1900" dirty="0"/>
              <a:t>Treatment is to care for the presenting signs or symptoms</a:t>
            </a:r>
          </a:p>
          <a:p>
            <a:r>
              <a:rPr lang="en-US" sz="1900" dirty="0"/>
              <a:t>If the athlete is having difficulty breathing, elevating the head will be helpful</a:t>
            </a:r>
          </a:p>
          <a:p>
            <a:r>
              <a:rPr lang="en-US" sz="1900" dirty="0"/>
              <a:t>Treat the athlete for shock</a:t>
            </a:r>
          </a:p>
          <a:p>
            <a:r>
              <a:rPr lang="en-US" sz="1900" dirty="0"/>
              <a:t>This injury can be hard to diagnose, so if difficulty with breathing continues, call EMS</a:t>
            </a:r>
          </a:p>
        </p:txBody>
      </p:sp>
      <p:pic>
        <p:nvPicPr>
          <p:cNvPr id="4" name="Picture 4" descr="A picture containing film&#10;&#10;Description generated with very high confidence">
            <a:extLst>
              <a:ext uri="{FF2B5EF4-FFF2-40B4-BE49-F238E27FC236}">
                <a16:creationId xmlns:a16="http://schemas.microsoft.com/office/drawing/2014/main" id="{E2D363D6-5B33-4804-87FC-AA40721F7139}"/>
              </a:ext>
            </a:extLst>
          </p:cNvPr>
          <p:cNvPicPr>
            <a:picLocks noChangeAspect="1"/>
          </p:cNvPicPr>
          <p:nvPr/>
        </p:nvPicPr>
        <p:blipFill rotWithShape="1">
          <a:blip r:embed="rId2"/>
          <a:srcRect t="5662" r="-1" b="14329"/>
          <a:stretch/>
        </p:blipFill>
        <p:spPr>
          <a:xfrm>
            <a:off x="6636743" y="1238487"/>
            <a:ext cx="4741120" cy="4493060"/>
          </a:xfrm>
          <a:prstGeom prst="rect">
            <a:avLst/>
          </a:prstGeom>
        </p:spPr>
      </p:pic>
    </p:spTree>
    <p:extLst>
      <p:ext uri="{BB962C8B-B14F-4D97-AF65-F5344CB8AC3E}">
        <p14:creationId xmlns:p14="http://schemas.microsoft.com/office/powerpoint/2010/main" val="1261861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AC3B7FA-53FD-4D89-BFA4-2DE5AB860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FC1A14E-BF9D-47F4-BF03-5F209B6B17C0}"/>
              </a:ext>
            </a:extLst>
          </p:cNvPr>
          <p:cNvSpPr>
            <a:spLocks noGrp="1"/>
          </p:cNvSpPr>
          <p:nvPr>
            <p:ph type="title"/>
          </p:nvPr>
        </p:nvSpPr>
        <p:spPr>
          <a:xfrm>
            <a:off x="524774" y="322053"/>
            <a:ext cx="7476226" cy="1226964"/>
          </a:xfrm>
        </p:spPr>
        <p:txBody>
          <a:bodyPr>
            <a:normAutofit/>
          </a:bodyPr>
          <a:lstStyle/>
          <a:p>
            <a:r>
              <a:rPr lang="en-US"/>
              <a:t>Sternal Fracture</a:t>
            </a:r>
          </a:p>
        </p:txBody>
      </p:sp>
      <p:sp>
        <p:nvSpPr>
          <p:cNvPr id="3" name="Content Placeholder 2">
            <a:extLst>
              <a:ext uri="{FF2B5EF4-FFF2-40B4-BE49-F238E27FC236}">
                <a16:creationId xmlns:a16="http://schemas.microsoft.com/office/drawing/2014/main" id="{59BF9BB2-3CD4-444F-91F9-658E69068E81}"/>
              </a:ext>
            </a:extLst>
          </p:cNvPr>
          <p:cNvSpPr>
            <a:spLocks noGrp="1"/>
          </p:cNvSpPr>
          <p:nvPr>
            <p:ph idx="1"/>
          </p:nvPr>
        </p:nvSpPr>
        <p:spPr>
          <a:xfrm>
            <a:off x="309115" y="1712344"/>
            <a:ext cx="7691886" cy="4843731"/>
          </a:xfrm>
        </p:spPr>
        <p:txBody>
          <a:bodyPr vert="horz" lIns="91440" tIns="45720" rIns="91440" bIns="45720" rtlCol="0" anchor="t">
            <a:normAutofit/>
          </a:bodyPr>
          <a:lstStyle/>
          <a:p>
            <a:r>
              <a:rPr lang="en-US" sz="2800" dirty="0"/>
              <a:t>Occurs because of a direct impact to the sternum that causes a fracture </a:t>
            </a:r>
          </a:p>
          <a:p>
            <a:r>
              <a:rPr lang="en-US" sz="2800" dirty="0"/>
              <a:t>Should also expect other internal injuries; heart and lungs may be involved</a:t>
            </a:r>
          </a:p>
          <a:p>
            <a:r>
              <a:rPr lang="en-US" sz="2800" dirty="0"/>
              <a:t>A suspected fracture is treated with application of ice and referral to a hospital</a:t>
            </a:r>
          </a:p>
          <a:p>
            <a:r>
              <a:rPr lang="en-US" sz="2800" dirty="0"/>
              <a:t>If the sternum is only contused, the athlete could possibly return to activity with a special sternal pad</a:t>
            </a:r>
          </a:p>
        </p:txBody>
      </p:sp>
      <p:pic>
        <p:nvPicPr>
          <p:cNvPr id="4" name="Picture 4" descr="A picture containing white&#10;&#10;Description generated with very high confidence">
            <a:extLst>
              <a:ext uri="{FF2B5EF4-FFF2-40B4-BE49-F238E27FC236}">
                <a16:creationId xmlns:a16="http://schemas.microsoft.com/office/drawing/2014/main" id="{5433F58F-C512-4E7D-905F-6AB5DCDF218C}"/>
              </a:ext>
            </a:extLst>
          </p:cNvPr>
          <p:cNvPicPr>
            <a:picLocks noChangeAspect="1"/>
          </p:cNvPicPr>
          <p:nvPr/>
        </p:nvPicPr>
        <p:blipFill rotWithShape="1">
          <a:blip r:embed="rId2"/>
          <a:srcRect l="20789" r="15458" b="1"/>
          <a:stretch/>
        </p:blipFill>
        <p:spPr>
          <a:xfrm>
            <a:off x="8301386" y="243840"/>
            <a:ext cx="3646837" cy="6377939"/>
          </a:xfrm>
          <a:prstGeom prst="rect">
            <a:avLst/>
          </a:prstGeom>
        </p:spPr>
      </p:pic>
      <p:sp>
        <p:nvSpPr>
          <p:cNvPr id="7" name="Rectangle 10">
            <a:extLst>
              <a:ext uri="{FF2B5EF4-FFF2-40B4-BE49-F238E27FC236}">
                <a16:creationId xmlns:a16="http://schemas.microsoft.com/office/drawing/2014/main" id="{E3C6F6B7-7899-41D8-AB85-2854E032D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256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463992E-8981-4514-A850-F9CB826ECC9B}"/>
              </a:ext>
            </a:extLst>
          </p:cNvPr>
          <p:cNvSpPr>
            <a:spLocks noGrp="1"/>
          </p:cNvSpPr>
          <p:nvPr>
            <p:ph type="title"/>
          </p:nvPr>
        </p:nvSpPr>
        <p:spPr>
          <a:xfrm>
            <a:off x="643467" y="643466"/>
            <a:ext cx="3602736" cy="5269651"/>
          </a:xfrm>
        </p:spPr>
        <p:txBody>
          <a:bodyPr>
            <a:normAutofit/>
          </a:bodyPr>
          <a:lstStyle/>
          <a:p>
            <a:pPr algn="ctr"/>
            <a:r>
              <a:rPr lang="en-US" dirty="0"/>
              <a:t>Rib Fracture</a:t>
            </a:r>
          </a:p>
        </p:txBody>
      </p:sp>
      <p:cxnSp>
        <p:nvCxnSpPr>
          <p:cNvPr id="12" name="Straight Connector 11">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7C0351-BD8D-4E82-91A5-2CA85D0855BA}"/>
              </a:ext>
            </a:extLst>
          </p:cNvPr>
          <p:cNvSpPr>
            <a:spLocks noGrp="1"/>
          </p:cNvSpPr>
          <p:nvPr>
            <p:ph idx="1"/>
          </p:nvPr>
        </p:nvSpPr>
        <p:spPr>
          <a:xfrm>
            <a:off x="4777635" y="327165"/>
            <a:ext cx="7050351" cy="6161045"/>
          </a:xfrm>
        </p:spPr>
        <p:txBody>
          <a:bodyPr vert="horz" lIns="91440" tIns="45720" rIns="91440" bIns="45720" rtlCol="0" anchor="ctr">
            <a:noAutofit/>
          </a:bodyPr>
          <a:lstStyle/>
          <a:p>
            <a:r>
              <a:rPr lang="en-US" sz="1600" dirty="0"/>
              <a:t>A rib fracture is caused by a direct impact or chest compression</a:t>
            </a:r>
          </a:p>
          <a:p>
            <a:r>
              <a:rPr lang="en-US" sz="1600" dirty="0"/>
              <a:t>On rare occasions, a sudden, violent muscular contraction, such as throwing a baseball, will cause the rib to fracture</a:t>
            </a:r>
          </a:p>
          <a:p>
            <a:r>
              <a:rPr lang="en-US" sz="1600" dirty="0"/>
              <a:t>Blow to the front or the back of rubs generally do not result in inward displacement of the fractured rib</a:t>
            </a:r>
          </a:p>
          <a:p>
            <a:r>
              <a:rPr lang="en-US" sz="1600" dirty="0"/>
              <a:t>Blows to the lateral aspect are more likely to lead to inward penetration, causing complications, such as internal bleeding or a punctured lung</a:t>
            </a:r>
          </a:p>
          <a:p>
            <a:r>
              <a:rPr lang="en-US" sz="1600" dirty="0"/>
              <a:t>An athlete with fractured ribs experience pain and difficulty breathing</a:t>
            </a:r>
          </a:p>
          <a:p>
            <a:r>
              <a:rPr lang="en-US" sz="1600" dirty="0"/>
              <a:t>The pain increases with inhalation and the athlete usually holds a hand over the injured area in an effort to support the ribs</a:t>
            </a:r>
          </a:p>
          <a:p>
            <a:r>
              <a:rPr lang="en-US" sz="1600" dirty="0"/>
              <a:t>The area may be deformed due to swelling</a:t>
            </a:r>
          </a:p>
          <a:p>
            <a:r>
              <a:rPr lang="en-US" sz="1600" dirty="0"/>
              <a:t>A key to determining if a rib is fractured or severely contused is to note whether the athlete experiences increased pain with inhalation</a:t>
            </a:r>
          </a:p>
          <a:p>
            <a:r>
              <a:rPr lang="en-US" sz="1600" dirty="0"/>
              <a:t>If they have pain during inhalation and exhalation, they more like have a contusion</a:t>
            </a:r>
          </a:p>
          <a:p>
            <a:r>
              <a:rPr lang="en-US" sz="1600" dirty="0"/>
              <a:t>Treatment for the uncomplicated rib fracture is applying ice and sending the athlete for X-Rays</a:t>
            </a:r>
          </a:p>
          <a:p>
            <a:r>
              <a:rPr lang="en-US" sz="1600" dirty="0"/>
              <a:t>Physician will restrict an athlete's physical activity until inhalation is no longer painful</a:t>
            </a:r>
          </a:p>
          <a:p>
            <a:r>
              <a:rPr lang="en-US" sz="1600" dirty="0"/>
              <a:t>Contact sport should be stopped for a minimum of 6 weeks</a:t>
            </a:r>
          </a:p>
        </p:txBody>
      </p:sp>
    </p:spTree>
    <p:extLst>
      <p:ext uri="{BB962C8B-B14F-4D97-AF65-F5344CB8AC3E}">
        <p14:creationId xmlns:p14="http://schemas.microsoft.com/office/powerpoint/2010/main" val="305502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AC88-DDF3-45ED-82E7-B06712321D1C}"/>
              </a:ext>
            </a:extLst>
          </p:cNvPr>
          <p:cNvSpPr>
            <a:spLocks noGrp="1"/>
          </p:cNvSpPr>
          <p:nvPr>
            <p:ph type="title"/>
          </p:nvPr>
        </p:nvSpPr>
        <p:spPr>
          <a:xfrm>
            <a:off x="913795" y="120770"/>
            <a:ext cx="10353762" cy="1156659"/>
          </a:xfrm>
        </p:spPr>
        <p:txBody>
          <a:bodyPr>
            <a:normAutofit/>
          </a:bodyPr>
          <a:lstStyle/>
          <a:p>
            <a:r>
              <a:rPr lang="en-US" sz="4000" dirty="0">
                <a:ln>
                  <a:solidFill>
                    <a:srgbClr val="000000">
                      <a:lumMod val="75000"/>
                      <a:lumOff val="25000"/>
                      <a:alpha val="10000"/>
                    </a:srgbClr>
                  </a:solidFill>
                </a:ln>
                <a:effectLst>
                  <a:outerShdw blurRad="9525" dist="25400" dir="14640000" algn="tl" rotWithShape="0">
                    <a:srgbClr val="000000">
                      <a:alpha val="30000"/>
                    </a:srgbClr>
                  </a:outerShdw>
                </a:effectLst>
              </a:rPr>
              <a:t>Anatomy of the Throat</a:t>
            </a:r>
            <a:endParaRPr lang="en-US" sz="4000" dirty="0"/>
          </a:p>
        </p:txBody>
      </p:sp>
      <p:sp>
        <p:nvSpPr>
          <p:cNvPr id="3" name="Content Placeholder 2">
            <a:extLst>
              <a:ext uri="{FF2B5EF4-FFF2-40B4-BE49-F238E27FC236}">
                <a16:creationId xmlns:a16="http://schemas.microsoft.com/office/drawing/2014/main" id="{E0525CF1-578C-40D4-A977-36809BE088FD}"/>
              </a:ext>
            </a:extLst>
          </p:cNvPr>
          <p:cNvSpPr>
            <a:spLocks noGrp="1"/>
          </p:cNvSpPr>
          <p:nvPr>
            <p:ph idx="1"/>
          </p:nvPr>
        </p:nvSpPr>
        <p:spPr>
          <a:xfrm>
            <a:off x="397224" y="1180194"/>
            <a:ext cx="10870333" cy="5214854"/>
          </a:xfrm>
        </p:spPr>
        <p:txBody>
          <a:bodyPr>
            <a:normAutofit/>
          </a:bodyPr>
          <a:lstStyle/>
          <a:p>
            <a:pPr indent="-305435"/>
            <a:r>
              <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cs typeface="Dubai"/>
              </a:rPr>
              <a:t>The throat contains the carotid arteries, jugular veins, larynx, trachea, and esophagus</a:t>
            </a:r>
          </a:p>
          <a:p>
            <a:pPr indent="-305435"/>
            <a:r>
              <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cs typeface="Dubai"/>
              </a:rPr>
              <a:t>These structures are very sensitive and vital to life, therefore, the AT must understand their purpose</a:t>
            </a:r>
          </a:p>
          <a:p>
            <a:pPr indent="-305435"/>
            <a:r>
              <a:rPr lang="en-US" sz="2400" b="1" u="sng" dirty="0">
                <a:ln>
                  <a:solidFill>
                    <a:srgbClr val="000000">
                      <a:lumMod val="75000"/>
                      <a:lumOff val="25000"/>
                      <a:alpha val="10000"/>
                    </a:srgbClr>
                  </a:solidFill>
                </a:ln>
                <a:effectLst>
                  <a:outerShdw blurRad="9525" dist="25400" dir="14640000" algn="tl" rotWithShape="0">
                    <a:srgbClr val="000000">
                      <a:alpha val="30000"/>
                    </a:srgbClr>
                  </a:outerShdw>
                </a:effectLst>
                <a:cs typeface="Dubai"/>
              </a:rPr>
              <a:t>Esophagus: passageway for food going from the mouth to the stomach</a:t>
            </a:r>
          </a:p>
          <a:p>
            <a:pPr marL="719455" lvl="1" indent="-269875"/>
            <a:r>
              <a:rPr lang="en-US" sz="2000" dirty="0">
                <a:ln>
                  <a:solidFill>
                    <a:srgbClr val="000000">
                      <a:lumMod val="75000"/>
                      <a:lumOff val="25000"/>
                      <a:alpha val="10000"/>
                    </a:srgbClr>
                  </a:solidFill>
                </a:ln>
                <a:effectLst>
                  <a:outerShdw blurRad="9525" dist="25400" dir="14640000" algn="tl" rotWithShape="0">
                    <a:srgbClr val="000000">
                      <a:alpha val="30000"/>
                    </a:srgbClr>
                  </a:outerShdw>
                </a:effectLst>
                <a:cs typeface="Dubai"/>
              </a:rPr>
              <a:t>Lies in front of the cervical vertebrae and behind the trachea and larynx</a:t>
            </a:r>
          </a:p>
          <a:p>
            <a:pPr indent="-305435"/>
            <a:r>
              <a:rPr lang="en-US" sz="2400" b="1" u="sng" dirty="0">
                <a:ln>
                  <a:solidFill>
                    <a:srgbClr val="000000">
                      <a:lumMod val="75000"/>
                      <a:lumOff val="25000"/>
                      <a:alpha val="10000"/>
                    </a:srgbClr>
                  </a:solidFill>
                </a:ln>
                <a:effectLst>
                  <a:outerShdw blurRad="9525" dist="25400" dir="14640000" algn="tl" rotWithShape="0">
                    <a:srgbClr val="000000">
                      <a:alpha val="30000"/>
                    </a:srgbClr>
                  </a:outerShdw>
                </a:effectLst>
                <a:cs typeface="Dubai"/>
              </a:rPr>
              <a:t>Trachea: made up of circular rings of cartilage and is the main trunk of the system of tubes through which air passes to and from the lungs, also known as the windpipe</a:t>
            </a:r>
          </a:p>
          <a:p>
            <a:pPr indent="-305435"/>
            <a:r>
              <a:rPr lang="en-US" sz="2400" b="1" u="sng" dirty="0">
                <a:ln>
                  <a:solidFill>
                    <a:srgbClr val="000000">
                      <a:lumMod val="75000"/>
                      <a:lumOff val="25000"/>
                      <a:alpha val="10000"/>
                    </a:srgbClr>
                  </a:solidFill>
                </a:ln>
                <a:effectLst>
                  <a:outerShdw blurRad="9525" dist="25400" dir="14640000" algn="tl" rotWithShape="0">
                    <a:srgbClr val="000000">
                      <a:alpha val="30000"/>
                    </a:srgbClr>
                  </a:outerShdw>
                </a:effectLst>
                <a:cs typeface="Dubai"/>
              </a:rPr>
              <a:t>Larynx: an enlarged tube at the top of the trachea made of cartilage and muscles and contain the vocal cords; also known as the voice box</a:t>
            </a:r>
            <a:endParaRPr lang="en-US" dirty="0">
              <a:ln>
                <a:solidFill>
                  <a:srgbClr val="000000">
                    <a:lumMod val="75000"/>
                    <a:lumOff val="25000"/>
                    <a:alpha val="10000"/>
                  </a:srgbClr>
                </a:solidFill>
              </a:ln>
              <a:effectLst>
                <a:outerShdw blurRad="9525" dist="25400" dir="14640000" algn="tl" rotWithShape="0">
                  <a:srgbClr val="000000">
                    <a:alpha val="30000"/>
                  </a:srgbClr>
                </a:outerShdw>
              </a:effectLst>
              <a:cs typeface="Dubai"/>
            </a:endParaRPr>
          </a:p>
        </p:txBody>
      </p:sp>
    </p:spTree>
    <p:extLst>
      <p:ext uri="{BB962C8B-B14F-4D97-AF65-F5344CB8AC3E}">
        <p14:creationId xmlns:p14="http://schemas.microsoft.com/office/powerpoint/2010/main" val="261734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2" descr="A close up of a basket&#10;&#10;Description generated with very high confidence">
            <a:extLst>
              <a:ext uri="{FF2B5EF4-FFF2-40B4-BE49-F238E27FC236}">
                <a16:creationId xmlns:a16="http://schemas.microsoft.com/office/drawing/2014/main" id="{8B29B239-9407-4858-AED0-B8495C655DDB}"/>
              </a:ext>
            </a:extLst>
          </p:cNvPr>
          <p:cNvPicPr>
            <a:picLocks noChangeAspect="1"/>
          </p:cNvPicPr>
          <p:nvPr/>
        </p:nvPicPr>
        <p:blipFill rotWithShape="1">
          <a:blip r:embed="rId2"/>
          <a:srcRect t="8010" r="1" b="17347"/>
          <a:stretch/>
        </p:blipFill>
        <p:spPr>
          <a:xfrm>
            <a:off x="231141" y="252632"/>
            <a:ext cx="11724640" cy="6369147"/>
          </a:xfrm>
          <a:prstGeom prst="rect">
            <a:avLst/>
          </a:prstGeom>
        </p:spPr>
      </p:pic>
    </p:spTree>
    <p:extLst>
      <p:ext uri="{BB962C8B-B14F-4D97-AF65-F5344CB8AC3E}">
        <p14:creationId xmlns:p14="http://schemas.microsoft.com/office/powerpoint/2010/main" val="3116413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DE8A-AF65-4B5D-8628-EA9B99183DA6}"/>
              </a:ext>
            </a:extLst>
          </p:cNvPr>
          <p:cNvSpPr>
            <a:spLocks noGrp="1"/>
          </p:cNvSpPr>
          <p:nvPr>
            <p:ph type="title"/>
          </p:nvPr>
        </p:nvSpPr>
        <p:spPr>
          <a:xfrm>
            <a:off x="505781" y="293299"/>
            <a:ext cx="7195197" cy="1255718"/>
          </a:xfrm>
        </p:spPr>
        <p:txBody>
          <a:bodyPr>
            <a:normAutofit/>
          </a:bodyPr>
          <a:lstStyle/>
          <a:p>
            <a:r>
              <a:rPr lang="en-US"/>
              <a:t>Flail Chest</a:t>
            </a:r>
          </a:p>
        </p:txBody>
      </p:sp>
      <p:sp>
        <p:nvSpPr>
          <p:cNvPr id="3" name="Content Placeholder 2">
            <a:extLst>
              <a:ext uri="{FF2B5EF4-FFF2-40B4-BE49-F238E27FC236}">
                <a16:creationId xmlns:a16="http://schemas.microsoft.com/office/drawing/2014/main" id="{C5BD6CD2-5192-4601-A03C-D6205FC8494C}"/>
              </a:ext>
            </a:extLst>
          </p:cNvPr>
          <p:cNvSpPr>
            <a:spLocks noGrp="1"/>
          </p:cNvSpPr>
          <p:nvPr>
            <p:ph idx="1"/>
          </p:nvPr>
        </p:nvSpPr>
        <p:spPr>
          <a:xfrm>
            <a:off x="261366" y="1324155"/>
            <a:ext cx="7439612" cy="4771845"/>
          </a:xfrm>
        </p:spPr>
        <p:txBody>
          <a:bodyPr vert="horz" lIns="91440" tIns="45720" rIns="91440" bIns="45720" rtlCol="0" anchor="t">
            <a:noAutofit/>
          </a:bodyPr>
          <a:lstStyle/>
          <a:p>
            <a:r>
              <a:rPr lang="en-US" sz="2000" b="1" u="sng" dirty="0"/>
              <a:t>Flail chest: occurs when several consecutive ribs are fractures in two or more places</a:t>
            </a:r>
          </a:p>
          <a:p>
            <a:r>
              <a:rPr lang="en-US" sz="2000" dirty="0"/>
              <a:t>The injury occurs from impact directly to the ribs and the entire fractured portion moves in and out when the athlete breathes</a:t>
            </a:r>
          </a:p>
          <a:p>
            <a:pPr lvl="1"/>
            <a:r>
              <a:rPr lang="en-US" dirty="0"/>
              <a:t>The portion moves opposite to the normal breathing pattern</a:t>
            </a:r>
          </a:p>
          <a:p>
            <a:r>
              <a:rPr lang="en-US" sz="2000" dirty="0"/>
              <a:t>The movement creates extreme pain and difficulty breathing.  The athlete will also feel anxious and may present with a bluish skin tone</a:t>
            </a:r>
          </a:p>
          <a:p>
            <a:r>
              <a:rPr lang="en-US" sz="2000" dirty="0"/>
              <a:t>Treatment includes decreasing movement of the fractured ribs by placing an object, such as a sandbag or pillow, over the fractured segment</a:t>
            </a:r>
          </a:p>
          <a:p>
            <a:r>
              <a:rPr lang="en-US" sz="2000" dirty="0"/>
              <a:t>The athlete can be placed on their injured side as a way of controlling the movement of flail chest and may also need to be treated for shock</a:t>
            </a:r>
          </a:p>
          <a:p>
            <a:r>
              <a:rPr lang="en-US" sz="2000" dirty="0"/>
              <a:t>Medical emergency and requires rapid medical care</a:t>
            </a:r>
          </a:p>
        </p:txBody>
      </p:sp>
      <p:pic>
        <p:nvPicPr>
          <p:cNvPr id="4" name="Picture 4" descr="A close up of a basket&#10;&#10;Description generated with very high confidence">
            <a:extLst>
              <a:ext uri="{FF2B5EF4-FFF2-40B4-BE49-F238E27FC236}">
                <a16:creationId xmlns:a16="http://schemas.microsoft.com/office/drawing/2014/main" id="{3BDD3F91-96F1-4C34-B2FB-D6AD82B5A8A5}"/>
              </a:ext>
            </a:extLst>
          </p:cNvPr>
          <p:cNvPicPr>
            <a:picLocks noChangeAspect="1"/>
          </p:cNvPicPr>
          <p:nvPr/>
        </p:nvPicPr>
        <p:blipFill rotWithShape="1">
          <a:blip r:embed="rId2"/>
          <a:srcRect l="7562" r="30327" b="2"/>
          <a:stretch/>
        </p:blipFill>
        <p:spPr>
          <a:xfrm>
            <a:off x="8284544" y="857675"/>
            <a:ext cx="2937546" cy="5140669"/>
          </a:xfrm>
          <a:prstGeom prst="rect">
            <a:avLst/>
          </a:prstGeom>
        </p:spPr>
      </p:pic>
    </p:spTree>
    <p:extLst>
      <p:ext uri="{BB962C8B-B14F-4D97-AF65-F5344CB8AC3E}">
        <p14:creationId xmlns:p14="http://schemas.microsoft.com/office/powerpoint/2010/main" val="3826333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E9E0C1-2254-427E-99BE-64955DFAC2D7}"/>
              </a:ext>
            </a:extLst>
          </p:cNvPr>
          <p:cNvSpPr>
            <a:spLocks noGrp="1"/>
          </p:cNvSpPr>
          <p:nvPr>
            <p:ph type="title"/>
          </p:nvPr>
        </p:nvSpPr>
        <p:spPr>
          <a:xfrm>
            <a:off x="643467" y="643466"/>
            <a:ext cx="3602736" cy="5269651"/>
          </a:xfrm>
        </p:spPr>
        <p:txBody>
          <a:bodyPr>
            <a:normAutofit/>
          </a:bodyPr>
          <a:lstStyle/>
          <a:p>
            <a:pPr algn="ctr"/>
            <a:r>
              <a:rPr lang="en-US" sz="3200"/>
              <a:t>Pneumothorax</a:t>
            </a:r>
          </a:p>
        </p:txBody>
      </p:sp>
      <p:cxnSp>
        <p:nvCxnSpPr>
          <p:cNvPr id="12" name="Straight Connector 11">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7E171D4-97B5-4709-879D-87E7D96F5925}"/>
              </a:ext>
            </a:extLst>
          </p:cNvPr>
          <p:cNvSpPr>
            <a:spLocks noGrp="1"/>
          </p:cNvSpPr>
          <p:nvPr>
            <p:ph idx="1"/>
          </p:nvPr>
        </p:nvSpPr>
        <p:spPr>
          <a:xfrm>
            <a:off x="4720126" y="801617"/>
            <a:ext cx="7136615" cy="5715348"/>
          </a:xfrm>
        </p:spPr>
        <p:txBody>
          <a:bodyPr vert="horz" lIns="91440" tIns="45720" rIns="91440" bIns="45720" rtlCol="0" anchor="ctr">
            <a:noAutofit/>
          </a:bodyPr>
          <a:lstStyle/>
          <a:p>
            <a:r>
              <a:rPr lang="en-US" sz="2000" b="1" u="sng" dirty="0"/>
              <a:t>Pneumothorax: presence of air in the pleural cavity, commonly known as a collapsed lung, which can occur as a result of a trauma or without trauma</a:t>
            </a:r>
          </a:p>
          <a:p>
            <a:r>
              <a:rPr lang="en-US" sz="2000" dirty="0"/>
              <a:t>A traumatic pneumothorax can occur from a rib puncturing the lung, gunshot wound, or severe laceration</a:t>
            </a:r>
          </a:p>
          <a:p>
            <a:r>
              <a:rPr lang="en-US" sz="2000" dirty="0"/>
              <a:t>A nontraumatic pneumothorax occurs due to weakness of the lung tissue</a:t>
            </a:r>
          </a:p>
          <a:p>
            <a:r>
              <a:rPr lang="en-US" sz="2000" dirty="0"/>
              <a:t>When a pneumothorax occurs, the injured lung moves toward the center of the chest, which put pressure on the heart and other lung</a:t>
            </a:r>
          </a:p>
          <a:p>
            <a:r>
              <a:rPr lang="en-US" sz="2000" dirty="0"/>
              <a:t>Because only one lung is functioning, the athlete will experience difficulty breathing and will gasp for air</a:t>
            </a:r>
          </a:p>
          <a:p>
            <a:r>
              <a:rPr lang="en-US" sz="2000" dirty="0"/>
              <a:t>As the athlete continues to breathe, air goes through the hole in the lung and into the chest cavity, which causes the collapsed lung to compress the heart and opposite lung even further</a:t>
            </a:r>
          </a:p>
        </p:txBody>
      </p:sp>
    </p:spTree>
    <p:extLst>
      <p:ext uri="{BB962C8B-B14F-4D97-AF65-F5344CB8AC3E}">
        <p14:creationId xmlns:p14="http://schemas.microsoft.com/office/powerpoint/2010/main" val="2566107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5EDF4F1-87B9-470C-8353-902C461F68B9}"/>
              </a:ext>
            </a:extLst>
          </p:cNvPr>
          <p:cNvSpPr>
            <a:spLocks noGrp="1"/>
          </p:cNvSpPr>
          <p:nvPr>
            <p:ph type="title"/>
          </p:nvPr>
        </p:nvSpPr>
        <p:spPr>
          <a:xfrm>
            <a:off x="643467" y="643466"/>
            <a:ext cx="3602736" cy="5269651"/>
          </a:xfrm>
        </p:spPr>
        <p:txBody>
          <a:bodyPr>
            <a:normAutofit/>
          </a:bodyPr>
          <a:lstStyle/>
          <a:p>
            <a:pPr algn="ctr"/>
            <a:r>
              <a:rPr lang="en-US" sz="4000" dirty="0"/>
              <a:t>Spontaneous Pneumothorax</a:t>
            </a:r>
          </a:p>
        </p:txBody>
      </p:sp>
      <p:cxnSp>
        <p:nvCxnSpPr>
          <p:cNvPr id="12" name="Straight Connector 11">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1A35677-23FE-4C6C-B2F4-9AB231A1573D}"/>
              </a:ext>
            </a:extLst>
          </p:cNvPr>
          <p:cNvSpPr>
            <a:spLocks noGrp="1"/>
          </p:cNvSpPr>
          <p:nvPr>
            <p:ph idx="1"/>
          </p:nvPr>
        </p:nvSpPr>
        <p:spPr>
          <a:xfrm>
            <a:off x="5065182" y="528448"/>
            <a:ext cx="6173333" cy="6103535"/>
          </a:xfrm>
        </p:spPr>
        <p:txBody>
          <a:bodyPr vert="horz" lIns="91440" tIns="45720" rIns="91440" bIns="45720" rtlCol="0" anchor="ctr">
            <a:noAutofit/>
          </a:bodyPr>
          <a:lstStyle/>
          <a:p>
            <a:r>
              <a:rPr lang="en-US" sz="2400" dirty="0"/>
              <a:t>When there is an imperfection in the tissue of the lung, it can break and cause the lung to collapse</a:t>
            </a:r>
          </a:p>
          <a:p>
            <a:r>
              <a:rPr lang="en-US" sz="2400" dirty="0"/>
              <a:t>There doesn’t have to be any impact or illness associated; the athlete may appear healthy in the past and had no previous signs of illness</a:t>
            </a:r>
          </a:p>
          <a:p>
            <a:r>
              <a:rPr lang="en-US" sz="2400" dirty="0"/>
              <a:t>The athlete will experience difficulty breathing, chest pain, and possibly bluish color of the skin if breathing is poor</a:t>
            </a:r>
          </a:p>
          <a:p>
            <a:r>
              <a:rPr lang="en-US" sz="2400" dirty="0"/>
              <a:t>The athlete should be placed so that the side with the injured lung is closest to the ground</a:t>
            </a:r>
          </a:p>
          <a:p>
            <a:r>
              <a:rPr lang="en-US" sz="2400" dirty="0"/>
              <a:t>The AT will treat the athlete for shock and get them to a hospital</a:t>
            </a:r>
          </a:p>
          <a:p>
            <a:r>
              <a:rPr lang="en-US" sz="2400" dirty="0"/>
              <a:t>Generally will heal itself without surgical interventions</a:t>
            </a:r>
          </a:p>
        </p:txBody>
      </p:sp>
    </p:spTree>
    <p:extLst>
      <p:ext uri="{BB962C8B-B14F-4D97-AF65-F5344CB8AC3E}">
        <p14:creationId xmlns:p14="http://schemas.microsoft.com/office/powerpoint/2010/main" val="3501338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B0F7CE5-39A9-4925-8217-AB3AC93E5E91}"/>
              </a:ext>
            </a:extLst>
          </p:cNvPr>
          <p:cNvSpPr>
            <a:spLocks noGrp="1"/>
          </p:cNvSpPr>
          <p:nvPr>
            <p:ph type="title"/>
          </p:nvPr>
        </p:nvSpPr>
        <p:spPr>
          <a:xfrm>
            <a:off x="441009" y="873457"/>
            <a:ext cx="3273042" cy="5222543"/>
          </a:xfrm>
        </p:spPr>
        <p:txBody>
          <a:bodyPr>
            <a:normAutofit/>
          </a:bodyPr>
          <a:lstStyle/>
          <a:p>
            <a:r>
              <a:rPr lang="en-US" sz="3600" dirty="0">
                <a:solidFill>
                  <a:srgbClr val="FFFFFF"/>
                </a:solidFill>
              </a:rPr>
              <a:t>Tension Pneumothorax </a:t>
            </a:r>
          </a:p>
        </p:txBody>
      </p:sp>
      <p:sp>
        <p:nvSpPr>
          <p:cNvPr id="3" name="Content Placeholder 2">
            <a:extLst>
              <a:ext uri="{FF2B5EF4-FFF2-40B4-BE49-F238E27FC236}">
                <a16:creationId xmlns:a16="http://schemas.microsoft.com/office/drawing/2014/main" id="{1A2F7A20-9CEC-490C-81BA-E2DB9AECB2DC}"/>
              </a:ext>
            </a:extLst>
          </p:cNvPr>
          <p:cNvSpPr>
            <a:spLocks noGrp="1"/>
          </p:cNvSpPr>
          <p:nvPr>
            <p:ph idx="1"/>
          </p:nvPr>
        </p:nvSpPr>
        <p:spPr>
          <a:xfrm>
            <a:off x="4218704" y="111457"/>
            <a:ext cx="7889846" cy="6631524"/>
          </a:xfrm>
        </p:spPr>
        <p:txBody>
          <a:bodyPr vert="horz" lIns="91440" tIns="45720" rIns="91440" bIns="45720" rtlCol="0" anchor="ctr">
            <a:noAutofit/>
          </a:bodyPr>
          <a:lstStyle/>
          <a:p>
            <a:r>
              <a:rPr lang="en-US" sz="1500" dirty="0"/>
              <a:t>An athlete with a pneumothorax may develop a more serious problem called tension pneumothorax</a:t>
            </a:r>
          </a:p>
          <a:p>
            <a:r>
              <a:rPr lang="en-US" sz="1500" dirty="0"/>
              <a:t>As air leaks out of the collapsed lung and into the chest cavity, it forces the lung to press against the other lung and the heart</a:t>
            </a:r>
          </a:p>
          <a:p>
            <a:r>
              <a:rPr lang="en-US" sz="1500" dirty="0"/>
              <a:t>If the AT observes the trachea deviated to the side of the throat, they should suspect tracheal shifting</a:t>
            </a:r>
          </a:p>
          <a:p>
            <a:r>
              <a:rPr lang="en-US" sz="1500" dirty="0"/>
              <a:t>As pressure builds in the chest, the trachea moves away from the side of the pneumothorax</a:t>
            </a:r>
          </a:p>
          <a:p>
            <a:r>
              <a:rPr lang="en-US" sz="1500" dirty="0"/>
              <a:t>If the trachea moves, the athlete will experience severe respiratory distress</a:t>
            </a:r>
          </a:p>
          <a:p>
            <a:r>
              <a:rPr lang="en-US" sz="1500" dirty="0"/>
              <a:t>As more air enters the chest cavity, move pressure builds against the heart and uninjured lung</a:t>
            </a:r>
          </a:p>
          <a:p>
            <a:r>
              <a:rPr lang="en-US" sz="1500" dirty="0"/>
              <a:t>As the pressure mounts, the heart begins to labor as blood flow and breathing are impeded</a:t>
            </a:r>
          </a:p>
          <a:p>
            <a:r>
              <a:rPr lang="en-US" sz="1500" dirty="0"/>
              <a:t>Death can occur if the athlete is not treated rapidly</a:t>
            </a:r>
          </a:p>
          <a:p>
            <a:r>
              <a:rPr lang="en-US" sz="1500" dirty="0"/>
              <a:t>If the athlete has an external puncture wound, partially cover it, leaving one side unsealed</a:t>
            </a:r>
          </a:p>
          <a:p>
            <a:r>
              <a:rPr lang="en-US" sz="1500" dirty="0"/>
              <a:t>Sealing the wound entirely will prevent the inner air from escaping, worsening the condition</a:t>
            </a:r>
          </a:p>
          <a:p>
            <a:r>
              <a:rPr lang="en-US" sz="1500" dirty="0"/>
              <a:t>With tension pneumothorax, the athlete will experience respiratory distress, absent breath sounds on the injured side, anxiety, and bluish skin color</a:t>
            </a:r>
          </a:p>
          <a:p>
            <a:r>
              <a:rPr lang="en-US" sz="1500" dirty="0"/>
              <a:t>His pulse will be rapid and weak and blood pressure will drop</a:t>
            </a:r>
          </a:p>
          <a:p>
            <a:r>
              <a:rPr lang="en-US" sz="1500" dirty="0"/>
              <a:t>As the pneumothorax, worsens, tracheal deviation and neck vein distension will occur, as will bulging of the muscles between the ribs</a:t>
            </a:r>
          </a:p>
          <a:p>
            <a:r>
              <a:rPr lang="en-US" sz="1500" dirty="0"/>
              <a:t>The AT should place the athlete so that the side with the injured lung is closest to the ground; treat them for shock, and get them to a hospital; put in chest tube and possible surgical intervention</a:t>
            </a:r>
          </a:p>
        </p:txBody>
      </p:sp>
    </p:spTree>
    <p:extLst>
      <p:ext uri="{BB962C8B-B14F-4D97-AF65-F5344CB8AC3E}">
        <p14:creationId xmlns:p14="http://schemas.microsoft.com/office/powerpoint/2010/main" val="1491293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2" descr="A picture containing photo, looking, different, pair&#10;&#10;Description generated with very high confidence">
            <a:extLst>
              <a:ext uri="{FF2B5EF4-FFF2-40B4-BE49-F238E27FC236}">
                <a16:creationId xmlns:a16="http://schemas.microsoft.com/office/drawing/2014/main" id="{0CA169A0-2206-495D-9C6C-A7E65AB29E2D}"/>
              </a:ext>
            </a:extLst>
          </p:cNvPr>
          <p:cNvPicPr>
            <a:picLocks noChangeAspect="1"/>
          </p:cNvPicPr>
          <p:nvPr/>
        </p:nvPicPr>
        <p:blipFill rotWithShape="1">
          <a:blip r:embed="rId2"/>
          <a:srcRect b="12621"/>
          <a:stretch/>
        </p:blipFill>
        <p:spPr>
          <a:xfrm>
            <a:off x="20" y="10"/>
            <a:ext cx="12191980" cy="6857990"/>
          </a:xfrm>
          <a:prstGeom prst="rect">
            <a:avLst/>
          </a:prstGeom>
        </p:spPr>
      </p:pic>
    </p:spTree>
    <p:extLst>
      <p:ext uri="{BB962C8B-B14F-4D97-AF65-F5344CB8AC3E}">
        <p14:creationId xmlns:p14="http://schemas.microsoft.com/office/powerpoint/2010/main" val="3214870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6F94B7DC-18F5-4439-9488-E5B730BBB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E75727-D02B-435E-ADED-E243E886244C}"/>
              </a:ext>
            </a:extLst>
          </p:cNvPr>
          <p:cNvSpPr>
            <a:spLocks noGrp="1"/>
          </p:cNvSpPr>
          <p:nvPr>
            <p:ph type="title"/>
          </p:nvPr>
        </p:nvSpPr>
        <p:spPr>
          <a:xfrm>
            <a:off x="4439242" y="379563"/>
            <a:ext cx="6579277" cy="1155077"/>
          </a:xfrm>
        </p:spPr>
        <p:txBody>
          <a:bodyPr>
            <a:normAutofit/>
          </a:bodyPr>
          <a:lstStyle/>
          <a:p>
            <a:r>
              <a:rPr lang="en-US"/>
              <a:t>Sucking Chest Wound</a:t>
            </a:r>
          </a:p>
        </p:txBody>
      </p:sp>
      <p:pic>
        <p:nvPicPr>
          <p:cNvPr id="4" name="Picture 4" descr="A picture containing clothing, sitting, laying, bed&#10;&#10;Description generated with very high confidence">
            <a:extLst>
              <a:ext uri="{FF2B5EF4-FFF2-40B4-BE49-F238E27FC236}">
                <a16:creationId xmlns:a16="http://schemas.microsoft.com/office/drawing/2014/main" id="{B4CE94C2-A4C8-43F3-A316-AFF08E402130}"/>
              </a:ext>
            </a:extLst>
          </p:cNvPr>
          <p:cNvPicPr>
            <a:picLocks noChangeAspect="1"/>
          </p:cNvPicPr>
          <p:nvPr/>
        </p:nvPicPr>
        <p:blipFill rotWithShape="1">
          <a:blip r:embed="rId2"/>
          <a:srcRect l="34656" r="27749" b="1"/>
          <a:stretch/>
        </p:blipFill>
        <p:spPr>
          <a:xfrm>
            <a:off x="232861" y="243840"/>
            <a:ext cx="3646837" cy="6377939"/>
          </a:xfrm>
          <a:prstGeom prst="rect">
            <a:avLst/>
          </a:prstGeom>
        </p:spPr>
      </p:pic>
      <p:sp>
        <p:nvSpPr>
          <p:cNvPr id="3" name="Content Placeholder 2">
            <a:extLst>
              <a:ext uri="{FF2B5EF4-FFF2-40B4-BE49-F238E27FC236}">
                <a16:creationId xmlns:a16="http://schemas.microsoft.com/office/drawing/2014/main" id="{B4BB88EF-5343-4190-BBC3-7637A0C32205}"/>
              </a:ext>
            </a:extLst>
          </p:cNvPr>
          <p:cNvSpPr>
            <a:spLocks noGrp="1"/>
          </p:cNvSpPr>
          <p:nvPr>
            <p:ph idx="1"/>
          </p:nvPr>
        </p:nvSpPr>
        <p:spPr>
          <a:xfrm>
            <a:off x="4108563" y="1453551"/>
            <a:ext cx="7698062" cy="5102524"/>
          </a:xfrm>
        </p:spPr>
        <p:txBody>
          <a:bodyPr vert="horz" lIns="91440" tIns="45720" rIns="91440" bIns="45720" rtlCol="0" anchor="t">
            <a:normAutofit/>
          </a:bodyPr>
          <a:lstStyle/>
          <a:p>
            <a:r>
              <a:rPr lang="en-US" sz="2400" b="1" u="sng" dirty="0"/>
              <a:t>Sucking chest wound: a puncture injury to the wall of the chest that causes air to be drawn noisily into the chest cavity</a:t>
            </a:r>
          </a:p>
          <a:p>
            <a:r>
              <a:rPr lang="en-US" sz="2400" dirty="0"/>
              <a:t>The lung is not punctured, however, the air that is being sucked into the chest cavity applies pressure on the lungs and heart, causing distress</a:t>
            </a:r>
          </a:p>
          <a:p>
            <a:r>
              <a:rPr lang="en-US" sz="2400" dirty="0"/>
              <a:t>The athlete will have difficulty breathing, and circulation may become impaired, resulting in a bluish skin color</a:t>
            </a:r>
          </a:p>
          <a:p>
            <a:r>
              <a:rPr lang="en-US" sz="2400" dirty="0"/>
              <a:t>The athlete is best treated by sealing the wound with a cellphone wrap or a piece rom a plastic bag</a:t>
            </a:r>
          </a:p>
          <a:p>
            <a:r>
              <a:rPr lang="en-US" sz="2400" dirty="0"/>
              <a:t>EMS must be called immediately</a:t>
            </a:r>
          </a:p>
        </p:txBody>
      </p:sp>
      <p:sp>
        <p:nvSpPr>
          <p:cNvPr id="7" name="Rectangle 10">
            <a:extLst>
              <a:ext uri="{FF2B5EF4-FFF2-40B4-BE49-F238E27FC236}">
                <a16:creationId xmlns:a16="http://schemas.microsoft.com/office/drawing/2014/main" id="{F4861B3C-221F-4FEE-BC20-58155E285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3840"/>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6197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E036E-74D5-45E1-B33D-494A0E7F0C8D}"/>
              </a:ext>
            </a:extLst>
          </p:cNvPr>
          <p:cNvSpPr>
            <a:spLocks noGrp="1"/>
          </p:cNvSpPr>
          <p:nvPr>
            <p:ph type="title"/>
          </p:nvPr>
        </p:nvSpPr>
        <p:spPr>
          <a:xfrm>
            <a:off x="337869" y="-1158155"/>
            <a:ext cx="6005058" cy="3700513"/>
          </a:xfrm>
        </p:spPr>
        <p:txBody>
          <a:bodyPr>
            <a:normAutofit/>
          </a:bodyPr>
          <a:lstStyle/>
          <a:p>
            <a:r>
              <a:rPr lang="en-US" sz="4000"/>
              <a:t>Hemothorax</a:t>
            </a:r>
          </a:p>
        </p:txBody>
      </p:sp>
      <p:sp>
        <p:nvSpPr>
          <p:cNvPr id="3" name="Content Placeholder 2">
            <a:extLst>
              <a:ext uri="{FF2B5EF4-FFF2-40B4-BE49-F238E27FC236}">
                <a16:creationId xmlns:a16="http://schemas.microsoft.com/office/drawing/2014/main" id="{3E8FB570-6EA5-4660-AE81-C2840F7EAB7E}"/>
              </a:ext>
            </a:extLst>
          </p:cNvPr>
          <p:cNvSpPr>
            <a:spLocks noGrp="1"/>
          </p:cNvSpPr>
          <p:nvPr>
            <p:ph idx="1"/>
          </p:nvPr>
        </p:nvSpPr>
        <p:spPr>
          <a:xfrm>
            <a:off x="280361" y="1079940"/>
            <a:ext cx="6291875" cy="5016060"/>
          </a:xfrm>
        </p:spPr>
        <p:txBody>
          <a:bodyPr vert="horz" lIns="91440" tIns="45720" rIns="91440" bIns="45720" rtlCol="0" anchor="t">
            <a:noAutofit/>
          </a:bodyPr>
          <a:lstStyle/>
          <a:p>
            <a:r>
              <a:rPr lang="en-US" sz="1700" b="1" u="sng" dirty="0"/>
              <a:t>Hemothorax: blood in the chest cavity</a:t>
            </a:r>
          </a:p>
          <a:p>
            <a:r>
              <a:rPr lang="en-US" sz="1700" dirty="0"/>
              <a:t>The bleeding can occur from an internal injury, such as a ruptured lung or blood vessel</a:t>
            </a:r>
          </a:p>
          <a:p>
            <a:r>
              <a:rPr lang="en-US" sz="1700" dirty="0"/>
              <a:t>May also occur from an external wound that penetrates the chest, such a javelin into the chest</a:t>
            </a:r>
          </a:p>
          <a:p>
            <a:r>
              <a:rPr lang="en-US" sz="1700" dirty="0"/>
              <a:t>Similar to a pneumothorax in that bloods puts pressure on the hear and lungs, which decreases their ability to function normally</a:t>
            </a:r>
          </a:p>
          <a:p>
            <a:r>
              <a:rPr lang="en-US" sz="1700" dirty="0"/>
              <a:t>As blood fills the chest cavity, the athlete will have difficulty breathing, may turn blue from lack of O2, may become unconscious, will have a rapid weak pulse, will sweat, and will go into shock</a:t>
            </a:r>
          </a:p>
          <a:p>
            <a:r>
              <a:rPr lang="en-US" sz="1700" dirty="0"/>
              <a:t>Breath sounds may be absent on the side of the bleeding</a:t>
            </a:r>
          </a:p>
          <a:p>
            <a:r>
              <a:rPr lang="en-US" sz="1700" dirty="0"/>
              <a:t>Bleeding into the chest cavity is serious an requires immediate care to prevent death</a:t>
            </a:r>
          </a:p>
          <a:p>
            <a:r>
              <a:rPr lang="en-US" sz="1700" dirty="0"/>
              <a:t>The AT must call for immediate transportation to the hospital and control the bleeding as best they can</a:t>
            </a:r>
          </a:p>
          <a:p>
            <a:r>
              <a:rPr lang="en-US" sz="1700" dirty="0"/>
              <a:t>The athlete may require CPR</a:t>
            </a:r>
          </a:p>
        </p:txBody>
      </p:sp>
      <p:pic>
        <p:nvPicPr>
          <p:cNvPr id="4" name="Picture 4" descr="A picture containing film, water, waterfall&#10;&#10;Description generated with very high confidence">
            <a:extLst>
              <a:ext uri="{FF2B5EF4-FFF2-40B4-BE49-F238E27FC236}">
                <a16:creationId xmlns:a16="http://schemas.microsoft.com/office/drawing/2014/main" id="{335288C1-858A-4AA8-A274-F9F89AE3D80C}"/>
              </a:ext>
            </a:extLst>
          </p:cNvPr>
          <p:cNvPicPr>
            <a:picLocks noChangeAspect="1"/>
          </p:cNvPicPr>
          <p:nvPr/>
        </p:nvPicPr>
        <p:blipFill rotWithShape="1">
          <a:blip r:embed="rId2"/>
          <a:srcRect r="8586" b="-8"/>
          <a:stretch/>
        </p:blipFill>
        <p:spPr>
          <a:xfrm>
            <a:off x="6636743" y="1238487"/>
            <a:ext cx="4741120" cy="4493060"/>
          </a:xfrm>
          <a:prstGeom prst="rect">
            <a:avLst/>
          </a:prstGeom>
        </p:spPr>
      </p:pic>
    </p:spTree>
    <p:extLst>
      <p:ext uri="{BB962C8B-B14F-4D97-AF65-F5344CB8AC3E}">
        <p14:creationId xmlns:p14="http://schemas.microsoft.com/office/powerpoint/2010/main" val="1316479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6470-E032-45CF-BE9C-20E8FC78F9A8}"/>
              </a:ext>
            </a:extLst>
          </p:cNvPr>
          <p:cNvSpPr>
            <a:spLocks noGrp="1"/>
          </p:cNvSpPr>
          <p:nvPr>
            <p:ph type="title"/>
          </p:nvPr>
        </p:nvSpPr>
        <p:spPr>
          <a:xfrm>
            <a:off x="552719" y="276896"/>
            <a:ext cx="10465801" cy="1270501"/>
          </a:xfrm>
        </p:spPr>
        <p:txBody>
          <a:bodyPr/>
          <a:lstStyle/>
          <a:p>
            <a:r>
              <a:rPr lang="en-US" dirty="0"/>
              <a:t>Cardiac Tamponade</a:t>
            </a:r>
          </a:p>
        </p:txBody>
      </p:sp>
      <p:sp>
        <p:nvSpPr>
          <p:cNvPr id="3" name="Content Placeholder 2">
            <a:extLst>
              <a:ext uri="{FF2B5EF4-FFF2-40B4-BE49-F238E27FC236}">
                <a16:creationId xmlns:a16="http://schemas.microsoft.com/office/drawing/2014/main" id="{1A69C17C-CB46-460A-B85C-CA581E75DFCC}"/>
              </a:ext>
            </a:extLst>
          </p:cNvPr>
          <p:cNvSpPr>
            <a:spLocks noGrp="1"/>
          </p:cNvSpPr>
          <p:nvPr>
            <p:ph idx="1"/>
          </p:nvPr>
        </p:nvSpPr>
        <p:spPr>
          <a:xfrm>
            <a:off x="456127" y="1402724"/>
            <a:ext cx="8939153" cy="4693276"/>
          </a:xfrm>
        </p:spPr>
        <p:txBody>
          <a:bodyPr vert="horz" lIns="91440" tIns="45720" rIns="91440" bIns="45720" rtlCol="0" anchor="t">
            <a:normAutofit fontScale="92500"/>
          </a:bodyPr>
          <a:lstStyle/>
          <a:p>
            <a:r>
              <a:rPr lang="en-US" b="1" u="sng" dirty="0"/>
              <a:t>Cardiac tamponade: a critical injury whereby fluid fills the sac surrounding the heart</a:t>
            </a:r>
          </a:p>
          <a:p>
            <a:r>
              <a:rPr lang="en-US" dirty="0"/>
              <a:t>Blows to the thorax can affect not only the lungs, but also the heart</a:t>
            </a:r>
          </a:p>
          <a:p>
            <a:r>
              <a:rPr lang="en-US" dirty="0"/>
              <a:t>There is a thin pericardial sac around the heart and when fluid fills the sac, it places pressure on the heart to the point where it may stop beating</a:t>
            </a:r>
          </a:p>
          <a:p>
            <a:r>
              <a:rPr lang="en-US" dirty="0"/>
              <a:t>An injury to the heart increases fluid in the sac</a:t>
            </a:r>
          </a:p>
          <a:p>
            <a:r>
              <a:rPr lang="en-US" dirty="0"/>
              <a:t>Most likely caused by a blow to the. Chest</a:t>
            </a:r>
          </a:p>
          <a:p>
            <a:r>
              <a:rPr lang="en-US" dirty="0"/>
              <a:t>Medical emergency that will cause death if not diagnosed and treated quickly</a:t>
            </a:r>
          </a:p>
          <a:p>
            <a:r>
              <a:rPr lang="en-US" dirty="0"/>
              <a:t>The athlete will be in shock, with a narrowing of pulse pressure</a:t>
            </a:r>
          </a:p>
          <a:p>
            <a:r>
              <a:rPr lang="en-US" dirty="0"/>
              <a:t>EMS must be called and oxygen administered</a:t>
            </a:r>
          </a:p>
          <a:p>
            <a:r>
              <a:rPr lang="en-US" dirty="0"/>
              <a:t>A need will be inserted in the chest to remove fluid </a:t>
            </a:r>
          </a:p>
        </p:txBody>
      </p:sp>
      <p:pic>
        <p:nvPicPr>
          <p:cNvPr id="4" name="Picture 4" descr="A picture containing table, indoor, glass, cup&#10;&#10;Description generated with very high confidence">
            <a:extLst>
              <a:ext uri="{FF2B5EF4-FFF2-40B4-BE49-F238E27FC236}">
                <a16:creationId xmlns:a16="http://schemas.microsoft.com/office/drawing/2014/main" id="{A62BCDB8-6B12-477D-8CDB-328BC08057B0}"/>
              </a:ext>
            </a:extLst>
          </p:cNvPr>
          <p:cNvPicPr>
            <a:picLocks noChangeAspect="1"/>
          </p:cNvPicPr>
          <p:nvPr/>
        </p:nvPicPr>
        <p:blipFill>
          <a:blip r:embed="rId2"/>
          <a:stretch>
            <a:fillRect/>
          </a:stretch>
        </p:blipFill>
        <p:spPr>
          <a:xfrm>
            <a:off x="9210541" y="3152014"/>
            <a:ext cx="2743200" cy="2528732"/>
          </a:xfrm>
          <a:prstGeom prst="rect">
            <a:avLst/>
          </a:prstGeom>
        </p:spPr>
      </p:pic>
    </p:spTree>
    <p:extLst>
      <p:ext uri="{BB962C8B-B14F-4D97-AF65-F5344CB8AC3E}">
        <p14:creationId xmlns:p14="http://schemas.microsoft.com/office/powerpoint/2010/main" val="2304711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F7DA-49E7-419C-A626-82511CD69587}"/>
              </a:ext>
            </a:extLst>
          </p:cNvPr>
          <p:cNvSpPr>
            <a:spLocks noGrp="1"/>
          </p:cNvSpPr>
          <p:nvPr>
            <p:ph type="title"/>
          </p:nvPr>
        </p:nvSpPr>
        <p:spPr>
          <a:xfrm>
            <a:off x="513912" y="307676"/>
            <a:ext cx="10957236" cy="1658284"/>
          </a:xfrm>
        </p:spPr>
        <p:txBody>
          <a:bodyPr>
            <a:normAutofit/>
          </a:bodyPr>
          <a:lstStyle/>
          <a:p>
            <a:r>
              <a:rPr lang="en-US" dirty="0"/>
              <a:t>Dorsal Aortic Rupture</a:t>
            </a:r>
          </a:p>
        </p:txBody>
      </p:sp>
      <p:sp>
        <p:nvSpPr>
          <p:cNvPr id="3" name="Content Placeholder 2">
            <a:extLst>
              <a:ext uri="{FF2B5EF4-FFF2-40B4-BE49-F238E27FC236}">
                <a16:creationId xmlns:a16="http://schemas.microsoft.com/office/drawing/2014/main" id="{A7F4E81E-BAF0-4DC4-A084-30AA6AE567B0}"/>
              </a:ext>
            </a:extLst>
          </p:cNvPr>
          <p:cNvSpPr>
            <a:spLocks noGrp="1"/>
          </p:cNvSpPr>
          <p:nvPr>
            <p:ph idx="1"/>
          </p:nvPr>
        </p:nvSpPr>
        <p:spPr>
          <a:xfrm>
            <a:off x="6092326" y="806570"/>
            <a:ext cx="5378821" cy="5289430"/>
          </a:xfrm>
        </p:spPr>
        <p:txBody>
          <a:bodyPr vert="horz" lIns="91440" tIns="45720" rIns="91440" bIns="45720" rtlCol="0" anchor="t">
            <a:noAutofit/>
          </a:bodyPr>
          <a:lstStyle/>
          <a:p>
            <a:r>
              <a:rPr lang="en-US" sz="1800" b="1" u="sng" dirty="0"/>
              <a:t>Dorsal aortic rupture: a rupture of the aorta at the dorsal aspect of the heart</a:t>
            </a:r>
          </a:p>
          <a:p>
            <a:r>
              <a:rPr lang="en-US" sz="1800" dirty="0"/>
              <a:t>The aorta can be ruptured with a severe deceleration force to the chest over the dorsal aorta</a:t>
            </a:r>
          </a:p>
          <a:p>
            <a:pPr lvl="1">
              <a:spcAft>
                <a:spcPts val="0"/>
              </a:spcAft>
            </a:pPr>
            <a:r>
              <a:rPr lang="en-US" sz="1800" dirty="0"/>
              <a:t>Most commonly seen in car accidents when the strap of the seat belt tightens rapidly</a:t>
            </a:r>
          </a:p>
          <a:p>
            <a:pPr lvl="1">
              <a:spcAft>
                <a:spcPts val="0"/>
              </a:spcAft>
            </a:pPr>
            <a:r>
              <a:rPr lang="en-US" sz="1800" dirty="0"/>
              <a:t>In sport, a hit in football</a:t>
            </a:r>
          </a:p>
          <a:p>
            <a:r>
              <a:rPr lang="en-US" sz="1800" dirty="0"/>
              <a:t>The aorta commonly tears away from the heart and the athlete most often bleeds to death in seconds</a:t>
            </a:r>
          </a:p>
          <a:p>
            <a:r>
              <a:rPr lang="en-US" sz="1800" dirty="0"/>
              <a:t>Those who do not die may have a partial tear and can bleed to death more slowly</a:t>
            </a:r>
          </a:p>
          <a:p>
            <a:r>
              <a:rPr lang="en-US" sz="1800" dirty="0"/>
              <a:t>They will show signs of shock and will be anxious</a:t>
            </a:r>
          </a:p>
          <a:p>
            <a:r>
              <a:rPr lang="en-US" sz="1800" dirty="0"/>
              <a:t>The deceleration may be the most revealing aspect of the injury</a:t>
            </a:r>
          </a:p>
          <a:p>
            <a:r>
              <a:rPr lang="en-US" sz="1800" dirty="0"/>
              <a:t>EMS must be called immediately and athlete must not be moved</a:t>
            </a:r>
          </a:p>
          <a:p>
            <a:pPr lvl="1"/>
            <a:r>
              <a:rPr lang="en-US" sz="1800" dirty="0"/>
              <a:t>Movement can cause the aorta to shift, causing immediate death</a:t>
            </a:r>
          </a:p>
        </p:txBody>
      </p:sp>
      <p:pic>
        <p:nvPicPr>
          <p:cNvPr id="4" name="Picture 4" descr="A close up of a map&#10;&#10;Description generated with very high confidence">
            <a:extLst>
              <a:ext uri="{FF2B5EF4-FFF2-40B4-BE49-F238E27FC236}">
                <a16:creationId xmlns:a16="http://schemas.microsoft.com/office/drawing/2014/main" id="{52660829-A6ED-4CA4-A2A2-F2A18358CDC5}"/>
              </a:ext>
            </a:extLst>
          </p:cNvPr>
          <p:cNvPicPr>
            <a:picLocks noChangeAspect="1"/>
          </p:cNvPicPr>
          <p:nvPr/>
        </p:nvPicPr>
        <p:blipFill>
          <a:blip r:embed="rId2"/>
          <a:stretch>
            <a:fillRect/>
          </a:stretch>
        </p:blipFill>
        <p:spPr>
          <a:xfrm>
            <a:off x="512630" y="3182329"/>
            <a:ext cx="5226318" cy="2820491"/>
          </a:xfrm>
          <a:prstGeom prst="rect">
            <a:avLst/>
          </a:prstGeom>
        </p:spPr>
      </p:pic>
    </p:spTree>
    <p:extLst>
      <p:ext uri="{BB962C8B-B14F-4D97-AF65-F5344CB8AC3E}">
        <p14:creationId xmlns:p14="http://schemas.microsoft.com/office/powerpoint/2010/main" val="156816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9B57-8BAD-4524-B7B7-2C3FBB0AFCF5}"/>
              </a:ext>
            </a:extLst>
          </p:cNvPr>
          <p:cNvSpPr>
            <a:spLocks noGrp="1"/>
          </p:cNvSpPr>
          <p:nvPr>
            <p:ph type="title"/>
          </p:nvPr>
        </p:nvSpPr>
        <p:spPr>
          <a:xfrm>
            <a:off x="653145" y="609599"/>
            <a:ext cx="3364378" cy="5606143"/>
          </a:xfrm>
        </p:spPr>
        <p:txBody>
          <a:bodyPr>
            <a:normAutofit/>
          </a:bodyPr>
          <a:lstStyle/>
          <a:p>
            <a:r>
              <a:rPr lang="en-US" sz="4800">
                <a:ln>
                  <a:solidFill>
                    <a:srgbClr val="000000">
                      <a:lumMod val="75000"/>
                      <a:lumOff val="25000"/>
                      <a:alpha val="10000"/>
                    </a:srgbClr>
                  </a:solidFill>
                </a:ln>
                <a:effectLst>
                  <a:outerShdw blurRad="9525" dist="25400" dir="14640000" algn="tl" rotWithShape="0">
                    <a:srgbClr val="000000">
                      <a:alpha val="30000"/>
                    </a:srgbClr>
                  </a:outerShdw>
                </a:effectLst>
              </a:rPr>
              <a:t>Anatomy of the Throat </a:t>
            </a:r>
            <a:endParaRPr lang="en-US" sz="4800"/>
          </a:p>
        </p:txBody>
      </p:sp>
      <p:graphicFrame>
        <p:nvGraphicFramePr>
          <p:cNvPr id="5" name="Content Placeholder 2">
            <a:extLst>
              <a:ext uri="{FF2B5EF4-FFF2-40B4-BE49-F238E27FC236}">
                <a16:creationId xmlns:a16="http://schemas.microsoft.com/office/drawing/2014/main" id="{8ED3DF8C-B4B1-4324-9801-3EA3C21DA4DF}"/>
              </a:ext>
            </a:extLst>
          </p:cNvPr>
          <p:cNvGraphicFramePr>
            <a:graphicFrameLocks noGrp="1"/>
          </p:cNvGraphicFramePr>
          <p:nvPr>
            <p:ph idx="1"/>
            <p:extLst>
              <p:ext uri="{D42A27DB-BD31-4B8C-83A1-F6EECF244321}">
                <p14:modId xmlns:p14="http://schemas.microsoft.com/office/powerpoint/2010/main" val="1098919855"/>
              </p:ext>
            </p:extLst>
          </p:nvPr>
        </p:nvGraphicFramePr>
        <p:xfrm>
          <a:off x="4545013" y="538500"/>
          <a:ext cx="7170810" cy="5991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948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9F49-0A17-4178-B9D6-BB09AD68031B}"/>
              </a:ext>
            </a:extLst>
          </p:cNvPr>
          <p:cNvSpPr>
            <a:spLocks noGrp="1"/>
          </p:cNvSpPr>
          <p:nvPr>
            <p:ph type="title"/>
          </p:nvPr>
        </p:nvSpPr>
        <p:spPr/>
        <p:txBody>
          <a:bodyPr/>
          <a:lstStyle/>
          <a:p>
            <a:r>
              <a:rPr lang="en-US" dirty="0"/>
              <a:t>Source</a:t>
            </a:r>
          </a:p>
        </p:txBody>
      </p:sp>
      <p:sp>
        <p:nvSpPr>
          <p:cNvPr id="3" name="Content Placeholder 2">
            <a:extLst>
              <a:ext uri="{FF2B5EF4-FFF2-40B4-BE49-F238E27FC236}">
                <a16:creationId xmlns:a16="http://schemas.microsoft.com/office/drawing/2014/main" id="{02CB8609-9428-4781-AC8F-3B09BEC70B3C}"/>
              </a:ext>
            </a:extLst>
          </p:cNvPr>
          <p:cNvSpPr>
            <a:spLocks noGrp="1"/>
          </p:cNvSpPr>
          <p:nvPr>
            <p:ph idx="1"/>
          </p:nvPr>
        </p:nvSpPr>
        <p:spPr/>
        <p:txBody>
          <a:bodyPr vert="horz" lIns="91440" tIns="45720" rIns="91440" bIns="45720" rtlCol="0" anchor="t">
            <a:normAutofit/>
          </a:bodyPr>
          <a:lstStyle/>
          <a:p>
            <a:r>
              <a:rPr lang="en-US" dirty="0"/>
              <a:t>Fundamentals of Athletic Training</a:t>
            </a:r>
          </a:p>
        </p:txBody>
      </p:sp>
    </p:spTree>
    <p:extLst>
      <p:ext uri="{BB962C8B-B14F-4D97-AF65-F5344CB8AC3E}">
        <p14:creationId xmlns:p14="http://schemas.microsoft.com/office/powerpoint/2010/main" val="3351716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4" descr="A close up of a womans face&#10;&#10;Description generated with very high confidence">
            <a:extLst>
              <a:ext uri="{FF2B5EF4-FFF2-40B4-BE49-F238E27FC236}">
                <a16:creationId xmlns:a16="http://schemas.microsoft.com/office/drawing/2014/main" id="{6E80D58C-EEF0-432C-B8EA-46AE48983270}"/>
              </a:ext>
            </a:extLst>
          </p:cNvPr>
          <p:cNvPicPr>
            <a:picLocks noChangeAspect="1"/>
          </p:cNvPicPr>
          <p:nvPr/>
        </p:nvPicPr>
        <p:blipFill>
          <a:blip r:embed="rId3"/>
          <a:stretch>
            <a:fillRect/>
          </a:stretch>
        </p:blipFill>
        <p:spPr>
          <a:xfrm>
            <a:off x="1240367" y="643467"/>
            <a:ext cx="4178299" cy="5571066"/>
          </a:xfrm>
          <a:prstGeom prst="rect">
            <a:avLst/>
          </a:prstGeom>
        </p:spPr>
      </p:pic>
      <p:pic>
        <p:nvPicPr>
          <p:cNvPr id="2" name="Picture 2" descr="A picture containing sitting&#10;&#10;Description generated with very high confidence">
            <a:extLst>
              <a:ext uri="{FF2B5EF4-FFF2-40B4-BE49-F238E27FC236}">
                <a16:creationId xmlns:a16="http://schemas.microsoft.com/office/drawing/2014/main" id="{232EF566-410C-4D2D-9875-38B9A31F74E2}"/>
              </a:ext>
            </a:extLst>
          </p:cNvPr>
          <p:cNvPicPr>
            <a:picLocks noChangeAspect="1"/>
          </p:cNvPicPr>
          <p:nvPr/>
        </p:nvPicPr>
        <p:blipFill>
          <a:blip r:embed="rId4"/>
          <a:stretch>
            <a:fillRect/>
          </a:stretch>
        </p:blipFill>
        <p:spPr>
          <a:xfrm>
            <a:off x="6175686" y="1320452"/>
            <a:ext cx="5372099" cy="4217096"/>
          </a:xfrm>
          <a:prstGeom prst="rect">
            <a:avLst/>
          </a:prstGeom>
        </p:spPr>
      </p:pic>
    </p:spTree>
    <p:extLst>
      <p:ext uri="{BB962C8B-B14F-4D97-AF65-F5344CB8AC3E}">
        <p14:creationId xmlns:p14="http://schemas.microsoft.com/office/powerpoint/2010/main" val="144583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8CAF8-E640-4BB0-B6B0-713D78041B56}"/>
              </a:ext>
            </a:extLst>
          </p:cNvPr>
          <p:cNvSpPr>
            <a:spLocks noGrp="1"/>
          </p:cNvSpPr>
          <p:nvPr>
            <p:ph type="title"/>
          </p:nvPr>
        </p:nvSpPr>
        <p:spPr>
          <a:xfrm>
            <a:off x="5732892" y="336431"/>
            <a:ext cx="5738256" cy="1313228"/>
          </a:xfrm>
        </p:spPr>
        <p:txBody>
          <a:bodyPr>
            <a:normAutofit/>
          </a:bodyPr>
          <a:lstStyle/>
          <a:p>
            <a:r>
              <a:rPr lang="en-US" dirty="0">
                <a:ln>
                  <a:solidFill>
                    <a:srgbClr val="000000">
                      <a:lumMod val="75000"/>
                      <a:lumOff val="25000"/>
                      <a:alpha val="10000"/>
                    </a:srgbClr>
                  </a:solidFill>
                </a:ln>
                <a:effectLst>
                  <a:outerShdw blurRad="9525" dist="25400" dir="14640000" algn="tl" rotWithShape="0">
                    <a:srgbClr val="000000">
                      <a:alpha val="30000"/>
                    </a:srgbClr>
                  </a:outerShdw>
                </a:effectLst>
              </a:rPr>
              <a:t>Anatomy of the Thorax</a:t>
            </a:r>
            <a:endParaRPr lang="en-US" dirty="0"/>
          </a:p>
        </p:txBody>
      </p:sp>
      <p:pic>
        <p:nvPicPr>
          <p:cNvPr id="4" name="Picture 4" descr="A close up of a logo&#10;&#10;Description generated with very high confidence">
            <a:extLst>
              <a:ext uri="{FF2B5EF4-FFF2-40B4-BE49-F238E27FC236}">
                <a16:creationId xmlns:a16="http://schemas.microsoft.com/office/drawing/2014/main" id="{10259E5D-26CB-43D6-A284-D5B5661E3F50}"/>
              </a:ext>
            </a:extLst>
          </p:cNvPr>
          <p:cNvPicPr>
            <a:picLocks noChangeAspect="1"/>
          </p:cNvPicPr>
          <p:nvPr/>
        </p:nvPicPr>
        <p:blipFill>
          <a:blip r:embed="rId2"/>
          <a:stretch>
            <a:fillRect/>
          </a:stretch>
        </p:blipFill>
        <p:spPr>
          <a:xfrm>
            <a:off x="872064" y="1653687"/>
            <a:ext cx="4593715" cy="3548644"/>
          </a:xfrm>
          <a:prstGeom prst="rect">
            <a:avLst/>
          </a:prstGeom>
        </p:spPr>
      </p:pic>
      <p:sp>
        <p:nvSpPr>
          <p:cNvPr id="3" name="Content Placeholder 2">
            <a:extLst>
              <a:ext uri="{FF2B5EF4-FFF2-40B4-BE49-F238E27FC236}">
                <a16:creationId xmlns:a16="http://schemas.microsoft.com/office/drawing/2014/main" id="{2810B203-9FE4-4685-BA81-7F8A199DA8C5}"/>
              </a:ext>
            </a:extLst>
          </p:cNvPr>
          <p:cNvSpPr>
            <a:spLocks noGrp="1"/>
          </p:cNvSpPr>
          <p:nvPr>
            <p:ph idx="1"/>
          </p:nvPr>
        </p:nvSpPr>
        <p:spPr>
          <a:xfrm>
            <a:off x="6092326" y="1654834"/>
            <a:ext cx="5709500" cy="4872486"/>
          </a:xfrm>
        </p:spPr>
        <p:txBody>
          <a:bodyPr vert="horz" lIns="91440" tIns="45720" rIns="91440" bIns="45720" rtlCol="0" anchor="t">
            <a:normAutofit/>
          </a:bodyPr>
          <a:lstStyle/>
          <a:p>
            <a:pPr indent="-305435"/>
            <a:r>
              <a:rPr lang="en-US" sz="3000" dirty="0">
                <a:ln>
                  <a:solidFill>
                    <a:srgbClr val="000000">
                      <a:lumMod val="75000"/>
                      <a:lumOff val="25000"/>
                      <a:alpha val="10000"/>
                    </a:srgbClr>
                  </a:solidFill>
                </a:ln>
                <a:effectLst>
                  <a:outerShdw blurRad="9525" dist="25400" dir="14640000" algn="tl" rotWithShape="0">
                    <a:srgbClr val="000000">
                      <a:alpha val="30000"/>
                    </a:srgbClr>
                  </a:outerShdw>
                </a:effectLst>
                <a:cs typeface="Dubai"/>
              </a:rPr>
              <a:t>The bony structure of the thorax is made up of the thoracic vertebrae posteriorly, 12 ribs on each side, and the sternum anteriorly</a:t>
            </a:r>
          </a:p>
          <a:p>
            <a:pPr indent="-305435"/>
            <a:r>
              <a:rPr lang="en-US" sz="3000" dirty="0">
                <a:ln>
                  <a:solidFill>
                    <a:srgbClr val="000000">
                      <a:lumMod val="75000"/>
                      <a:lumOff val="25000"/>
                      <a:alpha val="10000"/>
                    </a:srgbClr>
                  </a:solidFill>
                </a:ln>
                <a:effectLst>
                  <a:outerShdw blurRad="9525" dist="25400" dir="14640000" algn="tl" rotWithShape="0">
                    <a:srgbClr val="000000">
                      <a:alpha val="30000"/>
                    </a:srgbClr>
                  </a:outerShdw>
                </a:effectLst>
                <a:cs typeface="Dubai"/>
              </a:rPr>
              <a:t>These bones protect the sensitive organs in the thorax</a:t>
            </a:r>
          </a:p>
          <a:p>
            <a:pPr indent="-305435"/>
            <a:r>
              <a:rPr lang="en-US" sz="3000" dirty="0">
                <a:ln>
                  <a:solidFill>
                    <a:srgbClr val="000000">
                      <a:lumMod val="75000"/>
                      <a:lumOff val="25000"/>
                      <a:alpha val="10000"/>
                    </a:srgbClr>
                  </a:solidFill>
                </a:ln>
                <a:effectLst>
                  <a:outerShdw blurRad="9525" dist="25400" dir="14640000" algn="tl" rotWithShape="0">
                    <a:srgbClr val="000000">
                      <a:alpha val="30000"/>
                    </a:srgbClr>
                  </a:outerShdw>
                </a:effectLst>
                <a:cs typeface="Dubai"/>
              </a:rPr>
              <a:t>The two lowest ribs do not attach to the sternum and are called floating ribs</a:t>
            </a:r>
          </a:p>
        </p:txBody>
      </p:sp>
    </p:spTree>
    <p:extLst>
      <p:ext uri="{BB962C8B-B14F-4D97-AF65-F5344CB8AC3E}">
        <p14:creationId xmlns:p14="http://schemas.microsoft.com/office/powerpoint/2010/main" val="205184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C59194-EE1E-4A49-8D15-B90ACACE12C0}"/>
              </a:ext>
            </a:extLst>
          </p:cNvPr>
          <p:cNvSpPr>
            <a:spLocks noGrp="1"/>
          </p:cNvSpPr>
          <p:nvPr>
            <p:ph type="title"/>
          </p:nvPr>
        </p:nvSpPr>
        <p:spPr>
          <a:xfrm>
            <a:off x="643467" y="643466"/>
            <a:ext cx="3602736" cy="5269651"/>
          </a:xfrm>
        </p:spPr>
        <p:txBody>
          <a:bodyPr>
            <a:normAutofit/>
          </a:bodyPr>
          <a:lstStyle/>
          <a:p>
            <a:pPr algn="ctr"/>
            <a:r>
              <a:rPr lang="en-US" dirty="0">
                <a:ln>
                  <a:solidFill>
                    <a:srgbClr val="000000">
                      <a:lumMod val="75000"/>
                      <a:lumOff val="25000"/>
                      <a:alpha val="10000"/>
                    </a:srgbClr>
                  </a:solidFill>
                </a:ln>
                <a:effectLst>
                  <a:outerShdw blurRad="9525" dist="25400" dir="14640000" algn="tl" rotWithShape="0">
                    <a:srgbClr val="000000">
                      <a:alpha val="30000"/>
                    </a:srgbClr>
                  </a:outerShdw>
                </a:effectLst>
              </a:rPr>
              <a:t>Heart and Lungs</a:t>
            </a:r>
            <a:endParaRPr lang="en-US" sz="3600" dirty="0"/>
          </a:p>
        </p:txBody>
      </p:sp>
      <p:cxnSp>
        <p:nvCxnSpPr>
          <p:cNvPr id="7" name="Straight Connector 11">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D2B44F-55E1-4C59-8425-A93FB0715E0F}"/>
              </a:ext>
            </a:extLst>
          </p:cNvPr>
          <p:cNvSpPr>
            <a:spLocks noGrp="1"/>
          </p:cNvSpPr>
          <p:nvPr>
            <p:ph idx="1"/>
          </p:nvPr>
        </p:nvSpPr>
        <p:spPr>
          <a:xfrm>
            <a:off x="4820767" y="327165"/>
            <a:ext cx="7007219" cy="6175422"/>
          </a:xfrm>
        </p:spPr>
        <p:txBody>
          <a:bodyPr vert="horz" lIns="91440" tIns="45720" rIns="91440" bIns="45720" rtlCol="0" anchor="ctr">
            <a:normAutofit/>
          </a:bodyPr>
          <a:lstStyle/>
          <a:p>
            <a:pPr indent="-305435"/>
            <a:r>
              <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cs typeface="Dubai"/>
              </a:rPr>
              <a:t>The heart is about the size of a fist and is responsible for pumping blood to all parts of the body</a:t>
            </a:r>
          </a:p>
          <a:p>
            <a:pPr indent="-305435"/>
            <a:r>
              <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cs typeface="Dubai"/>
              </a:rPr>
              <a:t>The blood carries nutrients and oxygen to cells and carbon dioxide and waste products away from cells</a:t>
            </a:r>
          </a:p>
          <a:p>
            <a:pPr indent="-305435"/>
            <a:r>
              <a:rPr lang="en-US" sz="2400" dirty="0">
                <a:ln>
                  <a:solidFill>
                    <a:srgbClr val="000000">
                      <a:lumMod val="75000"/>
                      <a:lumOff val="25000"/>
                      <a:alpha val="10000"/>
                    </a:srgbClr>
                  </a:solidFill>
                </a:ln>
                <a:effectLst>
                  <a:outerShdw blurRad="9525" dist="25400" dir="14640000" algn="tl" rotWithShape="0">
                    <a:srgbClr val="000000">
                      <a:alpha val="30000"/>
                    </a:srgbClr>
                  </a:outerShdw>
                </a:effectLst>
                <a:cs typeface="Dubai"/>
              </a:rPr>
              <a:t>The heart is divided into 4 chambers: the upper chambers, left and right atria and the lower chambers, the left and right ventricles</a:t>
            </a:r>
          </a:p>
          <a:p>
            <a:pPr indent="-305435"/>
            <a:r>
              <a:rPr lang="en-US" sz="2400" b="1" u="sng" dirty="0">
                <a:ln>
                  <a:solidFill>
                    <a:srgbClr val="000000">
                      <a:lumMod val="75000"/>
                      <a:lumOff val="25000"/>
                      <a:alpha val="10000"/>
                    </a:srgbClr>
                  </a:solidFill>
                </a:ln>
                <a:effectLst>
                  <a:outerShdw blurRad="9525" dist="25400" dir="14640000" algn="tl" rotWithShape="0">
                    <a:srgbClr val="000000">
                      <a:alpha val="30000"/>
                    </a:srgbClr>
                  </a:outerShdw>
                </a:effectLst>
                <a:cs typeface="Dubai"/>
              </a:rPr>
              <a:t>Atria: upper chambers of the heart that receive blood from the veins and force it into the ventricles</a:t>
            </a:r>
          </a:p>
          <a:p>
            <a:pPr indent="-305435"/>
            <a:r>
              <a:rPr lang="en-US" sz="2400" b="1" u="sng" dirty="0">
                <a:ln>
                  <a:solidFill>
                    <a:srgbClr val="000000">
                      <a:lumMod val="75000"/>
                      <a:lumOff val="25000"/>
                      <a:alpha val="10000"/>
                    </a:srgbClr>
                  </a:solidFill>
                </a:ln>
                <a:effectLst>
                  <a:outerShdw blurRad="9525" dist="25400" dir="14640000" algn="tl" rotWithShape="0">
                    <a:srgbClr val="000000">
                      <a:alpha val="30000"/>
                    </a:srgbClr>
                  </a:outerShdw>
                </a:effectLst>
                <a:cs typeface="Dubai"/>
              </a:rPr>
              <a:t>Ventricles: lower chambers of the heart that receive blood from the corresponding atrium and from which blood is forced into the arteries</a:t>
            </a:r>
          </a:p>
        </p:txBody>
      </p:sp>
    </p:spTree>
    <p:extLst>
      <p:ext uri="{BB962C8B-B14F-4D97-AF65-F5344CB8AC3E}">
        <p14:creationId xmlns:p14="http://schemas.microsoft.com/office/powerpoint/2010/main" val="1572448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01500C-A1A5-4375-A2D5-17B9940C8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98E1F8CE-D0B9-46E1-9994-B0EB7F220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84DC463-9E0F-45C9-A66B-A2D2FF05DBB0}"/>
              </a:ext>
            </a:extLst>
          </p:cNvPr>
          <p:cNvSpPr>
            <a:spLocks noGrp="1"/>
          </p:cNvSpPr>
          <p:nvPr>
            <p:ph type="title"/>
          </p:nvPr>
        </p:nvSpPr>
        <p:spPr>
          <a:xfrm>
            <a:off x="596661" y="379563"/>
            <a:ext cx="10421859" cy="1327605"/>
          </a:xfrm>
        </p:spPr>
        <p:txBody>
          <a:bodyPr>
            <a:normAutofit/>
          </a:bodyPr>
          <a:lstStyle/>
          <a:p>
            <a:r>
              <a:rPr lang="en-US" dirty="0"/>
              <a:t>Heart and Lungs</a:t>
            </a:r>
          </a:p>
        </p:txBody>
      </p:sp>
      <p:sp>
        <p:nvSpPr>
          <p:cNvPr id="3" name="Content Placeholder 2">
            <a:extLst>
              <a:ext uri="{FF2B5EF4-FFF2-40B4-BE49-F238E27FC236}">
                <a16:creationId xmlns:a16="http://schemas.microsoft.com/office/drawing/2014/main" id="{6B4F1CAF-F71A-4CDB-B6B5-F36484273647}"/>
              </a:ext>
            </a:extLst>
          </p:cNvPr>
          <p:cNvSpPr>
            <a:spLocks noGrp="1"/>
          </p:cNvSpPr>
          <p:nvPr>
            <p:ph idx="1"/>
          </p:nvPr>
        </p:nvSpPr>
        <p:spPr>
          <a:xfrm>
            <a:off x="294736" y="1611702"/>
            <a:ext cx="11569399" cy="4901241"/>
          </a:xfrm>
        </p:spPr>
        <p:txBody>
          <a:bodyPr vert="horz" lIns="91440" tIns="45720" rIns="91440" bIns="45720" rtlCol="0" anchor="t">
            <a:noAutofit/>
          </a:bodyPr>
          <a:lstStyle/>
          <a:p>
            <a:r>
              <a:rPr lang="en-US" sz="2800" dirty="0"/>
              <a:t>The ventricles are generally larger and have thicker walls than the atria because they pump the blood throughout the body</a:t>
            </a:r>
          </a:p>
          <a:p>
            <a:r>
              <a:rPr lang="en-US" sz="2800" dirty="0"/>
              <a:t>Exercising the heart muscle makes it larger and more efficient at pumping</a:t>
            </a:r>
          </a:p>
          <a:p>
            <a:pPr lvl="1"/>
            <a:r>
              <a:rPr lang="en-US" sz="2800" dirty="0"/>
              <a:t>Enlarged heart can also be a sign of heart disease</a:t>
            </a:r>
          </a:p>
          <a:p>
            <a:r>
              <a:rPr lang="en-US" sz="2800" dirty="0"/>
              <a:t>The heart pumps blood into the lungs and around the body</a:t>
            </a:r>
          </a:p>
          <a:p>
            <a:r>
              <a:rPr lang="en-US" sz="2800" dirty="0"/>
              <a:t>The right atrium fills with blood from a vein, which is carrying waste products and CO2, the right ventricle receives blood from the right atrium and pumps it to the lungs to get rid of CO2 and pick up O2, the left atrium fills with oxygenated blood from the lungs, the left ventricle, which is the largest chamber of the heart, received the oxygenated blood from the left atrium and pumps it throughout the body</a:t>
            </a:r>
          </a:p>
          <a:p>
            <a:pPr marL="45720" indent="0">
              <a:buNone/>
            </a:pPr>
            <a:endParaRPr lang="en-US" dirty="0"/>
          </a:p>
        </p:txBody>
      </p:sp>
    </p:spTree>
    <p:extLst>
      <p:ext uri="{BB962C8B-B14F-4D97-AF65-F5344CB8AC3E}">
        <p14:creationId xmlns:p14="http://schemas.microsoft.com/office/powerpoint/2010/main" val="3201619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F0782-2EA8-4BCB-8AAD-0C1DF07F8A58}"/>
              </a:ext>
            </a:extLst>
          </p:cNvPr>
          <p:cNvSpPr>
            <a:spLocks noGrp="1"/>
          </p:cNvSpPr>
          <p:nvPr>
            <p:ph type="title"/>
          </p:nvPr>
        </p:nvSpPr>
        <p:spPr>
          <a:xfrm>
            <a:off x="395378" y="609600"/>
            <a:ext cx="10637519" cy="1356360"/>
          </a:xfrm>
        </p:spPr>
        <p:txBody>
          <a:bodyPr>
            <a:normAutofit/>
          </a:bodyPr>
          <a:lstStyle/>
          <a:p>
            <a:r>
              <a:rPr lang="en-US" dirty="0"/>
              <a:t>Heart and Lungs</a:t>
            </a:r>
          </a:p>
        </p:txBody>
      </p:sp>
      <p:sp>
        <p:nvSpPr>
          <p:cNvPr id="3" name="Content Placeholder 2">
            <a:extLst>
              <a:ext uri="{FF2B5EF4-FFF2-40B4-BE49-F238E27FC236}">
                <a16:creationId xmlns:a16="http://schemas.microsoft.com/office/drawing/2014/main" id="{6C2CF956-5479-4A3B-8D66-CF180ED7F6C7}"/>
              </a:ext>
            </a:extLst>
          </p:cNvPr>
          <p:cNvSpPr>
            <a:spLocks noGrp="1"/>
          </p:cNvSpPr>
          <p:nvPr>
            <p:ph idx="1"/>
          </p:nvPr>
        </p:nvSpPr>
        <p:spPr>
          <a:xfrm>
            <a:off x="4490977" y="720306"/>
            <a:ext cx="7258139" cy="5691995"/>
          </a:xfrm>
        </p:spPr>
        <p:txBody>
          <a:bodyPr vert="horz" lIns="91440" tIns="45720" rIns="91440" bIns="45720" rtlCol="0" anchor="t">
            <a:normAutofit/>
          </a:bodyPr>
          <a:lstStyle/>
          <a:p>
            <a:r>
              <a:rPr lang="en-US" sz="2400" b="1" u="sng" dirty="0"/>
              <a:t>Aorta: main artery leaving the heart</a:t>
            </a:r>
          </a:p>
          <a:p>
            <a:r>
              <a:rPr lang="en-US" sz="2400" dirty="0"/>
              <a:t>The aorta travels downward throughout the chest and abdomen, and other large arteries branch off to the head (carotid), arms (brachial) and legs (femoral)</a:t>
            </a:r>
          </a:p>
          <a:p>
            <a:r>
              <a:rPr lang="en-US" sz="2400" dirty="0"/>
              <a:t>After oxygen-rich blood has been delivered and used by the tissues, the deoxygenated blood returns to the heart through major veins</a:t>
            </a:r>
          </a:p>
          <a:p>
            <a:r>
              <a:rPr lang="en-US" sz="2400" dirty="0"/>
              <a:t>Two electrical nodes in the right atrium begin a contraction</a:t>
            </a:r>
          </a:p>
          <a:p>
            <a:r>
              <a:rPr lang="en-US" sz="2400" dirty="0"/>
              <a:t>A slight delay in impulses conducted from the nodes through the heart allows blood to be squeezed from one chamber to another</a:t>
            </a:r>
          </a:p>
          <a:p>
            <a:r>
              <a:rPr lang="en-US" sz="2400" dirty="0"/>
              <a:t>Injured or diseased electrical nodes cause the heart to stop or to beat ineffectively</a:t>
            </a:r>
          </a:p>
        </p:txBody>
      </p:sp>
      <p:pic>
        <p:nvPicPr>
          <p:cNvPr id="7" name="Graphic 6" descr="Heart">
            <a:extLst>
              <a:ext uri="{FF2B5EF4-FFF2-40B4-BE49-F238E27FC236}">
                <a16:creationId xmlns:a16="http://schemas.microsoft.com/office/drawing/2014/main" id="{CFB5DFE6-3D4A-4BE1-A2DA-ED1AC58699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6621" y="2093789"/>
            <a:ext cx="2896569" cy="2896569"/>
          </a:xfrm>
          <a:prstGeom prst="rect">
            <a:avLst/>
          </a:prstGeom>
        </p:spPr>
      </p:pic>
    </p:spTree>
    <p:extLst>
      <p:ext uri="{BB962C8B-B14F-4D97-AF65-F5344CB8AC3E}">
        <p14:creationId xmlns:p14="http://schemas.microsoft.com/office/powerpoint/2010/main" val="2473148896"/>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Basis</vt:lpstr>
      <vt:lpstr>Throat &amp; Thorax Injuries</vt:lpstr>
      <vt:lpstr>Objectives</vt:lpstr>
      <vt:lpstr>Anatomy of the Throat</vt:lpstr>
      <vt:lpstr>Anatomy of the Throat </vt:lpstr>
      <vt:lpstr>PowerPoint Presentation</vt:lpstr>
      <vt:lpstr>Anatomy of the Thorax</vt:lpstr>
      <vt:lpstr>Heart and Lungs</vt:lpstr>
      <vt:lpstr>Heart and Lungs</vt:lpstr>
      <vt:lpstr>Heart and Lungs</vt:lpstr>
      <vt:lpstr>Heart and Lungs</vt:lpstr>
      <vt:lpstr>Heart and Lungs</vt:lpstr>
      <vt:lpstr>PowerPoint Presentation</vt:lpstr>
      <vt:lpstr>PowerPoint Presentation</vt:lpstr>
      <vt:lpstr>Diaphragm</vt:lpstr>
      <vt:lpstr>Preventing Throat and Thorax Injuries</vt:lpstr>
      <vt:lpstr>Treating Throat Injuries and Conditions</vt:lpstr>
      <vt:lpstr>Throat Laceration</vt:lpstr>
      <vt:lpstr>Cartilage Fracture</vt:lpstr>
      <vt:lpstr>Treating Thorax Injuries</vt:lpstr>
      <vt:lpstr>Hyperventilation</vt:lpstr>
      <vt:lpstr>Exercise-Induced Asthma</vt:lpstr>
      <vt:lpstr>Jogger's Nipple</vt:lpstr>
      <vt:lpstr>Blow to the Solar Plexus</vt:lpstr>
      <vt:lpstr>Pulmonary Contusion</vt:lpstr>
      <vt:lpstr>Myocardial Contusion</vt:lpstr>
      <vt:lpstr>Rib Contusion</vt:lpstr>
      <vt:lpstr>Ruptured Diaphragm</vt:lpstr>
      <vt:lpstr>Sternal Fracture</vt:lpstr>
      <vt:lpstr>Rib Fracture</vt:lpstr>
      <vt:lpstr>PowerPoint Presentation</vt:lpstr>
      <vt:lpstr>Flail Chest</vt:lpstr>
      <vt:lpstr>Pneumothorax</vt:lpstr>
      <vt:lpstr>Spontaneous Pneumothorax</vt:lpstr>
      <vt:lpstr>Tension Pneumothorax </vt:lpstr>
      <vt:lpstr>PowerPoint Presentation</vt:lpstr>
      <vt:lpstr>Sucking Chest Wound</vt:lpstr>
      <vt:lpstr>Hemothorax</vt:lpstr>
      <vt:lpstr>Cardiac Tamponade</vt:lpstr>
      <vt:lpstr>Dorsal Aortic Rupture</vt:lpstr>
      <vt:lpstr>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1777</cp:revision>
  <dcterms:created xsi:type="dcterms:W3CDTF">2019-11-13T15:24:42Z</dcterms:created>
  <dcterms:modified xsi:type="dcterms:W3CDTF">2019-11-27T21:27:27Z</dcterms:modified>
</cp:coreProperties>
</file>