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1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6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0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22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C893-C9F5-4AC7-839A-A2F5C1F5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" y="702156"/>
            <a:ext cx="11383785" cy="705763"/>
          </a:xfrm>
        </p:spPr>
        <p:txBody>
          <a:bodyPr/>
          <a:lstStyle/>
          <a:p>
            <a:r>
              <a:rPr lang="en-US" dirty="0"/>
              <a:t>Muscle and Tendon Injuries: Elbow Flexor Strains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BE26-9BFB-4D59-A591-8A32C32D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94" y="1493005"/>
            <a:ext cx="11952600" cy="5233612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Strains to the flexor muscles are often caused by a loaded movement that includes both the elbow and shoulder</a:t>
            </a:r>
          </a:p>
          <a:p>
            <a:pPr marL="305435" indent="-305435"/>
            <a:r>
              <a:rPr lang="en-US" dirty="0"/>
              <a:t>The two-joint muscles---the muscles involved with creating movement at more than one joint---seem to be prone to strains</a:t>
            </a:r>
          </a:p>
          <a:p>
            <a:pPr marL="629920" lvl="1" indent="-305435"/>
            <a:r>
              <a:rPr lang="en-US" dirty="0"/>
              <a:t>The biceps muscle is a perfect example of a two-joint muscle; it flexes the elbow joint and the shoulder joint</a:t>
            </a:r>
          </a:p>
          <a:p>
            <a:pPr marL="305435" indent="-305435"/>
            <a:r>
              <a:rPr lang="en-US" dirty="0"/>
              <a:t>Minor elbow flexor strains are characterized by discomfort at the anterior aspect of the elbow and minimal swelling</a:t>
            </a:r>
          </a:p>
          <a:p>
            <a:pPr marL="305435" indent="-305435"/>
            <a:r>
              <a:rPr lang="en-US" dirty="0"/>
              <a:t>The athlete will also demonstrate some weakness and extra discomfort when elbow flexion is resisted</a:t>
            </a:r>
          </a:p>
          <a:p>
            <a:pPr marL="305435" indent="-305435"/>
            <a:r>
              <a:rPr lang="en-US" dirty="0"/>
              <a:t>A moderate elbow flexor strain will have mild to moderate amounts of swelling and marked weakness when tested for strength</a:t>
            </a:r>
          </a:p>
          <a:p>
            <a:pPr marL="305435" indent="-305435"/>
            <a:r>
              <a:rPr lang="en-US" dirty="0"/>
              <a:t>The initial treatment an AT may give is PRICES</a:t>
            </a:r>
          </a:p>
          <a:p>
            <a:pPr marL="305435" indent="-305435"/>
            <a:r>
              <a:rPr lang="en-US" dirty="0"/>
              <a:t>When the initial inflammation has subsided, the athlete can then perform mild stretching and strengthening exercises</a:t>
            </a:r>
          </a:p>
          <a:p>
            <a:pPr marL="305435" indent="-305435"/>
            <a:r>
              <a:rPr lang="en-US" dirty="0"/>
              <a:t>A moderate strain is treated the same, but progress is slower</a:t>
            </a:r>
          </a:p>
          <a:p>
            <a:pPr marL="305435" indent="-305435"/>
            <a:r>
              <a:rPr lang="en-US" dirty="0"/>
              <a:t>Complete muscle or tendon ruptures injuries should be referred to a team physician</a:t>
            </a:r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8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able, sitting, man, cutting&#10;&#10;Description generated with very high confidence">
            <a:extLst>
              <a:ext uri="{FF2B5EF4-FFF2-40B4-BE49-F238E27FC236}">
                <a16:creationId xmlns:a16="http://schemas.microsoft.com/office/drawing/2014/main" id="{7C42E901-B463-4936-AF28-1FAA9EB0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90" y="1759833"/>
            <a:ext cx="5072129" cy="2999351"/>
          </a:xfrm>
          <a:prstGeom prst="rect">
            <a:avLst/>
          </a:prstGeom>
        </p:spPr>
      </p:pic>
      <p:pic>
        <p:nvPicPr>
          <p:cNvPr id="8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2ED139B-90A8-4E7E-BE62-4C09D0C4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7" y="1421494"/>
            <a:ext cx="5329706" cy="42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E3FE-576C-49A2-83CF-3AB76FE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7960"/>
          </a:xfrm>
        </p:spPr>
        <p:txBody>
          <a:bodyPr/>
          <a:lstStyle/>
          <a:p>
            <a:r>
              <a:rPr lang="en-US" dirty="0"/>
              <a:t>Ligament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69A-609C-4D43-9F30-991CEE65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57400"/>
            <a:ext cx="6189306" cy="4417950"/>
          </a:xfrm>
        </p:spPr>
        <p:txBody>
          <a:bodyPr/>
          <a:lstStyle/>
          <a:p>
            <a:pPr marL="305435" indent="-305435"/>
            <a:r>
              <a:rPr lang="en-US" sz="2400" dirty="0"/>
              <a:t>Sprains of the elbow, as with all sprains, are classified as first-, second-, and third-degree</a:t>
            </a:r>
          </a:p>
          <a:p>
            <a:pPr marL="305435" indent="-305435"/>
            <a:r>
              <a:rPr lang="en-US" sz="2400" dirty="0"/>
              <a:t>Any of the elbow ligaments can be sprained, including the ulnar collateral ligaments and the radial collateral ligament </a:t>
            </a:r>
          </a:p>
        </p:txBody>
      </p:sp>
      <p:pic>
        <p:nvPicPr>
          <p:cNvPr id="4" name="Picture 4" descr="A picture containing clothing, underwear, shirt&#10;&#10;Description generated with very high confidence">
            <a:extLst>
              <a:ext uri="{FF2B5EF4-FFF2-40B4-BE49-F238E27FC236}">
                <a16:creationId xmlns:a16="http://schemas.microsoft.com/office/drawing/2014/main" id="{BD5ED6F4-57F2-44CC-A3AD-AC0368B72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41" y="1977914"/>
            <a:ext cx="3832135" cy="29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7710-49CE-4CDE-A02C-3D9F359C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injuries: Ulnar Collateral Ligament Sprains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0CB8-C255-4AD4-941B-86D821EF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62" y="1782780"/>
            <a:ext cx="11920402" cy="5018964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The ulnar collateral ligaments seem to be more prone to sprains, especially for athletes who throw</a:t>
            </a:r>
          </a:p>
          <a:p>
            <a:pPr marL="305435" indent="-305435"/>
            <a:r>
              <a:rPr lang="en-US" dirty="0"/>
              <a:t>This is due to the amount of stress placed on the inner aspect of the elbow</a:t>
            </a:r>
          </a:p>
          <a:p>
            <a:pPr marL="305435" indent="-305435"/>
            <a:r>
              <a:rPr lang="en-US" dirty="0"/>
              <a:t>Every time an athlete throws a baseball or hits a tennis ball, the medial aspect of the elbow is stretched</a:t>
            </a:r>
          </a:p>
          <a:p>
            <a:pPr marL="305435" indent="-305435"/>
            <a:r>
              <a:rPr lang="en-US" dirty="0"/>
              <a:t>Over time, this repetitive trauma may result in a ligament injury</a:t>
            </a:r>
          </a:p>
          <a:p>
            <a:pPr marL="305435" indent="-305435"/>
            <a:r>
              <a:rPr lang="en-US" dirty="0"/>
              <a:t>This mechanism can also cause injury to the muscles that cross the elbow joint; additionally, a blow may cause a disruption of the ulnar collateral ligament</a:t>
            </a:r>
          </a:p>
          <a:p>
            <a:pPr marL="305435" indent="-305435"/>
            <a:r>
              <a:rPr lang="en-US" b="1" u="sng" dirty="0"/>
              <a:t>Valgus stress: forcing the medial aspect of the joint to separate</a:t>
            </a:r>
          </a:p>
          <a:p>
            <a:pPr marL="629920" lvl="1" indent="-305435">
              <a:lnSpc>
                <a:spcPct val="110000"/>
              </a:lnSpc>
            </a:pPr>
            <a:r>
              <a:rPr lang="en-US" dirty="0"/>
              <a:t>A wrestler supporting his weight on one arm as his opponent rolls into the lateral aspect of his elbow</a:t>
            </a:r>
          </a:p>
          <a:p>
            <a:pPr marL="305435" indent="-305435"/>
            <a:r>
              <a:rPr lang="en-US" dirty="0"/>
              <a:t>Characterized by medial elbow pain and swelling, especially if the ligament has been partially torn</a:t>
            </a:r>
          </a:p>
          <a:p>
            <a:pPr marL="305435" indent="-305435"/>
            <a:r>
              <a:rPr lang="en-US" dirty="0"/>
              <a:t>When the AT tests the elbow, joint laxity may also be present</a:t>
            </a:r>
          </a:p>
          <a:p>
            <a:pPr marL="305435" indent="-305435"/>
            <a:r>
              <a:rPr lang="en-US" dirty="0"/>
              <a:t>Sprains need to be treated using PRICES; an elastic bandage works well for elbow swelling, and support</a:t>
            </a:r>
          </a:p>
          <a:p>
            <a:pPr marL="305435" indent="-305435"/>
            <a:r>
              <a:rPr lang="en-US" dirty="0"/>
              <a:t>A moderate or severe injury may need to be splinted and referral to a physician for further diagnostic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9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DF2C-2C6B-4DE3-992B-72DD37F6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LIGAMENT INJURIES: ULNAR COLLATERAL LIGAMENT SPRAINS </a:t>
            </a:r>
            <a:r>
              <a:rPr lang="en-US" dirty="0" err="1">
                <a:ea typeface="+mj-lt"/>
                <a:cs typeface="+mj-lt"/>
              </a:rPr>
              <a:t>Con't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B9EB-DD89-4D33-B267-B208B974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7" y="1895166"/>
            <a:ext cx="11906633" cy="4957202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The elbow should be observed for any ulnar nerve damage</a:t>
            </a:r>
          </a:p>
          <a:p>
            <a:pPr marL="629920" lvl="1" indent="-305435"/>
            <a:r>
              <a:rPr lang="en-US" dirty="0"/>
              <a:t>The AT can tap on it just behind the medial epicondyle</a:t>
            </a:r>
          </a:p>
          <a:p>
            <a:pPr marL="305435" indent="-305435"/>
            <a:r>
              <a:rPr lang="en-US" dirty="0"/>
              <a:t>If the nerve is irritated, it will result in a flash of pain down to the hand</a:t>
            </a:r>
          </a:p>
          <a:p>
            <a:pPr marL="305435" indent="-305435"/>
            <a:r>
              <a:rPr lang="en-US" dirty="0"/>
              <a:t>Tinel's test: tapping on the nerve located in the medial epicondyle</a:t>
            </a:r>
          </a:p>
          <a:p>
            <a:pPr marL="305435" indent="-305435"/>
            <a:r>
              <a:rPr lang="en-US" dirty="0"/>
              <a:t>While </a:t>
            </a:r>
            <a:r>
              <a:rPr lang="en-US" dirty="0" err="1"/>
              <a:t>rehabing</a:t>
            </a:r>
            <a:r>
              <a:rPr lang="en-US" dirty="0"/>
              <a:t> injuries to the ulnar collateral ligament, it is essential to strengthen the wrist flexor muscles because they cross the medial aspect of the elbow and provide stability to the joint</a:t>
            </a:r>
          </a:p>
          <a:p>
            <a:pPr marL="305435" indent="-305435"/>
            <a:r>
              <a:rPr lang="en-US" dirty="0"/>
              <a:t>Exercises such as wrist curls and grip strengthening are helpful</a:t>
            </a:r>
          </a:p>
          <a:p>
            <a:pPr marL="305435" indent="-305435"/>
            <a:r>
              <a:rPr lang="en-US" dirty="0"/>
              <a:t>In severe cases, reconstructive surgery may be necessary</a:t>
            </a:r>
          </a:p>
          <a:p>
            <a:pPr marL="305435" indent="-305435"/>
            <a:r>
              <a:rPr lang="en-US" dirty="0"/>
              <a:t>Reconstruction is performed by an orthopedic surgeon</a:t>
            </a:r>
          </a:p>
          <a:p>
            <a:pPr marL="629920" lvl="1" indent="-305435"/>
            <a:r>
              <a:rPr lang="en-US" dirty="0"/>
              <a:t>Long recovery if surgery is necessary</a:t>
            </a:r>
          </a:p>
        </p:txBody>
      </p:sp>
    </p:spTree>
    <p:extLst>
      <p:ext uri="{BB962C8B-B14F-4D97-AF65-F5344CB8AC3E}">
        <p14:creationId xmlns:p14="http://schemas.microsoft.com/office/powerpoint/2010/main" val="16969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9B0B450-0DC7-467F-ADA9-474EDD11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20" y="643467"/>
            <a:ext cx="71653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AAB8-E398-4F36-B809-772082EB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injuries: Radial Collateral Ligament Sprains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D001-FC31-48B5-B266-ADC39045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59" y="1794524"/>
            <a:ext cx="11906633" cy="4899693"/>
          </a:xfrm>
        </p:spPr>
        <p:txBody>
          <a:bodyPr/>
          <a:lstStyle/>
          <a:p>
            <a:pPr marL="305435" indent="-305435"/>
            <a:r>
              <a:rPr lang="en-US" sz="2400" dirty="0"/>
              <a:t>Radial collateral ligament injuries to the elbow are rare</a:t>
            </a:r>
          </a:p>
          <a:p>
            <a:pPr marL="305435" indent="-305435"/>
            <a:r>
              <a:rPr lang="en-US" sz="2400" dirty="0"/>
              <a:t>The characteristics are the same for an ulnar collateral injury except that the pain is on the lateral aspect</a:t>
            </a:r>
          </a:p>
          <a:p>
            <a:pPr marL="305435" indent="-305435"/>
            <a:r>
              <a:rPr lang="en-US" sz="2400" dirty="0"/>
              <a:t>Rehabilitation considerations for this ligament sprain include focusing on the wrist extension musculature</a:t>
            </a:r>
          </a:p>
          <a:p>
            <a:pPr marL="305435" indent="-305435"/>
            <a:r>
              <a:rPr lang="en-US" sz="2400" dirty="0"/>
              <a:t>These muscles cross the joint line at the lateral elbow and can provide dynamic stability to an elbow that has suffered a sprain of the lateral collateral ligament</a:t>
            </a:r>
          </a:p>
        </p:txBody>
      </p:sp>
    </p:spTree>
    <p:extLst>
      <p:ext uri="{BB962C8B-B14F-4D97-AF65-F5344CB8AC3E}">
        <p14:creationId xmlns:p14="http://schemas.microsoft.com/office/powerpoint/2010/main" val="165475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331BDB5A-FE3B-4A47-958D-4CFA7933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10" y="643467"/>
            <a:ext cx="46873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F2FB-C928-456F-8DBA-C1BE10FC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890"/>
          </a:xfrm>
        </p:spPr>
        <p:txBody>
          <a:bodyPr/>
          <a:lstStyle/>
          <a:p>
            <a:r>
              <a:rPr lang="en-US" dirty="0"/>
              <a:t>Combined Hyperflexion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E674-6B15-4DED-84EC-2820312E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4" y="1291317"/>
            <a:ext cx="11949765" cy="5474787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An athlete will often fall on an outstretched arm or receive a blow that causes the elbow to be hyperextended</a:t>
            </a:r>
          </a:p>
          <a:p>
            <a:pPr marL="305435" indent="-305435"/>
            <a:r>
              <a:rPr lang="en-US" dirty="0"/>
              <a:t>This mechanism can result in a ligament sprain or muscle strain, although bony compression of the olecranon process as it impacts the </a:t>
            </a:r>
            <a:r>
              <a:rPr lang="en-US" dirty="0" err="1"/>
              <a:t>humerus</a:t>
            </a:r>
            <a:r>
              <a:rPr lang="en-US" dirty="0"/>
              <a:t> may occur</a:t>
            </a:r>
          </a:p>
          <a:p>
            <a:pPr marL="305435" indent="-305435"/>
            <a:r>
              <a:rPr lang="en-US" dirty="0"/>
              <a:t>A hyperextension causes these problems: sprain, strain, bony compression</a:t>
            </a:r>
          </a:p>
          <a:p>
            <a:pPr marL="305435" indent="-305435"/>
            <a:r>
              <a:rPr lang="en-US" dirty="0"/>
              <a:t>Initially treated with PRICES; more severe conditions are referred to a physician</a:t>
            </a:r>
          </a:p>
          <a:p>
            <a:pPr marL="305435" indent="-305435"/>
            <a:r>
              <a:rPr lang="en-US" dirty="0"/>
              <a:t>As condition improves, ROM should be reestablished, and strength of elbow flexor muscles be improved; the athlete may wear hyperextension tape</a:t>
            </a:r>
          </a:p>
          <a:p>
            <a:pPr marL="305435" indent="-305435"/>
            <a:r>
              <a:rPr lang="en-US" dirty="0"/>
              <a:t>The elbow is a bony joint with little natural padding making contusions very common---treated with PRICES and elbow pads</a:t>
            </a:r>
          </a:p>
          <a:p>
            <a:pPr marL="305435" indent="-305435"/>
            <a:r>
              <a:rPr lang="en-US" dirty="0"/>
              <a:t>If the olecranon process is contused, the bursa may become irritated and causing fluid buildup at the tip of the elbow</a:t>
            </a:r>
          </a:p>
          <a:p>
            <a:pPr marL="305435" indent="-305435"/>
            <a:r>
              <a:rPr lang="en-US" dirty="0"/>
              <a:t>Seldom disabling, but fluid buildup can reach the size of a golf ball</a:t>
            </a:r>
          </a:p>
          <a:p>
            <a:pPr marL="305435" indent="-305435"/>
            <a:r>
              <a:rPr lang="en-US" dirty="0"/>
              <a:t>Compression wraps applied by AT and if condition persists, team physician may drain the site; moving forward, elbow needs to be protected </a:t>
            </a:r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4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hand&#10;&#10;Description generated with high confidence">
            <a:extLst>
              <a:ext uri="{FF2B5EF4-FFF2-40B4-BE49-F238E27FC236}">
                <a16:creationId xmlns:a16="http://schemas.microsoft.com/office/drawing/2014/main" id="{DD56174C-9CF0-4169-AB42-B2ABF4F15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9" r="-3" b="14500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4" name="Picture 4" descr="A picture containing person, man, ball, playing&#10;&#10;Description generated with very high confidence">
            <a:extLst>
              <a:ext uri="{FF2B5EF4-FFF2-40B4-BE49-F238E27FC236}">
                <a16:creationId xmlns:a16="http://schemas.microsoft.com/office/drawing/2014/main" id="{FC792859-DA2C-47AE-A47D-8A9C20BB3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5" r="1" b="8099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2" name="Picture 2" descr="A picture containing holding, black, monitor, sitting&#10;&#10;Description generated with very high confidence">
            <a:extLst>
              <a:ext uri="{FF2B5EF4-FFF2-40B4-BE49-F238E27FC236}">
                <a16:creationId xmlns:a16="http://schemas.microsoft.com/office/drawing/2014/main" id="{A1F5E663-3DD3-4BDB-B931-C2913643D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" r="7556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0FEA-0893-42DB-9EAD-AB70E7B4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07C2-66EF-4B41-9B56-03E4FA87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91" y="1967053"/>
            <a:ext cx="11748482" cy="4827806"/>
          </a:xfrm>
        </p:spPr>
        <p:txBody>
          <a:bodyPr/>
          <a:lstStyle/>
          <a:p>
            <a:pPr marL="305435" indent="-305435"/>
            <a:r>
              <a:rPr lang="en-US" sz="2000" dirty="0"/>
              <a:t>Various nerve injuries can occur at the elbow joint; most commonly to the ulnar nerve with a contusion</a:t>
            </a:r>
          </a:p>
          <a:p>
            <a:pPr marL="305435" indent="-305435"/>
            <a:r>
              <a:rPr lang="en-US" sz="2000" dirty="0"/>
              <a:t>Because the nerve is superficial and run just behind the medial epicondyle, it is easily bumped or hit</a:t>
            </a:r>
          </a:p>
          <a:p>
            <a:pPr marL="305435" indent="-305435"/>
            <a:r>
              <a:rPr lang="en-US" sz="2000" dirty="0"/>
              <a:t>Compression results in a shooting pain and tingling that is often said to be caused by hitting the funny bone</a:t>
            </a:r>
          </a:p>
          <a:p>
            <a:pPr marL="305435" indent="-305435"/>
            <a:r>
              <a:rPr lang="en-US" sz="2000" dirty="0"/>
              <a:t>With severe ulnar nerve contusions, the pain and discomfort can last longer; the area will need to be protected with a pad</a:t>
            </a:r>
          </a:p>
          <a:p>
            <a:pPr marL="305435" indent="-305435"/>
            <a:r>
              <a:rPr lang="en-US" sz="2000" dirty="0"/>
              <a:t>The radial nerve can also be injured, usually by becoming entrapped by a bone if a fracture occurs or by a muscle after a strain injury</a:t>
            </a:r>
          </a:p>
          <a:p>
            <a:pPr marL="305435" indent="-305435"/>
            <a:r>
              <a:rPr lang="en-US" sz="2000" dirty="0"/>
              <a:t>An injury to the radial nerve can be palsy, meaning the nerve does not transmit electrical signals to muscles that are necessary for them to contract</a:t>
            </a:r>
          </a:p>
        </p:txBody>
      </p:sp>
    </p:spTree>
    <p:extLst>
      <p:ext uri="{BB962C8B-B14F-4D97-AF65-F5344CB8AC3E}">
        <p14:creationId xmlns:p14="http://schemas.microsoft.com/office/powerpoint/2010/main" val="427648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5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picture containing animal&#10;&#10;Description generated with very high confidence">
            <a:extLst>
              <a:ext uri="{FF2B5EF4-FFF2-40B4-BE49-F238E27FC236}">
                <a16:creationId xmlns:a16="http://schemas.microsoft.com/office/drawing/2014/main" id="{D9F04F35-1BB4-4E32-9A3D-23854FFD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4156"/>
            <a:ext cx="10905066" cy="4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2A5F0E6-8075-4D05-9D7D-0DFC38A6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5BE0-B944-496E-B523-A5625C1B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43E4-16C1-4922-BAA6-3BBBD3B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dirty="0"/>
              <a:t>Fundamentals of athletic training</a:t>
            </a:r>
          </a:p>
        </p:txBody>
      </p:sp>
    </p:spTree>
    <p:extLst>
      <p:ext uri="{BB962C8B-B14F-4D97-AF65-F5344CB8AC3E}">
        <p14:creationId xmlns:p14="http://schemas.microsoft.com/office/powerpoint/2010/main" val="394431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95BA-1132-4C32-A236-1120C68B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4298"/>
          </a:xfrm>
        </p:spPr>
        <p:txBody>
          <a:bodyPr/>
          <a:lstStyle/>
          <a:p>
            <a:r>
              <a:rPr lang="en-US" dirty="0"/>
              <a:t>Muscle and Tendon Injuries: Elbow Extensor Strain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66BE-250E-4AEC-8112-BF9EA415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56" y="1417879"/>
            <a:ext cx="11877473" cy="5319471"/>
          </a:xfrm>
        </p:spPr>
        <p:txBody>
          <a:bodyPr/>
          <a:lstStyle/>
          <a:p>
            <a:pPr marL="305435" indent="-305435"/>
            <a:r>
              <a:rPr lang="en-US" sz="2400" dirty="0"/>
              <a:t>Excessive resistance to the triceps muscle often causes tissue damage to the elbow extensors</a:t>
            </a:r>
          </a:p>
          <a:p>
            <a:pPr marL="305435" indent="-305435"/>
            <a:r>
              <a:rPr lang="en-US" sz="2400" dirty="0"/>
              <a:t>This can happen if the athlete attempts to break a fall with an outstretched arm</a:t>
            </a:r>
          </a:p>
          <a:p>
            <a:pPr marL="305435" indent="-305435"/>
            <a:r>
              <a:rPr lang="en-US" sz="2400" dirty="0"/>
              <a:t>The injury needs to be assessed carefully because the triceps tendon can often pull a bit of bone away from the ulna at the point where the tendon attaches</a:t>
            </a:r>
          </a:p>
          <a:p>
            <a:pPr marL="305435" indent="-305435"/>
            <a:r>
              <a:rPr lang="en-US" sz="2400" dirty="0"/>
              <a:t>The characteristics of an extensor strain are the same as for a flexor injury, except the pain will be at the posterior aspect of the upper arm, and the athlete will often experience more pain when the AT resists elbow extension</a:t>
            </a:r>
          </a:p>
          <a:p>
            <a:pPr marL="305435" indent="-305435"/>
            <a:r>
              <a:rPr lang="en-US" sz="2400" dirty="0"/>
              <a:t>Treat with PRICES is recommended, and after inflammation has subsided, the elbow extensor should be stretched mildly and strengthened as tolerated</a:t>
            </a:r>
          </a:p>
        </p:txBody>
      </p:sp>
    </p:spTree>
    <p:extLst>
      <p:ext uri="{BB962C8B-B14F-4D97-AF65-F5344CB8AC3E}">
        <p14:creationId xmlns:p14="http://schemas.microsoft.com/office/powerpoint/2010/main" val="100203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1A47C33B-F862-4C59-A2EB-9EC16960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2" y="643467"/>
            <a:ext cx="1046209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2CA8-5207-464F-973A-3FD29F53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</a:t>
            </a:r>
            <a:r>
              <a:rPr lang="en-US" dirty="0" err="1"/>
              <a:t>INjuries</a:t>
            </a:r>
            <a:r>
              <a:rPr lang="en-US" dirty="0"/>
              <a:t>: Wrist Flexor Strain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5CE1A-C87D-4D8A-9C5D-8DA3EDF4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sz="2000" dirty="0"/>
              <a:t>Wrist flexor at the elbow often result in pain over the medial epicondyle of the </a:t>
            </a:r>
            <a:r>
              <a:rPr lang="en-US" sz="2000" dirty="0" err="1"/>
              <a:t>humerus</a:t>
            </a:r>
            <a:r>
              <a:rPr lang="en-US" sz="2000" dirty="0"/>
              <a:t> or the front of the forearm</a:t>
            </a:r>
          </a:p>
          <a:p>
            <a:pPr marL="305435" indent="-305435"/>
            <a:r>
              <a:rPr lang="en-US" sz="2000" dirty="0"/>
              <a:t>These strains can result from excessive resistance during wrist flexion movements or, more commonly, from overuse</a:t>
            </a:r>
          </a:p>
          <a:p>
            <a:pPr marL="305435" indent="-305435"/>
            <a:r>
              <a:rPr lang="en-US" sz="2000" dirty="0"/>
              <a:t>Initially, this condition should be treated with PRICES and activity should be modified</a:t>
            </a:r>
          </a:p>
          <a:p>
            <a:pPr marL="305435" indent="-305435"/>
            <a:r>
              <a:rPr lang="en-US" sz="2000" dirty="0"/>
              <a:t>Mild stretching can be performed by the athlete, and wrist curls and grip strengthening are helpful</a:t>
            </a:r>
          </a:p>
        </p:txBody>
      </p:sp>
    </p:spTree>
    <p:extLst>
      <p:ext uri="{BB962C8B-B14F-4D97-AF65-F5344CB8AC3E}">
        <p14:creationId xmlns:p14="http://schemas.microsoft.com/office/powerpoint/2010/main" val="141275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>
            <a:solidFill>
              <a:srgbClr val="A16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D7ABB54-91FC-4C6B-BD08-B28B88B2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35" y="778935"/>
            <a:ext cx="4024504" cy="5209714"/>
          </a:xfrm>
          <a:prstGeom prst="rect">
            <a:avLst/>
          </a:prstGeom>
          <a:ln>
            <a:noFill/>
          </a:ln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A16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24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395D-88EE-4BCF-AF2E-87D3CC21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62" y="573368"/>
            <a:ext cx="11963333" cy="974072"/>
          </a:xfrm>
        </p:spPr>
        <p:txBody>
          <a:bodyPr/>
          <a:lstStyle/>
          <a:p>
            <a:r>
              <a:rPr lang="en-US" dirty="0"/>
              <a:t>Muscle and Tendon Injuries: Medial &amp; Lateral Epicondylitis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A691-B561-4B32-BA37-1D7E53ADB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62" y="1546667"/>
            <a:ext cx="11931135" cy="5212147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en-US" dirty="0"/>
              <a:t>Elbow is prone to overuse conditions that create chronic inflammation, which frequently occurs at the medial and lateral epicondyles of the </a:t>
            </a:r>
            <a:r>
              <a:rPr lang="en-US" dirty="0" err="1"/>
              <a:t>humerus</a:t>
            </a:r>
            <a:endParaRPr lang="en-US"/>
          </a:p>
          <a:p>
            <a:pPr marL="305435" indent="-305435"/>
            <a:r>
              <a:rPr lang="en-US" dirty="0"/>
              <a:t>These conditions are called medial epicondylitis and lateral epicondylitis (more common)</a:t>
            </a:r>
          </a:p>
          <a:p>
            <a:pPr marL="305435" indent="-305435"/>
            <a:r>
              <a:rPr lang="en-US" dirty="0"/>
              <a:t>As a result of poor mechanics and continual use over a long period of time, the wrist extensor tendons at the lateral epicondyle of the </a:t>
            </a:r>
            <a:r>
              <a:rPr lang="en-US" dirty="0" err="1"/>
              <a:t>humerus</a:t>
            </a:r>
            <a:r>
              <a:rPr lang="en-US" dirty="0"/>
              <a:t> can become chronically inflamed</a:t>
            </a:r>
          </a:p>
          <a:p>
            <a:pPr marL="305435" indent="-305435"/>
            <a:r>
              <a:rPr lang="en-US" dirty="0"/>
              <a:t>Because racquet sports are a common cause, this condition is called tennis elbow</a:t>
            </a:r>
          </a:p>
          <a:p>
            <a:pPr marL="305435" indent="-305435"/>
            <a:r>
              <a:rPr lang="en-US" b="1" u="sng" dirty="0"/>
              <a:t>Tennis elbow: inflammation of the lateral epicondyle of the elbow, usually from overuse of the wrist extensor muscles </a:t>
            </a:r>
          </a:p>
          <a:p>
            <a:pPr marL="305435" indent="-305435"/>
            <a:r>
              <a:rPr lang="en-US" dirty="0"/>
              <a:t>In the industrial setting, daily use of equipment such as a hammer and any gripping and lifting activities can cause lateral elbow inflammation</a:t>
            </a:r>
          </a:p>
          <a:p>
            <a:pPr marL="305435" indent="-305435"/>
            <a:r>
              <a:rPr lang="en-US" dirty="0"/>
              <a:t>Lateral epicondylitis is characterized by pain over the lateral epicondyle of the </a:t>
            </a:r>
            <a:r>
              <a:rPr lang="en-US" dirty="0" err="1"/>
              <a:t>humerus</a:t>
            </a:r>
            <a:r>
              <a:rPr lang="en-US" dirty="0"/>
              <a:t> and minimal swelling is sometimes present</a:t>
            </a:r>
          </a:p>
          <a:p>
            <a:pPr marL="305435" indent="-305435"/>
            <a:r>
              <a:rPr lang="en-US" dirty="0"/>
              <a:t>Initially the AT should treat with PRICES and a support, usually in the form of a tennis elbow strap that is wrapped around the elbow</a:t>
            </a:r>
          </a:p>
          <a:p>
            <a:pPr marL="305435" indent="-305435"/>
            <a:r>
              <a:rPr lang="en-US" dirty="0"/>
              <a:t>Limiting the amount of activity that aggravates the condition is suggested</a:t>
            </a:r>
          </a:p>
          <a:p>
            <a:pPr marL="305435" indent="-305435"/>
            <a:r>
              <a:rPr lang="en-US" dirty="0"/>
              <a:t>Mild stretching of the extensor tendons is helpful, and muscular strength endurance should be improved as tolerated</a:t>
            </a:r>
          </a:p>
        </p:txBody>
      </p:sp>
    </p:spTree>
    <p:extLst>
      <p:ext uri="{BB962C8B-B14F-4D97-AF65-F5344CB8AC3E}">
        <p14:creationId xmlns:p14="http://schemas.microsoft.com/office/powerpoint/2010/main" val="227357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3DA-E867-4286-B38B-C1EC1A6B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6" y="702156"/>
            <a:ext cx="11877474" cy="100627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MUSCLE AND TENDON INJURIES: MEDIAL &amp; LATERAL EPICONDYLITIS </a:t>
            </a:r>
            <a:r>
              <a:rPr lang="en-US" dirty="0" err="1">
                <a:ea typeface="+mj-lt"/>
                <a:cs typeface="+mj-lt"/>
              </a:rPr>
              <a:t>Con't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DB46-5D12-4EE5-954D-EE722AD2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2" y="1718386"/>
            <a:ext cx="11941867" cy="5018964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/>
              <a:t>The athlete should gradually be allowed to participate in further activity</a:t>
            </a:r>
          </a:p>
          <a:p>
            <a:pPr marL="305435" indent="-305435"/>
            <a:r>
              <a:rPr lang="en-US" sz="2000" dirty="0"/>
              <a:t>The AT may reduce the number of repetitions performed by the athlete and may also suggest the use of a two-handed backhand in racquet sports</a:t>
            </a:r>
          </a:p>
          <a:p>
            <a:pPr marL="305435" indent="-305435"/>
            <a:r>
              <a:rPr lang="en-US" sz="2000" dirty="0"/>
              <a:t>The team physician may choose to use medication to help resolve the condition</a:t>
            </a:r>
          </a:p>
          <a:p>
            <a:pPr marL="305435" indent="-305435"/>
            <a:r>
              <a:rPr lang="en-US" sz="2000" dirty="0"/>
              <a:t>Although not common as lateral epicondylitis, many athletes get medial epicondylitis as a result of repetitive throwing</a:t>
            </a:r>
          </a:p>
          <a:p>
            <a:pPr marL="305435" indent="-305435"/>
            <a:r>
              <a:rPr lang="en-US" sz="2000" dirty="0"/>
              <a:t>This condition involves inflammation of the wrist flexor tendons where they attach to the </a:t>
            </a:r>
            <a:r>
              <a:rPr lang="en-US" sz="2000" dirty="0" err="1"/>
              <a:t>humerus</a:t>
            </a:r>
            <a:endParaRPr lang="en-US" sz="2000" dirty="0"/>
          </a:p>
          <a:p>
            <a:pPr marL="305435" indent="-305435"/>
            <a:r>
              <a:rPr lang="en-US" sz="2000" b="1" u="sng" dirty="0"/>
              <a:t>Little League elbow: an injury to the medial aspect of the elbow in young throwing athletes, usually from overuse</a:t>
            </a:r>
          </a:p>
          <a:p>
            <a:pPr marL="305435" indent="-305435"/>
            <a:r>
              <a:rPr lang="en-US" sz="2000" dirty="0"/>
              <a:t>Is also suggest to be a separation of the epiphysis at the medial aspect of the </a:t>
            </a:r>
            <a:r>
              <a:rPr lang="en-US" sz="2000" dirty="0" err="1"/>
              <a:t>humerus</a:t>
            </a:r>
            <a:r>
              <a:rPr lang="en-US" sz="2000" dirty="0"/>
              <a:t> in younger athletes (usually between 9-12) as a result of throwing</a:t>
            </a:r>
          </a:p>
        </p:txBody>
      </p:sp>
    </p:spTree>
    <p:extLst>
      <p:ext uri="{BB962C8B-B14F-4D97-AF65-F5344CB8AC3E}">
        <p14:creationId xmlns:p14="http://schemas.microsoft.com/office/powerpoint/2010/main" val="142255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2AAB-3E69-4D89-B8A8-CE66E0F4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62" y="616297"/>
            <a:ext cx="11437446" cy="941875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MUSCLE AND TENDON INJURIES: MEDIAL &amp; LATERAL EPICONDYLITIS CON'T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D96E1-69CD-4B53-9066-D8FC0BCF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0" y="1600329"/>
            <a:ext cx="12070656" cy="5179950"/>
          </a:xfrm>
        </p:spPr>
        <p:txBody>
          <a:bodyPr/>
          <a:lstStyle/>
          <a:p>
            <a:pPr marL="305435" indent="-305435"/>
            <a:r>
              <a:rPr lang="en-US" sz="2400" dirty="0"/>
              <a:t>Treatment for medial epicondylitis is similar to that of lateral epicondylitis, PRICES</a:t>
            </a:r>
          </a:p>
          <a:p>
            <a:pPr marL="305435" indent="-305435"/>
            <a:r>
              <a:rPr lang="en-US" sz="2400" dirty="0"/>
              <a:t>The athlete needs to decrease the amount of throwing and strengthen the wrist flexor muscles</a:t>
            </a:r>
          </a:p>
          <a:p>
            <a:pPr marL="305435" indent="-305435"/>
            <a:r>
              <a:rPr lang="en-US" sz="2400" dirty="0"/>
              <a:t>The AT will monitor either condition and will also perform a thorough evaluation because compression of the ulnar nerve is possible at the elbow injury has occurred</a:t>
            </a:r>
          </a:p>
          <a:p>
            <a:pPr marL="305435" indent="-305435"/>
            <a:r>
              <a:rPr lang="en-US" sz="2400" dirty="0"/>
              <a:t>The AT will refer the athlete to a physician if a fracture is suspected or if the athlete is complaining of numbness, tingling, or excessive pain </a:t>
            </a:r>
          </a:p>
        </p:txBody>
      </p:sp>
    </p:spTree>
    <p:extLst>
      <p:ext uri="{BB962C8B-B14F-4D97-AF65-F5344CB8AC3E}">
        <p14:creationId xmlns:p14="http://schemas.microsoft.com/office/powerpoint/2010/main" val="25717483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5E8E2"/>
      </a:lt2>
      <a:accent1>
        <a:srgbClr val="AB96C6"/>
      </a:accent1>
      <a:accent2>
        <a:srgbClr val="7F7FBA"/>
      </a:accent2>
      <a:accent3>
        <a:srgbClr val="90A5C3"/>
      </a:accent3>
      <a:accent4>
        <a:srgbClr val="7CACB6"/>
      </a:accent4>
      <a:accent5>
        <a:srgbClr val="82ACA2"/>
      </a:accent5>
      <a:accent6>
        <a:srgbClr val="77AF8A"/>
      </a:accent6>
      <a:hlink>
        <a:srgbClr val="738A54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Schoolbook</vt:lpstr>
      <vt:lpstr>Franklin Gothic Book</vt:lpstr>
      <vt:lpstr>Gill Sans MT</vt:lpstr>
      <vt:lpstr>Wingdings 2</vt:lpstr>
      <vt:lpstr>DividendVTI</vt:lpstr>
      <vt:lpstr>Muscle and Tendon Injuries: Elbow Flexor Strains</vt:lpstr>
      <vt:lpstr>PowerPoint Presentation</vt:lpstr>
      <vt:lpstr>Muscle and Tendon Injuries: Elbow Extensor Strain</vt:lpstr>
      <vt:lpstr>PowerPoint Presentation</vt:lpstr>
      <vt:lpstr>Muscle and Tendon INjuries: Wrist Flexor Strain</vt:lpstr>
      <vt:lpstr>PowerPoint Presentation</vt:lpstr>
      <vt:lpstr>Muscle and Tendon Injuries: Medial &amp; Lateral Epicondylitis</vt:lpstr>
      <vt:lpstr>MUSCLE AND TENDON INJURIES: MEDIAL &amp; LATERAL EPICONDYLITIS Con't</vt:lpstr>
      <vt:lpstr>MUSCLE AND TENDON INJURIES: MEDIAL &amp; LATERAL EPICONDYLITIS CON'T</vt:lpstr>
      <vt:lpstr>PowerPoint Presentation</vt:lpstr>
      <vt:lpstr>Ligament Injuries</vt:lpstr>
      <vt:lpstr>Ligament injuries: Ulnar Collateral Ligament Sprains</vt:lpstr>
      <vt:lpstr>LIGAMENT INJURIES: ULNAR COLLATERAL LIGAMENT SPRAINS Con't</vt:lpstr>
      <vt:lpstr>PowerPoint Presentation</vt:lpstr>
      <vt:lpstr>Ligament injuries: Radial Collateral Ligament Sprains</vt:lpstr>
      <vt:lpstr>PowerPoint Presentation</vt:lpstr>
      <vt:lpstr>Combined Hyperflexion Injuries</vt:lpstr>
      <vt:lpstr>PowerPoint Presentation</vt:lpstr>
      <vt:lpstr>Nerve Injuries</vt:lpstr>
      <vt:lpstr>PowerPoint Presentation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and Tendon Injuries: Elbow Flexor Strains</dc:title>
  <dc:creator>McGehee, Chelsea T.</dc:creator>
  <cp:lastModifiedBy>McGehee, Chelsea T.</cp:lastModifiedBy>
  <cp:revision>1</cp:revision>
  <dcterms:created xsi:type="dcterms:W3CDTF">2020-01-13T15:08:13Z</dcterms:created>
  <dcterms:modified xsi:type="dcterms:W3CDTF">2020-01-13T15:08:43Z</dcterms:modified>
</cp:coreProperties>
</file>