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56" r:id="rId2"/>
    <p:sldId id="257" r:id="rId3"/>
    <p:sldId id="258" r:id="rId4"/>
    <p:sldId id="259" r:id="rId5"/>
    <p:sldId id="260" r:id="rId6"/>
    <p:sldId id="261" r:id="rId7"/>
    <p:sldId id="262" r:id="rId8"/>
    <p:sldId id="263" r:id="rId9"/>
    <p:sldId id="264" r:id="rId10"/>
    <p:sldId id="293" r:id="rId11"/>
    <p:sldId id="265"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1/13/2020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143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473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1/13/2020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083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1/13/2020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713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1/13/2020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790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916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94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2664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9859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1/13/2020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0224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135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1/13/2020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7457295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9" r:id="rId5"/>
    <p:sldLayoutId id="2147483703" r:id="rId6"/>
    <p:sldLayoutId id="2147483704" r:id="rId7"/>
    <p:sldLayoutId id="2147483705" r:id="rId8"/>
    <p:sldLayoutId id="2147483708" r:id="rId9"/>
    <p:sldLayoutId id="2147483706" r:id="rId10"/>
    <p:sldLayoutId id="2147483707"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AA256D1-ADF3-497C-9AD3-D2BEA9A39F03}"/>
              </a:ext>
            </a:extLst>
          </p:cNvPr>
          <p:cNvPicPr>
            <a:picLocks noChangeAspect="1"/>
          </p:cNvPicPr>
          <p:nvPr/>
        </p:nvPicPr>
        <p:blipFill rotWithShape="1">
          <a:blip r:embed="rId2"/>
          <a:srcRect t="10716" r="9085" b="12668"/>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4200" y="1524001"/>
            <a:ext cx="3412067" cy="3478384"/>
          </a:xfrm>
        </p:spPr>
        <p:txBody>
          <a:bodyPr>
            <a:normAutofit/>
          </a:bodyPr>
          <a:lstStyle/>
          <a:p>
            <a:r>
              <a:rPr lang="en-US" sz="4800" dirty="0">
                <a:solidFill>
                  <a:srgbClr val="FFFFFF"/>
                </a:solidFill>
              </a:rPr>
              <a:t>Chapter 11: Elbow Injuries</a:t>
            </a:r>
          </a:p>
        </p:txBody>
      </p:sp>
      <p:sp>
        <p:nvSpPr>
          <p:cNvPr id="3" name="Subtitle 2"/>
          <p:cNvSpPr>
            <a:spLocks noGrp="1"/>
          </p:cNvSpPr>
          <p:nvPr>
            <p:ph type="subTitle" idx="1"/>
          </p:nvPr>
        </p:nvSpPr>
        <p:spPr>
          <a:xfrm>
            <a:off x="584200" y="5145513"/>
            <a:ext cx="3412067" cy="738820"/>
          </a:xfrm>
        </p:spPr>
        <p:txBody>
          <a:bodyPr>
            <a:normAutofit/>
          </a:bodyPr>
          <a:lstStyle/>
          <a:p>
            <a:r>
              <a:rPr lang="en-US" dirty="0">
                <a:solidFill>
                  <a:srgbClr val="FFFFFF"/>
                </a:solidFill>
              </a:rPr>
              <a:t>Unit 4: Understanding Athletic Injuries to the Upper region</a:t>
            </a:r>
            <a:endParaRPr lang="en-US" dirty="0">
              <a:solidFill>
                <a:srgbClr val="FFFFFF">
                  <a:alpha val="75000"/>
                </a:srgbClr>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A210-42D6-4DD9-9F60-F778B347FA60}"/>
              </a:ext>
            </a:extLst>
          </p:cNvPr>
          <p:cNvSpPr>
            <a:spLocks noGrp="1"/>
          </p:cNvSpPr>
          <p:nvPr>
            <p:ph type="title"/>
          </p:nvPr>
        </p:nvSpPr>
        <p:spPr>
          <a:xfrm>
            <a:off x="581192" y="702156"/>
            <a:ext cx="11029616" cy="829287"/>
          </a:xfrm>
        </p:spPr>
        <p:txBody>
          <a:bodyPr>
            <a:normAutofit/>
          </a:bodyPr>
          <a:lstStyle/>
          <a:p>
            <a:r>
              <a:rPr lang="en-US" sz="4400" dirty="0"/>
              <a:t>PRICES</a:t>
            </a:r>
          </a:p>
        </p:txBody>
      </p:sp>
      <p:sp>
        <p:nvSpPr>
          <p:cNvPr id="3" name="Content Placeholder 2">
            <a:extLst>
              <a:ext uri="{FF2B5EF4-FFF2-40B4-BE49-F238E27FC236}">
                <a16:creationId xmlns:a16="http://schemas.microsoft.com/office/drawing/2014/main" id="{4E92562B-38CB-4FC7-8494-99D1411F4460}"/>
              </a:ext>
            </a:extLst>
          </p:cNvPr>
          <p:cNvSpPr>
            <a:spLocks noGrp="1"/>
          </p:cNvSpPr>
          <p:nvPr>
            <p:ph idx="1"/>
          </p:nvPr>
        </p:nvSpPr>
        <p:spPr/>
        <p:txBody>
          <a:bodyPr vert="horz" lIns="91440" tIns="45720" rIns="91440" bIns="45720" rtlCol="0" anchor="ctr">
            <a:noAutofit/>
          </a:bodyPr>
          <a:lstStyle/>
          <a:p>
            <a:pPr marL="305435" indent="-305435"/>
            <a:r>
              <a:rPr lang="en-US" sz="2800" b="1" u="sng" dirty="0"/>
              <a:t>PROTECTION</a:t>
            </a:r>
          </a:p>
          <a:p>
            <a:pPr marL="305435" indent="-305435"/>
            <a:r>
              <a:rPr lang="en-US" sz="2800" b="1" u="sng" dirty="0"/>
              <a:t>REST</a:t>
            </a:r>
          </a:p>
          <a:p>
            <a:pPr marL="305435" indent="-305435"/>
            <a:r>
              <a:rPr lang="en-US" sz="2800" b="1" u="sng" dirty="0"/>
              <a:t>ICE</a:t>
            </a:r>
          </a:p>
          <a:p>
            <a:pPr marL="305435" indent="-305435"/>
            <a:r>
              <a:rPr lang="en-US" sz="2800" b="1" u="sng" dirty="0"/>
              <a:t>COMPRESSION</a:t>
            </a:r>
          </a:p>
          <a:p>
            <a:pPr marL="305435" indent="-305435"/>
            <a:r>
              <a:rPr lang="en-US" sz="2800" b="1" u="sng" dirty="0"/>
              <a:t>ELEVATION</a:t>
            </a:r>
          </a:p>
          <a:p>
            <a:pPr marL="305435" indent="-305435"/>
            <a:r>
              <a:rPr lang="en-US" sz="2800" b="1" u="sng" dirty="0"/>
              <a:t>SUPPORT</a:t>
            </a:r>
          </a:p>
        </p:txBody>
      </p:sp>
    </p:spTree>
    <p:extLst>
      <p:ext uri="{BB962C8B-B14F-4D97-AF65-F5344CB8AC3E}">
        <p14:creationId xmlns:p14="http://schemas.microsoft.com/office/powerpoint/2010/main" val="162425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3C93-32AF-4A13-A94B-24D61C553D3B}"/>
              </a:ext>
            </a:extLst>
          </p:cNvPr>
          <p:cNvSpPr>
            <a:spLocks noGrp="1"/>
          </p:cNvSpPr>
          <p:nvPr>
            <p:ph type="title"/>
          </p:nvPr>
        </p:nvSpPr>
        <p:spPr>
          <a:xfrm>
            <a:off x="236136" y="702156"/>
            <a:ext cx="11762860" cy="1188720"/>
          </a:xfrm>
        </p:spPr>
        <p:txBody>
          <a:bodyPr>
            <a:normAutofit/>
          </a:bodyPr>
          <a:lstStyle/>
          <a:p>
            <a:r>
              <a:rPr lang="en-US" sz="2800"/>
              <a:t>Treating elbow injuries and conditions: Bone INjuries</a:t>
            </a:r>
          </a:p>
        </p:txBody>
      </p:sp>
      <p:sp>
        <p:nvSpPr>
          <p:cNvPr id="3" name="Content Placeholder 2">
            <a:extLst>
              <a:ext uri="{FF2B5EF4-FFF2-40B4-BE49-F238E27FC236}">
                <a16:creationId xmlns:a16="http://schemas.microsoft.com/office/drawing/2014/main" id="{7EDE07ED-62A2-46E3-9C67-61C9A52B9B58}"/>
              </a:ext>
            </a:extLst>
          </p:cNvPr>
          <p:cNvSpPr>
            <a:spLocks noGrp="1"/>
          </p:cNvSpPr>
          <p:nvPr>
            <p:ph idx="1"/>
          </p:nvPr>
        </p:nvSpPr>
        <p:spPr>
          <a:xfrm>
            <a:off x="121117" y="1952676"/>
            <a:ext cx="11992897" cy="4770296"/>
          </a:xfrm>
        </p:spPr>
        <p:txBody>
          <a:bodyPr/>
          <a:lstStyle/>
          <a:p>
            <a:pPr marL="305435" indent="-305435"/>
            <a:r>
              <a:rPr lang="en-US" sz="2400"/>
              <a:t>Bone fractures to the distal end of the humerus are not common in athletics</a:t>
            </a:r>
          </a:p>
          <a:p>
            <a:pPr marL="305435" indent="-305435"/>
            <a:r>
              <a:rPr lang="en-US" sz="2400"/>
              <a:t>If they do occur, it is often due to powerful mechanisms of injury, such as the hand being planted on the ground and someone forcing the arm into excessive side bending</a:t>
            </a:r>
          </a:p>
          <a:p>
            <a:pPr marL="305435" indent="-305435"/>
            <a:r>
              <a:rPr lang="en-US" sz="2400"/>
              <a:t>Fractures between the condyles of the humerus are also rare in sport, but if direct impact is the mechanism of injury and pain is located at the medial aspect of the elbow about 2 inches above the joint, a fracture should be suspected</a:t>
            </a:r>
          </a:p>
          <a:p>
            <a:pPr marL="305435" indent="-305435"/>
            <a:r>
              <a:rPr lang="en-US" sz="2400"/>
              <a:t>If either type of fracture occurs, it is an absolute emergency because it can result in compression of an artery or nerve</a:t>
            </a:r>
            <a:endParaRPr lang="en-US" sz="2000" dirty="0"/>
          </a:p>
        </p:txBody>
      </p:sp>
    </p:spTree>
    <p:extLst>
      <p:ext uri="{BB962C8B-B14F-4D97-AF65-F5344CB8AC3E}">
        <p14:creationId xmlns:p14="http://schemas.microsoft.com/office/powerpoint/2010/main" val="300850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101D3-97D1-488C-9DBE-567B94F41D6C}"/>
              </a:ext>
            </a:extLst>
          </p:cNvPr>
          <p:cNvSpPr>
            <a:spLocks noGrp="1"/>
          </p:cNvSpPr>
          <p:nvPr>
            <p:ph type="title"/>
          </p:nvPr>
        </p:nvSpPr>
        <p:spPr/>
        <p:txBody>
          <a:bodyPr/>
          <a:lstStyle/>
          <a:p>
            <a:r>
              <a:rPr lang="en-US"/>
              <a:t>Bone injuries: Epiphyseal and Avulsion Fractures</a:t>
            </a:r>
          </a:p>
        </p:txBody>
      </p:sp>
      <p:sp>
        <p:nvSpPr>
          <p:cNvPr id="3" name="Content Placeholder 2">
            <a:extLst>
              <a:ext uri="{FF2B5EF4-FFF2-40B4-BE49-F238E27FC236}">
                <a16:creationId xmlns:a16="http://schemas.microsoft.com/office/drawing/2014/main" id="{54B0ECAA-3089-4453-BF4E-E0FF089C4CBA}"/>
              </a:ext>
            </a:extLst>
          </p:cNvPr>
          <p:cNvSpPr>
            <a:spLocks noGrp="1"/>
          </p:cNvSpPr>
          <p:nvPr>
            <p:ph idx="1"/>
          </p:nvPr>
        </p:nvSpPr>
        <p:spPr/>
        <p:txBody>
          <a:bodyPr vert="horz" lIns="91440" tIns="45720" rIns="91440" bIns="45720" rtlCol="0" anchor="ctr">
            <a:noAutofit/>
          </a:bodyPr>
          <a:lstStyle/>
          <a:p>
            <a:pPr marL="305435" indent="-305435"/>
            <a:r>
              <a:rPr lang="en-US" sz="2400"/>
              <a:t>Epiphyseal and avulsion fractures are more common on the medial epicondyle or olecranon of the elbow</a:t>
            </a:r>
          </a:p>
          <a:p>
            <a:pPr marL="305435" indent="-305435"/>
            <a:r>
              <a:rPr lang="en-US" sz="2400"/>
              <a:t>An epiphyseal injury should be suspected whenever an athlete presents with swelling, pain, and loss of movement</a:t>
            </a:r>
          </a:p>
          <a:p>
            <a:pPr marL="305435" indent="-305435"/>
            <a:r>
              <a:rPr lang="en-US" sz="2400"/>
              <a:t>A growing athlete is more likely to injure the growth plate than suffer a bone fracture or ligament injury</a:t>
            </a:r>
          </a:p>
          <a:p>
            <a:pPr marL="305435" indent="-305435"/>
            <a:r>
              <a:rPr lang="en-US" sz="2400"/>
              <a:t>Severe pain and deformity indicate an avulsion fracture</a:t>
            </a:r>
          </a:p>
          <a:p>
            <a:pPr marL="305435" indent="-305435"/>
            <a:r>
              <a:rPr lang="en-US" sz="2400"/>
              <a:t>If either of these injuries are suspected, the AT should refer athlete to a physician</a:t>
            </a:r>
            <a:endParaRPr lang="en-US" sz="2000" dirty="0"/>
          </a:p>
        </p:txBody>
      </p:sp>
    </p:spTree>
    <p:extLst>
      <p:ext uri="{BB962C8B-B14F-4D97-AF65-F5344CB8AC3E}">
        <p14:creationId xmlns:p14="http://schemas.microsoft.com/office/powerpoint/2010/main" val="223278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1FB50-0611-45F2-8BF2-739990C2B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9C932-1785-4A1F-B97A-5248EE0DC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882" y="482556"/>
            <a:ext cx="5297251" cy="589788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490B7E-8308-49C9-9C90-6752EE130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6" y="645964"/>
            <a:ext cx="4993699"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black, man, sitting, tattoo&#10;&#10;Description generated with very high confidence">
            <a:extLst>
              <a:ext uri="{FF2B5EF4-FFF2-40B4-BE49-F238E27FC236}">
                <a16:creationId xmlns:a16="http://schemas.microsoft.com/office/drawing/2014/main" id="{5E20149F-84FB-44DB-A077-51C37A6E809D}"/>
              </a:ext>
            </a:extLst>
          </p:cNvPr>
          <p:cNvPicPr>
            <a:picLocks noChangeAspect="1"/>
          </p:cNvPicPr>
          <p:nvPr/>
        </p:nvPicPr>
        <p:blipFill>
          <a:blip r:embed="rId2"/>
          <a:stretch>
            <a:fillRect/>
          </a:stretch>
        </p:blipFill>
        <p:spPr>
          <a:xfrm>
            <a:off x="1281348" y="1457540"/>
            <a:ext cx="4010318" cy="3941765"/>
          </a:xfrm>
          <a:prstGeom prst="rect">
            <a:avLst/>
          </a:prstGeom>
        </p:spPr>
      </p:pic>
      <p:sp>
        <p:nvSpPr>
          <p:cNvPr id="15" name="Rectangle 14">
            <a:extLst>
              <a:ext uri="{FF2B5EF4-FFF2-40B4-BE49-F238E27FC236}">
                <a16:creationId xmlns:a16="http://schemas.microsoft.com/office/drawing/2014/main" id="{E26B8CCE-6B07-4893-AAA1-800EDAEF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1275" y="486882"/>
            <a:ext cx="5297251" cy="589788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765C21-6EFA-4B34-9F54-9CCD8B953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6883" y="663258"/>
            <a:ext cx="4993699"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range, looking, black, sitting&#10;&#10;Description generated with very high confidence">
            <a:extLst>
              <a:ext uri="{FF2B5EF4-FFF2-40B4-BE49-F238E27FC236}">
                <a16:creationId xmlns:a16="http://schemas.microsoft.com/office/drawing/2014/main" id="{BCAB8294-50AE-4E00-AF53-82BCBE24EDB8}"/>
              </a:ext>
            </a:extLst>
          </p:cNvPr>
          <p:cNvPicPr>
            <a:picLocks noChangeAspect="1"/>
          </p:cNvPicPr>
          <p:nvPr/>
        </p:nvPicPr>
        <p:blipFill>
          <a:blip r:embed="rId3"/>
          <a:stretch>
            <a:fillRect/>
          </a:stretch>
        </p:blipFill>
        <p:spPr>
          <a:xfrm>
            <a:off x="6894741" y="2229654"/>
            <a:ext cx="4010318" cy="2406190"/>
          </a:xfrm>
          <a:prstGeom prst="rect">
            <a:avLst/>
          </a:prstGeom>
        </p:spPr>
      </p:pic>
    </p:spTree>
    <p:extLst>
      <p:ext uri="{BB962C8B-B14F-4D97-AF65-F5344CB8AC3E}">
        <p14:creationId xmlns:p14="http://schemas.microsoft.com/office/powerpoint/2010/main" val="2890806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74501-B81A-4F28-B896-47E7FEC15521}"/>
              </a:ext>
            </a:extLst>
          </p:cNvPr>
          <p:cNvSpPr>
            <a:spLocks noGrp="1"/>
          </p:cNvSpPr>
          <p:nvPr>
            <p:ph type="title"/>
          </p:nvPr>
        </p:nvSpPr>
        <p:spPr/>
        <p:txBody>
          <a:bodyPr/>
          <a:lstStyle/>
          <a:p>
            <a:r>
              <a:rPr lang="en-US"/>
              <a:t>Bone injuries: Ulnar dislocation</a:t>
            </a:r>
          </a:p>
        </p:txBody>
      </p:sp>
      <p:sp>
        <p:nvSpPr>
          <p:cNvPr id="3" name="Content Placeholder 2">
            <a:extLst>
              <a:ext uri="{FF2B5EF4-FFF2-40B4-BE49-F238E27FC236}">
                <a16:creationId xmlns:a16="http://schemas.microsoft.com/office/drawing/2014/main" id="{E78F4F5E-7E11-441A-AE71-7A10FC60F039}"/>
              </a:ext>
            </a:extLst>
          </p:cNvPr>
          <p:cNvSpPr>
            <a:spLocks noGrp="1"/>
          </p:cNvSpPr>
          <p:nvPr>
            <p:ph idx="1"/>
          </p:nvPr>
        </p:nvSpPr>
        <p:spPr>
          <a:xfrm>
            <a:off x="135494" y="1895166"/>
            <a:ext cx="11949765" cy="4842184"/>
          </a:xfrm>
        </p:spPr>
        <p:txBody>
          <a:bodyPr/>
          <a:lstStyle/>
          <a:p>
            <a:pPr marL="305435" indent="-305435"/>
            <a:r>
              <a:rPr lang="en-US" sz="2400"/>
              <a:t>The elbow is one of the most commonly dislocated joints in the body</a:t>
            </a:r>
          </a:p>
          <a:p>
            <a:pPr marL="305435" indent="-305435"/>
            <a:r>
              <a:rPr lang="en-US" sz="2400"/>
              <a:t>The ulan hooks onto the end of the humerus, making the elbow a failry tight joint; therefore, it takes a very traumatic injury to dislocate the ulna from the humerus</a:t>
            </a:r>
          </a:p>
          <a:p>
            <a:pPr marL="629920" lvl="1" indent="-305435">
              <a:lnSpc>
                <a:spcPct val="110000"/>
              </a:lnSpc>
            </a:pPr>
            <a:r>
              <a:rPr lang="en-US" sz="2000"/>
              <a:t>Usually a violent hyperextension injury or severe blow to the lateral aspect of the elbow will dislodge the ulna from the humerus</a:t>
            </a:r>
          </a:p>
          <a:p>
            <a:pPr marL="305435" indent="-305435"/>
            <a:r>
              <a:rPr lang="en-US" sz="2400"/>
              <a:t>When a dislocation occurs, an obvious deformity will be noticed</a:t>
            </a:r>
          </a:p>
          <a:p>
            <a:pPr marL="305435" indent="-305435"/>
            <a:r>
              <a:rPr lang="en-US" sz="2400"/>
              <a:t>The arm must be immediately splinted in the position it is found in, and the athlete must be seen in the emergency room by a physician so that the dislocation can be treated</a:t>
            </a:r>
            <a:endParaRPr lang="en-US" sz="2400" dirty="0"/>
          </a:p>
        </p:txBody>
      </p:sp>
    </p:spTree>
    <p:extLst>
      <p:ext uri="{BB962C8B-B14F-4D97-AF65-F5344CB8AC3E}">
        <p14:creationId xmlns:p14="http://schemas.microsoft.com/office/powerpoint/2010/main" val="1790108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308965-434A-4011-8316-8ABEFFED0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910B0D-8E24-46E7-93D7-329948C60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5609383"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F215A71-CFAF-4964-A613-D07F75FC1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9035" y="453825"/>
            <a:ext cx="5596432" cy="983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erson posing for a photo&#10;&#10;Description generated with very high confidence">
            <a:extLst>
              <a:ext uri="{FF2B5EF4-FFF2-40B4-BE49-F238E27FC236}">
                <a16:creationId xmlns:a16="http://schemas.microsoft.com/office/drawing/2014/main" id="{94C86294-691F-4437-A77A-1CB5B958D956}"/>
              </a:ext>
            </a:extLst>
          </p:cNvPr>
          <p:cNvPicPr>
            <a:picLocks noChangeAspect="1"/>
          </p:cNvPicPr>
          <p:nvPr/>
        </p:nvPicPr>
        <p:blipFill>
          <a:blip r:embed="rId2"/>
          <a:stretch>
            <a:fillRect/>
          </a:stretch>
        </p:blipFill>
        <p:spPr>
          <a:xfrm>
            <a:off x="446533" y="1318470"/>
            <a:ext cx="5609384" cy="4221060"/>
          </a:xfrm>
          <a:prstGeom prst="rect">
            <a:avLst/>
          </a:prstGeom>
        </p:spPr>
      </p:pic>
      <p:pic>
        <p:nvPicPr>
          <p:cNvPr id="2" name="Picture 2" descr="A picture containing indoor, film, vase, cup&#10;&#10;Description generated with very high confidence">
            <a:extLst>
              <a:ext uri="{FF2B5EF4-FFF2-40B4-BE49-F238E27FC236}">
                <a16:creationId xmlns:a16="http://schemas.microsoft.com/office/drawing/2014/main" id="{6182A067-ED58-4873-A86B-8CDA96D76D24}"/>
              </a:ext>
            </a:extLst>
          </p:cNvPr>
          <p:cNvPicPr>
            <a:picLocks noChangeAspect="1"/>
          </p:cNvPicPr>
          <p:nvPr/>
        </p:nvPicPr>
        <p:blipFill>
          <a:blip r:embed="rId3"/>
          <a:stretch>
            <a:fillRect/>
          </a:stretch>
        </p:blipFill>
        <p:spPr>
          <a:xfrm>
            <a:off x="6294030" y="643467"/>
            <a:ext cx="5306441" cy="5571067"/>
          </a:xfrm>
          <a:prstGeom prst="rect">
            <a:avLst/>
          </a:prstGeom>
        </p:spPr>
      </p:pic>
    </p:spTree>
    <p:extLst>
      <p:ext uri="{BB962C8B-B14F-4D97-AF65-F5344CB8AC3E}">
        <p14:creationId xmlns:p14="http://schemas.microsoft.com/office/powerpoint/2010/main" val="186431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301A-91AF-4F6E-BFAC-4946EEA09D9B}"/>
              </a:ext>
            </a:extLst>
          </p:cNvPr>
          <p:cNvSpPr>
            <a:spLocks noGrp="1"/>
          </p:cNvSpPr>
          <p:nvPr>
            <p:ph type="title"/>
          </p:nvPr>
        </p:nvSpPr>
        <p:spPr/>
        <p:txBody>
          <a:bodyPr/>
          <a:lstStyle/>
          <a:p>
            <a:r>
              <a:rPr lang="en-US"/>
              <a:t>Muscle and Tendon injuries</a:t>
            </a:r>
          </a:p>
        </p:txBody>
      </p:sp>
      <p:sp>
        <p:nvSpPr>
          <p:cNvPr id="3" name="Content Placeholder 2">
            <a:extLst>
              <a:ext uri="{FF2B5EF4-FFF2-40B4-BE49-F238E27FC236}">
                <a16:creationId xmlns:a16="http://schemas.microsoft.com/office/drawing/2014/main" id="{9BBA6173-61D9-42EE-A0CB-D32F55B8E843}"/>
              </a:ext>
            </a:extLst>
          </p:cNvPr>
          <p:cNvSpPr>
            <a:spLocks noGrp="1"/>
          </p:cNvSpPr>
          <p:nvPr>
            <p:ph idx="1"/>
          </p:nvPr>
        </p:nvSpPr>
        <p:spPr/>
        <p:txBody>
          <a:bodyPr/>
          <a:lstStyle/>
          <a:p>
            <a:pPr marL="305435" indent="-305435"/>
            <a:r>
              <a:rPr lang="en-US" sz="2400"/>
              <a:t>Strains of the elbow musculature are most often caused by either excessive resistive forces or overuse</a:t>
            </a:r>
          </a:p>
          <a:p>
            <a:pPr marL="305435" indent="-305435"/>
            <a:r>
              <a:rPr lang="en-US" sz="2400"/>
              <a:t>Elbow strains can occur in the elbow flexor and extensor musculature</a:t>
            </a:r>
          </a:p>
          <a:p>
            <a:pPr marL="305435" indent="-305435"/>
            <a:r>
              <a:rPr lang="en-US" sz="2400"/>
              <a:t>Can be mild, moderate, or severe</a:t>
            </a:r>
          </a:p>
          <a:p>
            <a:pPr marL="305435" indent="-305435"/>
            <a:r>
              <a:rPr lang="en-US" sz="2400"/>
              <a:t>A complete strain or rupture of a muscular structure, such as the biceps, is usually evident by the deformity caused when the muscle balls up due to elasticity </a:t>
            </a:r>
            <a:endParaRPr lang="en-US" sz="2400" dirty="0"/>
          </a:p>
        </p:txBody>
      </p:sp>
    </p:spTree>
    <p:extLst>
      <p:ext uri="{BB962C8B-B14F-4D97-AF65-F5344CB8AC3E}">
        <p14:creationId xmlns:p14="http://schemas.microsoft.com/office/powerpoint/2010/main" val="356334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3688-3C47-4F09-962A-A4498AD20140}"/>
              </a:ext>
            </a:extLst>
          </p:cNvPr>
          <p:cNvSpPr>
            <a:spLocks noGrp="1"/>
          </p:cNvSpPr>
          <p:nvPr>
            <p:ph type="title"/>
          </p:nvPr>
        </p:nvSpPr>
        <p:spPr/>
        <p:txBody>
          <a:bodyPr>
            <a:normAutofit/>
          </a:bodyPr>
          <a:lstStyle/>
          <a:p>
            <a:r>
              <a:rPr lang="en-US" sz="4800" dirty="0"/>
              <a:t>Objectives</a:t>
            </a:r>
          </a:p>
        </p:txBody>
      </p:sp>
      <p:sp>
        <p:nvSpPr>
          <p:cNvPr id="3" name="Content Placeholder 2">
            <a:extLst>
              <a:ext uri="{FF2B5EF4-FFF2-40B4-BE49-F238E27FC236}">
                <a16:creationId xmlns:a16="http://schemas.microsoft.com/office/drawing/2014/main" id="{3298986C-029F-49D9-B53F-A30F4F84ADC2}"/>
              </a:ext>
            </a:extLst>
          </p:cNvPr>
          <p:cNvSpPr>
            <a:spLocks noGrp="1"/>
          </p:cNvSpPr>
          <p:nvPr>
            <p:ph idx="1"/>
          </p:nvPr>
        </p:nvSpPr>
        <p:spPr/>
        <p:txBody>
          <a:bodyPr/>
          <a:lstStyle/>
          <a:p>
            <a:pPr marL="305435" indent="-305435"/>
            <a:r>
              <a:rPr lang="en-US" sz="2800" dirty="0"/>
              <a:t>Describe the basic anatomy of the arm and elbow</a:t>
            </a:r>
          </a:p>
          <a:p>
            <a:pPr marL="305435" indent="-305435"/>
            <a:r>
              <a:rPr lang="en-US" sz="2800" dirty="0"/>
              <a:t>Explain common arm and elbow injuries that occur with athletic participation</a:t>
            </a:r>
          </a:p>
          <a:p>
            <a:pPr marL="305435" indent="-305435"/>
            <a:r>
              <a:rPr lang="en-US" sz="2800" dirty="0"/>
              <a:t>Identify signs and symptoms of arm and elbow injuries</a:t>
            </a:r>
          </a:p>
          <a:p>
            <a:pPr marL="305435" indent="-305435"/>
            <a:r>
              <a:rPr lang="en-US" sz="2800" dirty="0"/>
              <a:t>Explain treatment parameters performed by ATs for elbow injuries</a:t>
            </a:r>
          </a:p>
        </p:txBody>
      </p:sp>
    </p:spTree>
    <p:extLst>
      <p:ext uri="{BB962C8B-B14F-4D97-AF65-F5344CB8AC3E}">
        <p14:creationId xmlns:p14="http://schemas.microsoft.com/office/powerpoint/2010/main" val="7246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567D1-D6D1-40AF-B813-C023FA360202}"/>
              </a:ext>
            </a:extLst>
          </p:cNvPr>
          <p:cNvSpPr>
            <a:spLocks noGrp="1"/>
          </p:cNvSpPr>
          <p:nvPr>
            <p:ph type="title"/>
          </p:nvPr>
        </p:nvSpPr>
        <p:spPr/>
        <p:txBody>
          <a:bodyPr>
            <a:normAutofit/>
          </a:bodyPr>
          <a:lstStyle/>
          <a:p>
            <a:r>
              <a:rPr lang="en-US" sz="4000" dirty="0"/>
              <a:t>Anatomy of the Elbow</a:t>
            </a:r>
          </a:p>
        </p:txBody>
      </p:sp>
      <p:sp>
        <p:nvSpPr>
          <p:cNvPr id="3" name="Content Placeholder 2">
            <a:extLst>
              <a:ext uri="{FF2B5EF4-FFF2-40B4-BE49-F238E27FC236}">
                <a16:creationId xmlns:a16="http://schemas.microsoft.com/office/drawing/2014/main" id="{376FF3A5-2B2E-4C55-B3EE-50AC78C021F1}"/>
              </a:ext>
            </a:extLst>
          </p:cNvPr>
          <p:cNvSpPr>
            <a:spLocks noGrp="1"/>
          </p:cNvSpPr>
          <p:nvPr>
            <p:ph idx="1"/>
          </p:nvPr>
        </p:nvSpPr>
        <p:spPr/>
        <p:txBody>
          <a:bodyPr vert="horz" lIns="91440" tIns="45720" rIns="91440" bIns="45720" rtlCol="0" anchor="ctr">
            <a:noAutofit/>
          </a:bodyPr>
          <a:lstStyle/>
          <a:p>
            <a:pPr marL="305435" indent="-305435"/>
            <a:r>
              <a:rPr lang="en-US" sz="2400" dirty="0"/>
              <a:t>The elbow is a huge joint involving 3 major bones: the </a:t>
            </a:r>
            <a:r>
              <a:rPr lang="en-US" sz="2400" err="1"/>
              <a:t>humerus</a:t>
            </a:r>
            <a:r>
              <a:rPr lang="en-US" sz="2400" dirty="0"/>
              <a:t>, radius, and ulna</a:t>
            </a:r>
          </a:p>
          <a:p>
            <a:pPr marL="305435" indent="-305435"/>
            <a:r>
              <a:rPr lang="en-US" sz="2400" dirty="0"/>
              <a:t>The radius and ulna are the bones between the elbow and wrist</a:t>
            </a:r>
          </a:p>
          <a:p>
            <a:pPr marL="305435" indent="-305435"/>
            <a:r>
              <a:rPr lang="en-US" sz="2400" dirty="0"/>
              <a:t>The distal end of the </a:t>
            </a:r>
            <a:r>
              <a:rPr lang="en-US" sz="2400" dirty="0" err="1"/>
              <a:t>humerus</a:t>
            </a:r>
            <a:r>
              <a:rPr lang="en-US" sz="2400" dirty="0"/>
              <a:t> becomes wider, similar to the distal end of the femur, and forms medial and lateral condyles</a:t>
            </a:r>
          </a:p>
          <a:p>
            <a:pPr marL="305435" indent="-305435"/>
            <a:r>
              <a:rPr lang="en-US" sz="2400" dirty="0"/>
              <a:t>The ulna is hooked to the end of the </a:t>
            </a:r>
            <a:r>
              <a:rPr lang="en-US" sz="2400" err="1"/>
              <a:t>humerus</a:t>
            </a:r>
            <a:r>
              <a:rPr lang="en-US" sz="2400" dirty="0"/>
              <a:t> and forms a tight joint</a:t>
            </a:r>
          </a:p>
          <a:p>
            <a:pPr marL="305435" indent="-305435"/>
            <a:r>
              <a:rPr lang="en-US" sz="2400" dirty="0"/>
              <a:t>The radius is the bone on the thumb side of the forearm</a:t>
            </a:r>
          </a:p>
          <a:p>
            <a:pPr marL="305435" indent="-305435"/>
            <a:r>
              <a:rPr lang="en-US" sz="2400" dirty="0"/>
              <a:t>It rests against the </a:t>
            </a:r>
            <a:r>
              <a:rPr lang="en-US" sz="2400" dirty="0" err="1"/>
              <a:t>humerus</a:t>
            </a:r>
            <a:r>
              <a:rPr lang="en-US" sz="2400" dirty="0"/>
              <a:t> and is able to rotate, allowing the forearm to pronate and supinate</a:t>
            </a:r>
          </a:p>
        </p:txBody>
      </p:sp>
    </p:spTree>
    <p:extLst>
      <p:ext uri="{BB962C8B-B14F-4D97-AF65-F5344CB8AC3E}">
        <p14:creationId xmlns:p14="http://schemas.microsoft.com/office/powerpoint/2010/main" val="397874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EA17E-35FE-4C2C-90E3-1A162903CFE1}"/>
              </a:ext>
            </a:extLst>
          </p:cNvPr>
          <p:cNvSpPr>
            <a:spLocks noGrp="1"/>
          </p:cNvSpPr>
          <p:nvPr>
            <p:ph type="title"/>
          </p:nvPr>
        </p:nvSpPr>
        <p:spPr/>
        <p:txBody>
          <a:bodyPr>
            <a:normAutofit/>
          </a:bodyPr>
          <a:lstStyle/>
          <a:p>
            <a:r>
              <a:rPr lang="en-US" sz="4000" dirty="0"/>
              <a:t>Anatomy of the Elbow: Muscles</a:t>
            </a:r>
          </a:p>
        </p:txBody>
      </p:sp>
      <p:sp>
        <p:nvSpPr>
          <p:cNvPr id="3" name="Content Placeholder 2">
            <a:extLst>
              <a:ext uri="{FF2B5EF4-FFF2-40B4-BE49-F238E27FC236}">
                <a16:creationId xmlns:a16="http://schemas.microsoft.com/office/drawing/2014/main" id="{BF8E3691-6C37-4FDC-BB8A-F6D2B62985E7}"/>
              </a:ext>
            </a:extLst>
          </p:cNvPr>
          <p:cNvSpPr>
            <a:spLocks noGrp="1"/>
          </p:cNvSpPr>
          <p:nvPr>
            <p:ph idx="1"/>
          </p:nvPr>
        </p:nvSpPr>
        <p:spPr/>
        <p:txBody>
          <a:bodyPr vert="horz" lIns="91440" tIns="45720" rIns="91440" bIns="45720" rtlCol="0" anchor="ctr">
            <a:noAutofit/>
          </a:bodyPr>
          <a:lstStyle/>
          <a:p>
            <a:pPr marL="305435" indent="-305435"/>
            <a:r>
              <a:rPr lang="en-US" sz="2000" dirty="0"/>
              <a:t>The triceps primarily performs elbow extension, whereas the biceps accomplishes elbow flexion</a:t>
            </a:r>
          </a:p>
          <a:p>
            <a:pPr marL="305435" indent="-305435"/>
            <a:r>
              <a:rPr lang="en-US" sz="2000" dirty="0"/>
              <a:t>The wrist flexors attach at the medial epicondyle of the </a:t>
            </a:r>
            <a:r>
              <a:rPr lang="en-US" sz="2000" dirty="0" err="1"/>
              <a:t>humerus</a:t>
            </a:r>
            <a:r>
              <a:rPr lang="en-US" sz="2000" dirty="0"/>
              <a:t> and then run toward the hand</a:t>
            </a:r>
          </a:p>
          <a:p>
            <a:pPr marL="305435" indent="-305435"/>
            <a:r>
              <a:rPr lang="en-US" sz="2000" dirty="0"/>
              <a:t>The wrist extensors attach to the lateral epicondyle of the </a:t>
            </a:r>
            <a:r>
              <a:rPr lang="en-US" sz="2000" dirty="0" err="1"/>
              <a:t>humerus</a:t>
            </a:r>
            <a:endParaRPr lang="en-US" sz="2000" dirty="0"/>
          </a:p>
          <a:p>
            <a:pPr marL="629920" lvl="1" indent="-305435"/>
            <a:r>
              <a:rPr lang="en-US" sz="1800" dirty="0"/>
              <a:t>These muscles stabilize the elbow</a:t>
            </a:r>
          </a:p>
          <a:p>
            <a:pPr marL="305435" indent="-305435"/>
            <a:r>
              <a:rPr lang="en-US" sz="2000" dirty="0"/>
              <a:t>Several nerves and blood vessels pass through the small spaces and grooves around the elbow en route to the lower arm; therefore, an injury occurring at the elbow must be assessed to determine if any of these blood vessels or nerves have been damaged</a:t>
            </a:r>
          </a:p>
          <a:p>
            <a:pPr marL="305435" indent="-305435"/>
            <a:r>
              <a:rPr lang="en-US" sz="2000" dirty="0"/>
              <a:t>Checking for a pulse and determining if the athlete is able to feel their hand is a helpful procedure</a:t>
            </a:r>
          </a:p>
        </p:txBody>
      </p:sp>
    </p:spTree>
    <p:extLst>
      <p:ext uri="{BB962C8B-B14F-4D97-AF65-F5344CB8AC3E}">
        <p14:creationId xmlns:p14="http://schemas.microsoft.com/office/powerpoint/2010/main" val="115173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9242-6F27-451E-A4FF-327DE5474CC5}"/>
              </a:ext>
            </a:extLst>
          </p:cNvPr>
          <p:cNvSpPr>
            <a:spLocks noGrp="1"/>
          </p:cNvSpPr>
          <p:nvPr>
            <p:ph type="title"/>
          </p:nvPr>
        </p:nvSpPr>
        <p:spPr/>
        <p:txBody>
          <a:bodyPr>
            <a:normAutofit/>
          </a:bodyPr>
          <a:lstStyle/>
          <a:p>
            <a:r>
              <a:rPr lang="en-US" sz="4000"/>
              <a:t>Anatomy of the Elbow: Ligaments</a:t>
            </a:r>
          </a:p>
        </p:txBody>
      </p:sp>
      <p:sp>
        <p:nvSpPr>
          <p:cNvPr id="3" name="Content Placeholder 2">
            <a:extLst>
              <a:ext uri="{FF2B5EF4-FFF2-40B4-BE49-F238E27FC236}">
                <a16:creationId xmlns:a16="http://schemas.microsoft.com/office/drawing/2014/main" id="{22E0ED5B-5C0A-402A-A7A3-F42A1602B446}"/>
              </a:ext>
            </a:extLst>
          </p:cNvPr>
          <p:cNvSpPr>
            <a:spLocks noGrp="1"/>
          </p:cNvSpPr>
          <p:nvPr>
            <p:ph idx="1"/>
          </p:nvPr>
        </p:nvSpPr>
        <p:spPr/>
        <p:txBody>
          <a:bodyPr/>
          <a:lstStyle/>
          <a:p>
            <a:pPr marL="305435" indent="-305435"/>
            <a:r>
              <a:rPr lang="en-US" sz="2000"/>
              <a:t>The joint capsule is a ligament that surrounds the elbow and provides some general stability to the elbow joint, but the elbow also relies on several major ligaments for stability, particularly the ulnar collateral, radial collateral, and annular ligaments</a:t>
            </a:r>
          </a:p>
          <a:p>
            <a:pPr marL="305435" indent="-305435"/>
            <a:r>
              <a:rPr lang="en-US" sz="2000"/>
              <a:t>The ulnar collateral ligament helps to stabilize the inside, or medial, aspect of the elbow, whereas the radial collateral ligament helps to stabilize the outside, or lateral aspect</a:t>
            </a:r>
          </a:p>
          <a:p>
            <a:pPr marL="305435" indent="-305435"/>
            <a:r>
              <a:rPr lang="en-US" sz="2000" b="1" u="sng"/>
              <a:t>Bursa: fluid-filled sac located between the olecranon and the skin</a:t>
            </a:r>
          </a:p>
          <a:p>
            <a:pPr marL="305435" indent="-305435"/>
            <a:r>
              <a:rPr lang="en-US" sz="2000"/>
              <a:t>The annular ligament helps to hold the radius and ulna together near the elbow joint</a:t>
            </a:r>
          </a:p>
          <a:p>
            <a:pPr marL="305435" indent="-305435"/>
            <a:r>
              <a:rPr lang="en-US" sz="2000"/>
              <a:t>The tissue joins the radius and the ulna from the elbow to the wrist and keeps the two bones from separating</a:t>
            </a:r>
            <a:endParaRPr lang="en-US" sz="2000" dirty="0"/>
          </a:p>
        </p:txBody>
      </p:sp>
    </p:spTree>
    <p:extLst>
      <p:ext uri="{BB962C8B-B14F-4D97-AF65-F5344CB8AC3E}">
        <p14:creationId xmlns:p14="http://schemas.microsoft.com/office/powerpoint/2010/main" val="341972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308965-434A-4011-8316-8ABEFFED0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text&#10;&#10;Description generated with very high confidence">
            <a:extLst>
              <a:ext uri="{FF2B5EF4-FFF2-40B4-BE49-F238E27FC236}">
                <a16:creationId xmlns:a16="http://schemas.microsoft.com/office/drawing/2014/main" id="{3D669BA3-90B4-4173-B3FA-42EE24C4CDE0}"/>
              </a:ext>
            </a:extLst>
          </p:cNvPr>
          <p:cNvPicPr>
            <a:picLocks noChangeAspect="1"/>
          </p:cNvPicPr>
          <p:nvPr/>
        </p:nvPicPr>
        <p:blipFill>
          <a:blip r:embed="rId2"/>
          <a:stretch>
            <a:fillRect/>
          </a:stretch>
        </p:blipFill>
        <p:spPr>
          <a:xfrm>
            <a:off x="643467" y="1313411"/>
            <a:ext cx="5130800" cy="4231179"/>
          </a:xfrm>
          <a:prstGeom prst="rect">
            <a:avLst/>
          </a:prstGeom>
        </p:spPr>
      </p:pic>
      <p:pic>
        <p:nvPicPr>
          <p:cNvPr id="2" name="Picture 2" descr="A picture containing food&#10;&#10;Description generated with very high confidence">
            <a:extLst>
              <a:ext uri="{FF2B5EF4-FFF2-40B4-BE49-F238E27FC236}">
                <a16:creationId xmlns:a16="http://schemas.microsoft.com/office/drawing/2014/main" id="{2BAF0860-94E9-4451-A69D-FBE16FC72F29}"/>
              </a:ext>
            </a:extLst>
          </p:cNvPr>
          <p:cNvPicPr>
            <a:picLocks noChangeAspect="1"/>
          </p:cNvPicPr>
          <p:nvPr/>
        </p:nvPicPr>
        <p:blipFill>
          <a:blip r:embed="rId3"/>
          <a:stretch>
            <a:fillRect/>
          </a:stretch>
        </p:blipFill>
        <p:spPr>
          <a:xfrm>
            <a:off x="6417732" y="1504950"/>
            <a:ext cx="5130800" cy="3848100"/>
          </a:xfrm>
          <a:prstGeom prst="rect">
            <a:avLst/>
          </a:prstGeom>
        </p:spPr>
      </p:pic>
    </p:spTree>
    <p:extLst>
      <p:ext uri="{BB962C8B-B14F-4D97-AF65-F5344CB8AC3E}">
        <p14:creationId xmlns:p14="http://schemas.microsoft.com/office/powerpoint/2010/main" val="28225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E7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text on a white background&#10;&#10;Description generated with high confidence">
            <a:extLst>
              <a:ext uri="{FF2B5EF4-FFF2-40B4-BE49-F238E27FC236}">
                <a16:creationId xmlns:a16="http://schemas.microsoft.com/office/drawing/2014/main" id="{C7652E5D-2CC6-44D4-BCD4-16F486CDC6EF}"/>
              </a:ext>
            </a:extLst>
          </p:cNvPr>
          <p:cNvPicPr>
            <a:picLocks noChangeAspect="1"/>
          </p:cNvPicPr>
          <p:nvPr/>
        </p:nvPicPr>
        <p:blipFill>
          <a:blip r:embed="rId2"/>
          <a:stretch>
            <a:fillRect/>
          </a:stretch>
        </p:blipFill>
        <p:spPr>
          <a:xfrm>
            <a:off x="3266452" y="643467"/>
            <a:ext cx="5659096" cy="5571066"/>
          </a:xfrm>
          <a:prstGeom prst="rect">
            <a:avLst/>
          </a:prstGeom>
        </p:spPr>
      </p:pic>
    </p:spTree>
    <p:extLst>
      <p:ext uri="{BB962C8B-B14F-4D97-AF65-F5344CB8AC3E}">
        <p14:creationId xmlns:p14="http://schemas.microsoft.com/office/powerpoint/2010/main" val="1630481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BF66-73C3-4C90-B1B5-196EA1831A85}"/>
              </a:ext>
            </a:extLst>
          </p:cNvPr>
          <p:cNvSpPr>
            <a:spLocks noGrp="1"/>
          </p:cNvSpPr>
          <p:nvPr>
            <p:ph type="title"/>
          </p:nvPr>
        </p:nvSpPr>
        <p:spPr>
          <a:xfrm>
            <a:off x="581192" y="702156"/>
            <a:ext cx="11029616" cy="958683"/>
          </a:xfrm>
        </p:spPr>
        <p:txBody>
          <a:bodyPr>
            <a:normAutofit/>
          </a:bodyPr>
          <a:lstStyle/>
          <a:p>
            <a:r>
              <a:rPr lang="en-US" sz="3600"/>
              <a:t>Preventing Elbow Injuries</a:t>
            </a:r>
          </a:p>
        </p:txBody>
      </p:sp>
      <p:sp>
        <p:nvSpPr>
          <p:cNvPr id="3" name="Content Placeholder 2">
            <a:extLst>
              <a:ext uri="{FF2B5EF4-FFF2-40B4-BE49-F238E27FC236}">
                <a16:creationId xmlns:a16="http://schemas.microsoft.com/office/drawing/2014/main" id="{57CA818D-77CB-4871-95E9-7AA61FD8D480}"/>
              </a:ext>
            </a:extLst>
          </p:cNvPr>
          <p:cNvSpPr>
            <a:spLocks noGrp="1"/>
          </p:cNvSpPr>
          <p:nvPr>
            <p:ph idx="1"/>
          </p:nvPr>
        </p:nvSpPr>
        <p:spPr>
          <a:xfrm>
            <a:off x="149872" y="1895166"/>
            <a:ext cx="11949765" cy="4870938"/>
          </a:xfrm>
        </p:spPr>
        <p:txBody>
          <a:bodyPr>
            <a:normAutofit/>
          </a:bodyPr>
          <a:lstStyle/>
          <a:p>
            <a:pPr marL="305435" indent="-305435"/>
            <a:r>
              <a:rPr lang="en-US"/>
              <a:t>The elbow is not injured frequently</a:t>
            </a:r>
          </a:p>
          <a:p>
            <a:pPr marL="305435" indent="-305435"/>
            <a:r>
              <a:rPr lang="en-US"/>
              <a:t>Many of the injuries that ATs see at the elbow joint are caused by overuse---the repetitve movements and stresses delivered to the wrist and elbow over time eventually break down the tissue, causing chronic inflammation and pain</a:t>
            </a:r>
          </a:p>
          <a:p>
            <a:pPr marL="305435" indent="-305435"/>
            <a:r>
              <a:rPr lang="en-US"/>
              <a:t>This is especially true in racket sports, such as tennis and racquetball, where injuries to the lateral aspect of the elbow are most common</a:t>
            </a:r>
          </a:p>
          <a:p>
            <a:pPr marL="305435" indent="-305435"/>
            <a:r>
              <a:rPr lang="en-US"/>
              <a:t>Many athletes pay a great deal attention to strengthening the biceps and triceps muscles, but fail to properly condition some of the smaller muscles, such as wrist flexors and extensors</a:t>
            </a:r>
          </a:p>
          <a:p>
            <a:pPr marL="305435" indent="-305435"/>
            <a:r>
              <a:rPr lang="en-US"/>
              <a:t>It is important for the AT to work with the coach to detect any improper techniques athletes are using, because they can eventually lead to overuse injuries</a:t>
            </a:r>
          </a:p>
          <a:p>
            <a:pPr marL="305435" indent="-305435"/>
            <a:r>
              <a:rPr lang="en-US"/>
              <a:t>Equipment is also a factor in the prevention of elbow injuries, epsecially in racquet sports</a:t>
            </a:r>
          </a:p>
          <a:p>
            <a:pPr marL="629920" lvl="1" indent="-305435"/>
            <a:r>
              <a:rPr lang="en-US"/>
              <a:t>Excessive stress on the elbow musculature can result from using a racquet with a grip that is too small</a:t>
            </a:r>
          </a:p>
          <a:p>
            <a:pPr marL="305435" indent="-305435"/>
            <a:r>
              <a:rPr lang="en-US"/>
              <a:t>Many athletes who throw (such as baseball and softball players) should alter their activity and rest after long days of throwing</a:t>
            </a:r>
            <a:endParaRPr lang="en-US" dirty="0"/>
          </a:p>
          <a:p>
            <a:pPr marL="305435" indent="-305435"/>
            <a:r>
              <a:rPr lang="en-US"/>
              <a:t>The rules limiting young pitchers' activity help keep overuse problems of the elbow ( and shoulder) to a minimum</a:t>
            </a:r>
            <a:endParaRPr lang="en-US" dirty="0"/>
          </a:p>
          <a:p>
            <a:pPr marL="305435" indent="-305435"/>
            <a:endParaRPr lang="en-US" dirty="0"/>
          </a:p>
        </p:txBody>
      </p:sp>
    </p:spTree>
    <p:extLst>
      <p:ext uri="{BB962C8B-B14F-4D97-AF65-F5344CB8AC3E}">
        <p14:creationId xmlns:p14="http://schemas.microsoft.com/office/powerpoint/2010/main" val="424286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E6BC291-5CE1-4B82-B414-664B6611FB51}"/>
              </a:ext>
            </a:extLst>
          </p:cNvPr>
          <p:cNvSpPr>
            <a:spLocks noGrp="1"/>
          </p:cNvSpPr>
          <p:nvPr>
            <p:ph type="title"/>
          </p:nvPr>
        </p:nvSpPr>
        <p:spPr>
          <a:xfrm>
            <a:off x="601255" y="702155"/>
            <a:ext cx="3409783" cy="1300365"/>
          </a:xfrm>
        </p:spPr>
        <p:txBody>
          <a:bodyPr>
            <a:normAutofit/>
          </a:bodyPr>
          <a:lstStyle/>
          <a:p>
            <a:r>
              <a:rPr lang="en-US">
                <a:solidFill>
                  <a:srgbClr val="FFFFFF"/>
                </a:solidFill>
              </a:rPr>
              <a:t>Treating Elbow Injuries and Conditions</a:t>
            </a:r>
          </a:p>
        </p:txBody>
      </p:sp>
      <p:sp>
        <p:nvSpPr>
          <p:cNvPr id="3" name="Content Placeholder 2">
            <a:extLst>
              <a:ext uri="{FF2B5EF4-FFF2-40B4-BE49-F238E27FC236}">
                <a16:creationId xmlns:a16="http://schemas.microsoft.com/office/drawing/2014/main" id="{EB894DD0-D825-463B-8E5D-75EE43C6732F}"/>
              </a:ext>
            </a:extLst>
          </p:cNvPr>
          <p:cNvSpPr>
            <a:spLocks noGrp="1"/>
          </p:cNvSpPr>
          <p:nvPr>
            <p:ph idx="1"/>
          </p:nvPr>
        </p:nvSpPr>
        <p:spPr>
          <a:xfrm>
            <a:off x="500614" y="2047746"/>
            <a:ext cx="3567932" cy="4111153"/>
          </a:xfrm>
        </p:spPr>
        <p:txBody>
          <a:bodyPr>
            <a:normAutofit/>
          </a:bodyPr>
          <a:lstStyle/>
          <a:p>
            <a:pPr marL="305435" indent="-305435"/>
            <a:r>
              <a:rPr lang="en-US" sz="2000">
                <a:solidFill>
                  <a:srgbClr val="FFFFFF"/>
                </a:solidFill>
              </a:rPr>
              <a:t>The medial and lateral aspects of the elbow joint can suffer ligament sprains</a:t>
            </a:r>
          </a:p>
          <a:p>
            <a:pPr marL="305435" indent="-305435"/>
            <a:r>
              <a:rPr lang="en-US" sz="2000">
                <a:solidFill>
                  <a:srgbClr val="FFFFFF"/>
                </a:solidFill>
              </a:rPr>
              <a:t>Muscle and tendon injuries occur because of the elbow and wrist are involved in repetitive stress during athletic</a:t>
            </a:r>
          </a:p>
          <a:p>
            <a:pPr marL="305435" indent="-305435"/>
            <a:r>
              <a:rPr lang="en-US" sz="2000">
                <a:solidFill>
                  <a:srgbClr val="FFFFFF"/>
                </a:solidFill>
              </a:rPr>
              <a:t>Fractures of the elbow can be extremely serious</a:t>
            </a:r>
          </a:p>
        </p:txBody>
      </p:sp>
      <p:pic>
        <p:nvPicPr>
          <p:cNvPr id="4" name="Picture 4" descr="A picture containing person, blue, holding, boy&#10;&#10;Description generated with very high confidence">
            <a:extLst>
              <a:ext uri="{FF2B5EF4-FFF2-40B4-BE49-F238E27FC236}">
                <a16:creationId xmlns:a16="http://schemas.microsoft.com/office/drawing/2014/main" id="{1A843F48-72A6-4A24-B711-E56A0CD7E24A}"/>
              </a:ext>
            </a:extLst>
          </p:cNvPr>
          <p:cNvPicPr>
            <a:picLocks noChangeAspect="1"/>
          </p:cNvPicPr>
          <p:nvPr/>
        </p:nvPicPr>
        <p:blipFill>
          <a:blip r:embed="rId2"/>
          <a:stretch>
            <a:fillRect/>
          </a:stretch>
        </p:blipFill>
        <p:spPr>
          <a:xfrm>
            <a:off x="4592231" y="1148819"/>
            <a:ext cx="6831503" cy="4542949"/>
          </a:xfrm>
          <a:prstGeom prst="rect">
            <a:avLst/>
          </a:prstGeom>
        </p:spPr>
      </p:pic>
    </p:spTree>
    <p:extLst>
      <p:ext uri="{BB962C8B-B14F-4D97-AF65-F5344CB8AC3E}">
        <p14:creationId xmlns:p14="http://schemas.microsoft.com/office/powerpoint/2010/main" val="352256020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nalogousFromLightSeedLeftStep">
      <a:dk1>
        <a:srgbClr val="000000"/>
      </a:dk1>
      <a:lt1>
        <a:srgbClr val="FFFFFF"/>
      </a:lt1>
      <a:dk2>
        <a:srgbClr val="243541"/>
      </a:dk2>
      <a:lt2>
        <a:srgbClr val="E5E8E2"/>
      </a:lt2>
      <a:accent1>
        <a:srgbClr val="AB96C6"/>
      </a:accent1>
      <a:accent2>
        <a:srgbClr val="7F7FBA"/>
      </a:accent2>
      <a:accent3>
        <a:srgbClr val="90A5C3"/>
      </a:accent3>
      <a:accent4>
        <a:srgbClr val="7CACB6"/>
      </a:accent4>
      <a:accent5>
        <a:srgbClr val="82ACA2"/>
      </a:accent5>
      <a:accent6>
        <a:srgbClr val="77AF8A"/>
      </a:accent6>
      <a:hlink>
        <a:srgbClr val="738A54"/>
      </a:hlink>
      <a:folHlink>
        <a:srgbClr val="7F7F7F"/>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office theme</Template>
  <TotalTime>4</TotalTime>
  <Words>1062</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Century Schoolbook</vt:lpstr>
      <vt:lpstr>Franklin Gothic Book</vt:lpstr>
      <vt:lpstr>Wingdings 2</vt:lpstr>
      <vt:lpstr>DividendVTI</vt:lpstr>
      <vt:lpstr>Chapter 11: Elbow Injuries</vt:lpstr>
      <vt:lpstr>Objectives</vt:lpstr>
      <vt:lpstr>Anatomy of the Elbow</vt:lpstr>
      <vt:lpstr>Anatomy of the Elbow: Muscles</vt:lpstr>
      <vt:lpstr>Anatomy of the Elbow: Ligaments</vt:lpstr>
      <vt:lpstr>PowerPoint Presentation</vt:lpstr>
      <vt:lpstr>PowerPoint Presentation</vt:lpstr>
      <vt:lpstr>Preventing Elbow Injuries</vt:lpstr>
      <vt:lpstr>Treating Elbow Injuries and Conditions</vt:lpstr>
      <vt:lpstr>PRICES</vt:lpstr>
      <vt:lpstr>Treating elbow injuries and conditions: Bone INjuries</vt:lpstr>
      <vt:lpstr>Bone injuries: Epiphyseal and Avulsion Fractures</vt:lpstr>
      <vt:lpstr>PowerPoint Presentation</vt:lpstr>
      <vt:lpstr>Bone injuries: Ulnar dislocation</vt:lpstr>
      <vt:lpstr>PowerPoint Presentation</vt:lpstr>
      <vt:lpstr>Muscle and Tendon injuries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McGehee, Chelsea T.</dc:creator>
  <cp:lastModifiedBy>McGehee, Chelsea T.</cp:lastModifiedBy>
  <cp:revision>1212</cp:revision>
  <dcterms:created xsi:type="dcterms:W3CDTF">2020-01-10T17:52:08Z</dcterms:created>
  <dcterms:modified xsi:type="dcterms:W3CDTF">2020-01-13T15:08:21Z</dcterms:modified>
</cp:coreProperties>
</file>