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38"/>
  </p:notesMasterIdLst>
  <p:handoutMasterIdLst>
    <p:handoutMasterId r:id="rId3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B3C15-75CF-AC4A-39BC-BAB8F8E0DCFF}" v="3178" dt="2020-01-24T14:25:10.648"/>
    <p1510:client id="{D0B4B15C-B4C0-45F0-BEB8-3B832B1BA0A6}" v="10255" dt="2020-01-27T04:39:15.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5" autoAdjust="0"/>
  </p:normalViewPr>
  <p:slideViewPr>
    <p:cSldViewPr snapToGrid="0">
      <p:cViewPr varScale="1">
        <p:scale>
          <a:sx n="36" d="100"/>
          <a:sy n="36" d="100"/>
        </p:scale>
        <p:origin x="1188" y="6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C72ABF-53D4-4D9F-9542-D5C2ADD1B2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FD41B16-426D-486A-B238-79C3CEA5DA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E0B234-2F68-44BA-8E87-DF8620EA5788}" type="datetimeFigureOut">
              <a:rPr lang="en-US" smtClean="0"/>
              <a:t>1/27/2020</a:t>
            </a:fld>
            <a:endParaRPr lang="en-US" dirty="0"/>
          </a:p>
        </p:txBody>
      </p:sp>
      <p:sp>
        <p:nvSpPr>
          <p:cNvPr id="4" name="Footer Placeholder 3">
            <a:extLst>
              <a:ext uri="{FF2B5EF4-FFF2-40B4-BE49-F238E27FC236}">
                <a16:creationId xmlns:a16="http://schemas.microsoft.com/office/drawing/2014/main" id="{5A7A38E2-DD5C-406B-8EF0-1A2AA7F0DD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EA84437-2ECB-4D04-B15C-3ACAF9D643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F93A47-5645-405E-A9C8-4F209EFD483D}" type="slidenum">
              <a:rPr lang="en-US" smtClean="0"/>
              <a:t>‹#›</a:t>
            </a:fld>
            <a:endParaRPr lang="en-US" dirty="0"/>
          </a:p>
        </p:txBody>
      </p:sp>
    </p:spTree>
    <p:extLst>
      <p:ext uri="{BB962C8B-B14F-4D97-AF65-F5344CB8AC3E}">
        <p14:creationId xmlns:p14="http://schemas.microsoft.com/office/powerpoint/2010/main" val="347294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311CA-93C4-49C4-AB27-D890B864A2C0}" type="datetimeFigureOut">
              <a:rPr lang="en-US" smtClean="0"/>
              <a:t>1/27/2020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F8156-AEAB-4FBC-AB8B-4BF718B4C226}" type="slidenum">
              <a:rPr lang="en-US" smtClean="0"/>
              <a:t>‹#›</a:t>
            </a:fld>
            <a:endParaRPr lang="en-US" dirty="0"/>
          </a:p>
        </p:txBody>
      </p:sp>
    </p:spTree>
    <p:extLst>
      <p:ext uri="{BB962C8B-B14F-4D97-AF65-F5344CB8AC3E}">
        <p14:creationId xmlns:p14="http://schemas.microsoft.com/office/powerpoint/2010/main" val="378274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F8156-AEAB-4FBC-AB8B-4BF718B4C226}" type="slidenum">
              <a:rPr lang="en-US" smtClean="0"/>
              <a:t>1</a:t>
            </a:fld>
            <a:endParaRPr lang="en-US" dirty="0"/>
          </a:p>
        </p:txBody>
      </p:sp>
    </p:spTree>
    <p:extLst>
      <p:ext uri="{BB962C8B-B14F-4D97-AF65-F5344CB8AC3E}">
        <p14:creationId xmlns:p14="http://schemas.microsoft.com/office/powerpoint/2010/main" val="361894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1/27/2020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1/27/2020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1/27/2020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1/27/2020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1/27/2020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1/27/2020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1/27/2020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1/27/2020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1/27/2020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1/27/2020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1/27/2020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1/27/2020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Picture 18" descr="Cactus">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2723610" y="971343"/>
            <a:ext cx="6233513" cy="4915313"/>
          </a:xfrm>
          <a:prstGeom prst="rect">
            <a:avLst/>
          </a:prstGeom>
        </p:spPr>
      </p:pic>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560024" y="1442916"/>
            <a:ext cx="3238829" cy="3252231"/>
          </a:xfrm>
        </p:spPr>
        <p:txBody>
          <a:bodyPr>
            <a:normAutofit/>
          </a:bodyPr>
          <a:lstStyle/>
          <a:p>
            <a:r>
              <a:rPr lang="en-US" sz="4800">
                <a:solidFill>
                  <a:srgbClr val="FFFFFF"/>
                </a:solidFill>
              </a:rPr>
              <a:t>Chapter 12: Wrist &amp; hand injuries</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vert="horz" lIns="91440" tIns="45720" rIns="91440" bIns="45720" rtlCol="0" anchor="t">
            <a:normAutofit/>
          </a:bodyPr>
          <a:lstStyle/>
          <a:p>
            <a:r>
              <a:rPr lang="en-US" sz="1400" dirty="0">
                <a:solidFill>
                  <a:srgbClr val="FFFFFF"/>
                </a:solidFill>
              </a:rPr>
              <a:t>Unit 4: Understanding Athletic Injuries to the Upper Extremity</a:t>
            </a:r>
          </a:p>
        </p:txBody>
      </p:sp>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clothing, wearing, man, holding&#10;&#10;Description generated with very high confidence">
            <a:extLst>
              <a:ext uri="{FF2B5EF4-FFF2-40B4-BE49-F238E27FC236}">
                <a16:creationId xmlns:a16="http://schemas.microsoft.com/office/drawing/2014/main" id="{90CE4C0F-4881-4E07-95C6-B306FA3A4EAC}"/>
              </a:ext>
            </a:extLst>
          </p:cNvPr>
          <p:cNvPicPr>
            <a:picLocks noChangeAspect="1"/>
          </p:cNvPicPr>
          <p:nvPr/>
        </p:nvPicPr>
        <p:blipFill rotWithShape="1">
          <a:blip r:embed="rId2"/>
          <a:srcRect l="23650" r="30766" b="-1"/>
          <a:stretch/>
        </p:blipFill>
        <p:spPr>
          <a:xfrm>
            <a:off x="321733" y="321732"/>
            <a:ext cx="3777025" cy="6214533"/>
          </a:xfrm>
          <a:prstGeom prst="rect">
            <a:avLst/>
          </a:prstGeom>
        </p:spPr>
      </p:pic>
      <p:pic>
        <p:nvPicPr>
          <p:cNvPr id="2" name="Picture 2" descr="A picture containing indoor, bed, sitting, table&#10;&#10;Description generated with very high confidence">
            <a:extLst>
              <a:ext uri="{FF2B5EF4-FFF2-40B4-BE49-F238E27FC236}">
                <a16:creationId xmlns:a16="http://schemas.microsoft.com/office/drawing/2014/main" id="{225576EB-311E-4894-B198-CA2FEC1D095B}"/>
              </a:ext>
            </a:extLst>
          </p:cNvPr>
          <p:cNvPicPr>
            <a:picLocks noChangeAspect="1"/>
          </p:cNvPicPr>
          <p:nvPr/>
        </p:nvPicPr>
        <p:blipFill rotWithShape="1">
          <a:blip r:embed="rId3"/>
          <a:srcRect r="23581" b="-2"/>
          <a:stretch/>
        </p:blipFill>
        <p:spPr>
          <a:xfrm>
            <a:off x="4184538" y="321732"/>
            <a:ext cx="3822924" cy="6214533"/>
          </a:xfrm>
          <a:prstGeom prst="rect">
            <a:avLst/>
          </a:prstGeom>
        </p:spPr>
      </p:pic>
      <p:pic>
        <p:nvPicPr>
          <p:cNvPr id="4" name="Picture 4" descr="A close up of a logo&#10;&#10;Description generated with high confidence">
            <a:extLst>
              <a:ext uri="{FF2B5EF4-FFF2-40B4-BE49-F238E27FC236}">
                <a16:creationId xmlns:a16="http://schemas.microsoft.com/office/drawing/2014/main" id="{AA6F9CBA-F1C4-42A9-8EB7-B6C938F2DA9D}"/>
              </a:ext>
            </a:extLst>
          </p:cNvPr>
          <p:cNvPicPr>
            <a:picLocks noChangeAspect="1"/>
          </p:cNvPicPr>
          <p:nvPr/>
        </p:nvPicPr>
        <p:blipFill rotWithShape="1">
          <a:blip r:embed="rId4"/>
          <a:srcRect l="33755" r="33833" b="-1"/>
          <a:stretch/>
        </p:blipFill>
        <p:spPr>
          <a:xfrm>
            <a:off x="8087672" y="321732"/>
            <a:ext cx="3782595" cy="6214533"/>
          </a:xfrm>
          <a:prstGeom prst="rect">
            <a:avLst/>
          </a:prstGeom>
        </p:spPr>
      </p:pic>
    </p:spTree>
    <p:extLst>
      <p:ext uri="{BB962C8B-B14F-4D97-AF65-F5344CB8AC3E}">
        <p14:creationId xmlns:p14="http://schemas.microsoft.com/office/powerpoint/2010/main" val="137126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15B4-75B2-4F1B-A3FC-B40651A7F57D}"/>
              </a:ext>
            </a:extLst>
          </p:cNvPr>
          <p:cNvSpPr>
            <a:spLocks noGrp="1"/>
          </p:cNvSpPr>
          <p:nvPr>
            <p:ph type="title"/>
          </p:nvPr>
        </p:nvSpPr>
        <p:spPr/>
        <p:txBody>
          <a:bodyPr>
            <a:normAutofit fontScale="90000"/>
          </a:bodyPr>
          <a:lstStyle/>
          <a:p>
            <a:r>
              <a:rPr lang="en-US"/>
              <a:t>Muscle and Tendon Injuries: Tendinitis</a:t>
            </a:r>
          </a:p>
        </p:txBody>
      </p:sp>
      <p:sp>
        <p:nvSpPr>
          <p:cNvPr id="3" name="Content Placeholder 2">
            <a:extLst>
              <a:ext uri="{FF2B5EF4-FFF2-40B4-BE49-F238E27FC236}">
                <a16:creationId xmlns:a16="http://schemas.microsoft.com/office/drawing/2014/main" id="{B48C2815-B005-4181-ABE9-8E7E5D0E992E}"/>
              </a:ext>
            </a:extLst>
          </p:cNvPr>
          <p:cNvSpPr>
            <a:spLocks noGrp="1"/>
          </p:cNvSpPr>
          <p:nvPr>
            <p:ph idx="1"/>
          </p:nvPr>
        </p:nvSpPr>
        <p:spPr>
          <a:xfrm>
            <a:off x="583843" y="1813345"/>
            <a:ext cx="11088709" cy="4532934"/>
          </a:xfrm>
        </p:spPr>
        <p:txBody>
          <a:bodyPr vert="horz" lIns="91440" tIns="45720" rIns="91440" bIns="45720" rtlCol="0" anchor="t">
            <a:normAutofit/>
          </a:bodyPr>
          <a:lstStyle/>
          <a:p>
            <a:r>
              <a:rPr lang="en-US" b="1" u="sng" dirty="0"/>
              <a:t>Tendinitis: chronic inflammation of a tendon</a:t>
            </a:r>
          </a:p>
          <a:p>
            <a:r>
              <a:rPr lang="en-US" dirty="0"/>
              <a:t>Cause: overuse, stretching, or an impact</a:t>
            </a:r>
          </a:p>
          <a:p>
            <a:r>
              <a:rPr lang="en-US" dirty="0"/>
              <a:t>Can be difficult to overcome, so ATs goal is prevention by increasing strength and flexibility, using padding, and avoiding repetitive injuries</a:t>
            </a:r>
          </a:p>
          <a:p>
            <a:r>
              <a:rPr lang="en-US" b="1" u="sng" dirty="0"/>
              <a:t>De Quervain's tendinitis: inflammation that affects the abductor pollicis longus and extensor pollicis brevis as they pass through the wrist</a:t>
            </a:r>
          </a:p>
          <a:p>
            <a:pPr lvl="1"/>
            <a:r>
              <a:rPr lang="en-US" dirty="0"/>
              <a:t>Shot putters who hold the shot while the wrist is in radial deviation are prone to this</a:t>
            </a:r>
          </a:p>
          <a:p>
            <a:r>
              <a:rPr lang="en-US" dirty="0"/>
              <a:t>The athlete will have difficulty with abduction of the thumb, and they may experience swelling and crepitus</a:t>
            </a:r>
          </a:p>
          <a:p>
            <a:r>
              <a:rPr lang="en-US" dirty="0"/>
              <a:t>Athlete will need to discontinue repetitive movements</a:t>
            </a:r>
          </a:p>
          <a:p>
            <a:r>
              <a:rPr lang="en-US" dirty="0"/>
              <a:t>PRICES method is appropriate</a:t>
            </a:r>
          </a:p>
          <a:p>
            <a:pPr marL="0" indent="0">
              <a:buNone/>
            </a:pPr>
            <a:endParaRPr lang="en-US" dirty="0"/>
          </a:p>
        </p:txBody>
      </p:sp>
    </p:spTree>
    <p:extLst>
      <p:ext uri="{BB962C8B-B14F-4D97-AF65-F5344CB8AC3E}">
        <p14:creationId xmlns:p14="http://schemas.microsoft.com/office/powerpoint/2010/main" val="153523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device&#10;&#10;Description generated with high confidence">
            <a:extLst>
              <a:ext uri="{FF2B5EF4-FFF2-40B4-BE49-F238E27FC236}">
                <a16:creationId xmlns:a16="http://schemas.microsoft.com/office/drawing/2014/main" id="{903584A1-C796-4072-8030-7914C060CD7C}"/>
              </a:ext>
            </a:extLst>
          </p:cNvPr>
          <p:cNvPicPr>
            <a:picLocks noChangeAspect="1"/>
          </p:cNvPicPr>
          <p:nvPr/>
        </p:nvPicPr>
        <p:blipFill>
          <a:blip r:embed="rId2"/>
          <a:stretch>
            <a:fillRect/>
          </a:stretch>
        </p:blipFill>
        <p:spPr>
          <a:xfrm>
            <a:off x="2594751" y="803063"/>
            <a:ext cx="7002498" cy="5251874"/>
          </a:xfrm>
          <a:prstGeom prst="rect">
            <a:avLst/>
          </a:prstGeom>
        </p:spPr>
      </p:pic>
    </p:spTree>
    <p:extLst>
      <p:ext uri="{BB962C8B-B14F-4D97-AF65-F5344CB8AC3E}">
        <p14:creationId xmlns:p14="http://schemas.microsoft.com/office/powerpoint/2010/main" val="97228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288D-FE5B-4266-A356-49128766C171}"/>
              </a:ext>
            </a:extLst>
          </p:cNvPr>
          <p:cNvSpPr>
            <a:spLocks noGrp="1"/>
          </p:cNvSpPr>
          <p:nvPr>
            <p:ph type="title"/>
          </p:nvPr>
        </p:nvSpPr>
        <p:spPr/>
        <p:txBody>
          <a:bodyPr>
            <a:normAutofit fontScale="90000"/>
          </a:bodyPr>
          <a:lstStyle/>
          <a:p>
            <a:r>
              <a:rPr lang="en-US"/>
              <a:t>Muscle and Tendon Injuries: Mallet Finger</a:t>
            </a:r>
          </a:p>
        </p:txBody>
      </p:sp>
      <p:sp>
        <p:nvSpPr>
          <p:cNvPr id="3" name="Content Placeholder 2">
            <a:extLst>
              <a:ext uri="{FF2B5EF4-FFF2-40B4-BE49-F238E27FC236}">
                <a16:creationId xmlns:a16="http://schemas.microsoft.com/office/drawing/2014/main" id="{C7B33AC6-B6F4-4A20-810E-63291AB34BE0}"/>
              </a:ext>
            </a:extLst>
          </p:cNvPr>
          <p:cNvSpPr>
            <a:spLocks noGrp="1"/>
          </p:cNvSpPr>
          <p:nvPr>
            <p:ph idx="1"/>
          </p:nvPr>
        </p:nvSpPr>
        <p:spPr>
          <a:xfrm>
            <a:off x="594575" y="1974332"/>
            <a:ext cx="11035047" cy="4361215"/>
          </a:xfrm>
        </p:spPr>
        <p:txBody>
          <a:bodyPr vert="horz" lIns="91440" tIns="45720" rIns="91440" bIns="45720" rtlCol="0" anchor="t">
            <a:normAutofit/>
          </a:bodyPr>
          <a:lstStyle/>
          <a:p>
            <a:r>
              <a:rPr lang="en-US" b="1" u="sng" dirty="0"/>
              <a:t>Mallet finger: an injury to the fingertip caused by impact that tears the extensor tendon from the bone. Fingertip flexion is the distinguishing feature of this injury</a:t>
            </a:r>
          </a:p>
          <a:p>
            <a:r>
              <a:rPr lang="en-US" dirty="0"/>
              <a:t>The athlete cannot lift the tip of the finger to straighten the bone because the tendon is no longer attached</a:t>
            </a:r>
          </a:p>
          <a:p>
            <a:r>
              <a:rPr lang="en-US" dirty="0"/>
              <a:t>Athlete will experience pain and some swelling; finger will need to be splinted into extension and referred to a physician for care</a:t>
            </a:r>
          </a:p>
          <a:p>
            <a:r>
              <a:rPr lang="en-US" dirty="0"/>
              <a:t>Two possible courses of action: treat the injury surgically or keep the finger splinted</a:t>
            </a:r>
          </a:p>
          <a:p>
            <a:r>
              <a:rPr lang="en-US" dirty="0"/>
              <a:t>The tendon can heal back to the bone if it is kept still and extended</a:t>
            </a:r>
          </a:p>
          <a:p>
            <a:r>
              <a:rPr lang="en-US" dirty="0"/>
              <a:t>In many instances, an athlete will not consider this injury to be important and may fail to report it</a:t>
            </a:r>
          </a:p>
          <a:p>
            <a:r>
              <a:rPr lang="en-US" dirty="0"/>
              <a:t>The negligence can result in permanent flexion of the DIP joint</a:t>
            </a:r>
          </a:p>
        </p:txBody>
      </p:sp>
    </p:spTree>
    <p:extLst>
      <p:ext uri="{BB962C8B-B14F-4D97-AF65-F5344CB8AC3E}">
        <p14:creationId xmlns:p14="http://schemas.microsoft.com/office/powerpoint/2010/main" val="303591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hand holding a piece of wood&#10;&#10;Description generated with high confidence">
            <a:extLst>
              <a:ext uri="{FF2B5EF4-FFF2-40B4-BE49-F238E27FC236}">
                <a16:creationId xmlns:a16="http://schemas.microsoft.com/office/drawing/2014/main" id="{667F160C-B083-484D-9B14-4C08FD3A9736}"/>
              </a:ext>
            </a:extLst>
          </p:cNvPr>
          <p:cNvPicPr>
            <a:picLocks noChangeAspect="1"/>
          </p:cNvPicPr>
          <p:nvPr/>
        </p:nvPicPr>
        <p:blipFill>
          <a:blip r:embed="rId2"/>
          <a:stretch>
            <a:fillRect/>
          </a:stretch>
        </p:blipFill>
        <p:spPr>
          <a:xfrm>
            <a:off x="1880316" y="1027090"/>
            <a:ext cx="4320861" cy="4310129"/>
          </a:xfrm>
          <a:prstGeom prst="rect">
            <a:avLst/>
          </a:prstGeom>
        </p:spPr>
      </p:pic>
      <p:pic>
        <p:nvPicPr>
          <p:cNvPr id="4" name="Picture 4" descr="A hand holding an object in his hand&#10;&#10;Description generated with high confidence">
            <a:extLst>
              <a:ext uri="{FF2B5EF4-FFF2-40B4-BE49-F238E27FC236}">
                <a16:creationId xmlns:a16="http://schemas.microsoft.com/office/drawing/2014/main" id="{F161CAE1-3A47-45ED-B693-2697954212DC}"/>
              </a:ext>
            </a:extLst>
          </p:cNvPr>
          <p:cNvPicPr>
            <a:picLocks noChangeAspect="1"/>
          </p:cNvPicPr>
          <p:nvPr/>
        </p:nvPicPr>
        <p:blipFill>
          <a:blip r:embed="rId3"/>
          <a:stretch>
            <a:fillRect/>
          </a:stretch>
        </p:blipFill>
        <p:spPr>
          <a:xfrm>
            <a:off x="7672078" y="1221346"/>
            <a:ext cx="2621874" cy="4114800"/>
          </a:xfrm>
          <a:prstGeom prst="rect">
            <a:avLst/>
          </a:prstGeom>
        </p:spPr>
      </p:pic>
    </p:spTree>
    <p:extLst>
      <p:ext uri="{BB962C8B-B14F-4D97-AF65-F5344CB8AC3E}">
        <p14:creationId xmlns:p14="http://schemas.microsoft.com/office/powerpoint/2010/main" val="167330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0B9-8EF2-4754-AB0C-B328410BB439}"/>
              </a:ext>
            </a:extLst>
          </p:cNvPr>
          <p:cNvSpPr>
            <a:spLocks noGrp="1"/>
          </p:cNvSpPr>
          <p:nvPr>
            <p:ph type="title"/>
          </p:nvPr>
        </p:nvSpPr>
        <p:spPr/>
        <p:txBody>
          <a:bodyPr>
            <a:normAutofit fontScale="90000"/>
          </a:bodyPr>
          <a:lstStyle/>
          <a:p>
            <a:r>
              <a:rPr lang="en-US"/>
              <a:t>Muscle and Tendon Injuries: Jersey finger</a:t>
            </a:r>
          </a:p>
        </p:txBody>
      </p:sp>
      <p:sp>
        <p:nvSpPr>
          <p:cNvPr id="3" name="Content Placeholder 2">
            <a:extLst>
              <a:ext uri="{FF2B5EF4-FFF2-40B4-BE49-F238E27FC236}">
                <a16:creationId xmlns:a16="http://schemas.microsoft.com/office/drawing/2014/main" id="{9A072C45-B15F-4AF4-85FA-8B7B255EE8BF}"/>
              </a:ext>
            </a:extLst>
          </p:cNvPr>
          <p:cNvSpPr>
            <a:spLocks noGrp="1"/>
          </p:cNvSpPr>
          <p:nvPr>
            <p:ph idx="1"/>
          </p:nvPr>
        </p:nvSpPr>
        <p:spPr/>
        <p:txBody>
          <a:bodyPr vert="horz" lIns="91440" tIns="45720" rIns="91440" bIns="45720" rtlCol="0" anchor="t">
            <a:normAutofit/>
          </a:bodyPr>
          <a:lstStyle/>
          <a:p>
            <a:r>
              <a:rPr lang="en-US" b="1" u="sng" dirty="0"/>
              <a:t>Jersey finger: an injury of the finger in which the flexor tendon tears from the fingertip</a:t>
            </a:r>
          </a:p>
          <a:p>
            <a:r>
              <a:rPr lang="en-US" dirty="0"/>
              <a:t>The athlete will not be able to flex the DIP joint </a:t>
            </a:r>
          </a:p>
          <a:p>
            <a:r>
              <a:rPr lang="en-US" dirty="0"/>
              <a:t>Injury occurs with the DIP joint is forcibly flexed</a:t>
            </a:r>
          </a:p>
          <a:p>
            <a:r>
              <a:rPr lang="en-US" dirty="0"/>
              <a:t>Athlete will experience pain and swelling</a:t>
            </a:r>
          </a:p>
          <a:p>
            <a:r>
              <a:rPr lang="en-US" dirty="0"/>
              <a:t>Splinting and ice are good initial care and finger will next require an X-ray to determine extent of the injury</a:t>
            </a:r>
          </a:p>
          <a:p>
            <a:r>
              <a:rPr lang="en-US" dirty="0"/>
              <a:t>Physician will decide if surgery is necessary</a:t>
            </a:r>
          </a:p>
        </p:txBody>
      </p:sp>
    </p:spTree>
    <p:extLst>
      <p:ext uri="{BB962C8B-B14F-4D97-AF65-F5344CB8AC3E}">
        <p14:creationId xmlns:p14="http://schemas.microsoft.com/office/powerpoint/2010/main" val="355774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green, person, indoor, shirt&#10;&#10;Description generated with very high confidence">
            <a:extLst>
              <a:ext uri="{FF2B5EF4-FFF2-40B4-BE49-F238E27FC236}">
                <a16:creationId xmlns:a16="http://schemas.microsoft.com/office/drawing/2014/main" id="{91471B62-5715-4C07-AF52-737F8586939E}"/>
              </a:ext>
            </a:extLst>
          </p:cNvPr>
          <p:cNvPicPr>
            <a:picLocks noChangeAspect="1"/>
          </p:cNvPicPr>
          <p:nvPr/>
        </p:nvPicPr>
        <p:blipFill>
          <a:blip r:embed="rId2"/>
          <a:stretch>
            <a:fillRect/>
          </a:stretch>
        </p:blipFill>
        <p:spPr>
          <a:xfrm>
            <a:off x="6194738" y="2013532"/>
            <a:ext cx="4567707" cy="2562627"/>
          </a:xfrm>
          <a:prstGeom prst="rect">
            <a:avLst/>
          </a:prstGeom>
        </p:spPr>
      </p:pic>
      <p:pic>
        <p:nvPicPr>
          <p:cNvPr id="4" name="Picture 4" descr="A close up of a persons hand&#10;&#10;Description generated with very high confidence">
            <a:extLst>
              <a:ext uri="{FF2B5EF4-FFF2-40B4-BE49-F238E27FC236}">
                <a16:creationId xmlns:a16="http://schemas.microsoft.com/office/drawing/2014/main" id="{5A67EF2C-EEF2-426E-9C5B-4A56EFF9371A}"/>
              </a:ext>
            </a:extLst>
          </p:cNvPr>
          <p:cNvPicPr>
            <a:picLocks noChangeAspect="1"/>
          </p:cNvPicPr>
          <p:nvPr/>
        </p:nvPicPr>
        <p:blipFill>
          <a:blip r:embed="rId3"/>
          <a:stretch>
            <a:fillRect/>
          </a:stretch>
        </p:blipFill>
        <p:spPr>
          <a:xfrm>
            <a:off x="1676401" y="1278566"/>
            <a:ext cx="3827171" cy="4011092"/>
          </a:xfrm>
          <a:prstGeom prst="rect">
            <a:avLst/>
          </a:prstGeom>
        </p:spPr>
      </p:pic>
    </p:spTree>
    <p:extLst>
      <p:ext uri="{BB962C8B-B14F-4D97-AF65-F5344CB8AC3E}">
        <p14:creationId xmlns:p14="http://schemas.microsoft.com/office/powerpoint/2010/main" val="99738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AFE4-6913-4A27-8ADF-13892B32C0B7}"/>
              </a:ext>
            </a:extLst>
          </p:cNvPr>
          <p:cNvSpPr>
            <a:spLocks noGrp="1"/>
          </p:cNvSpPr>
          <p:nvPr>
            <p:ph type="title"/>
          </p:nvPr>
        </p:nvSpPr>
        <p:spPr/>
        <p:txBody>
          <a:bodyPr>
            <a:normAutofit fontScale="90000"/>
          </a:bodyPr>
          <a:lstStyle/>
          <a:p>
            <a:r>
              <a:rPr lang="en-US"/>
              <a:t>Muscle and Tendon Injuries: Boutonniere Deformity</a:t>
            </a:r>
          </a:p>
        </p:txBody>
      </p:sp>
      <p:sp>
        <p:nvSpPr>
          <p:cNvPr id="3" name="Content Placeholder 2">
            <a:extLst>
              <a:ext uri="{FF2B5EF4-FFF2-40B4-BE49-F238E27FC236}">
                <a16:creationId xmlns:a16="http://schemas.microsoft.com/office/drawing/2014/main" id="{1764F6AE-6922-4BB6-8AAA-1BA43413C2EC}"/>
              </a:ext>
            </a:extLst>
          </p:cNvPr>
          <p:cNvSpPr>
            <a:spLocks noGrp="1"/>
          </p:cNvSpPr>
          <p:nvPr>
            <p:ph idx="1"/>
          </p:nvPr>
        </p:nvSpPr>
        <p:spPr/>
        <p:txBody>
          <a:bodyPr vert="horz" lIns="91440" tIns="45720" rIns="91440" bIns="45720" rtlCol="0" anchor="t">
            <a:normAutofit/>
          </a:bodyPr>
          <a:lstStyle/>
          <a:p>
            <a:r>
              <a:rPr lang="en-US" b="1" u="sng" dirty="0"/>
              <a:t>Boutonniere deformity: a structural irregularity that occurs at the PIP joint of the fingers.  </a:t>
            </a:r>
            <a:r>
              <a:rPr lang="en-US" dirty="0"/>
              <a:t>A hard impact over the PIP joint can cause a tear in the joint capsule, which will allow the extensor tendons to fall laterally</a:t>
            </a:r>
          </a:p>
          <a:p>
            <a:r>
              <a:rPr lang="en-US" dirty="0"/>
              <a:t>When the tendons are in the lateral position, the contract and force flexion in the DIP joint</a:t>
            </a:r>
          </a:p>
          <a:p>
            <a:r>
              <a:rPr lang="en-US" dirty="0"/>
              <a:t>The athlete will not be able to extend the PIP joint, and they will experience pain and swelling</a:t>
            </a:r>
          </a:p>
          <a:p>
            <a:r>
              <a:rPr lang="en-US" dirty="0"/>
              <a:t>The AT should splint the finger and referral to a physician is next</a:t>
            </a:r>
          </a:p>
          <a:p>
            <a:r>
              <a:rPr lang="en-US" dirty="0"/>
              <a:t>In many instances, the finger can be splinted, allowing the healing of the connective tissue that keeps the extensor tendons in place</a:t>
            </a:r>
          </a:p>
          <a:p>
            <a:r>
              <a:rPr lang="en-US" dirty="0"/>
              <a:t>Surgical intervention could be necessary</a:t>
            </a:r>
          </a:p>
        </p:txBody>
      </p:sp>
    </p:spTree>
    <p:extLst>
      <p:ext uri="{BB962C8B-B14F-4D97-AF65-F5344CB8AC3E}">
        <p14:creationId xmlns:p14="http://schemas.microsoft.com/office/powerpoint/2010/main" val="124877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generated with very high confidence">
            <a:extLst>
              <a:ext uri="{FF2B5EF4-FFF2-40B4-BE49-F238E27FC236}">
                <a16:creationId xmlns:a16="http://schemas.microsoft.com/office/drawing/2014/main" id="{C401AEAC-A53B-4EE0-A9F7-BD044E567961}"/>
              </a:ext>
            </a:extLst>
          </p:cNvPr>
          <p:cNvPicPr>
            <a:picLocks noChangeAspect="1"/>
          </p:cNvPicPr>
          <p:nvPr/>
        </p:nvPicPr>
        <p:blipFill>
          <a:blip r:embed="rId2"/>
          <a:stretch>
            <a:fillRect/>
          </a:stretch>
        </p:blipFill>
        <p:spPr>
          <a:xfrm>
            <a:off x="6634766" y="1397926"/>
            <a:ext cx="4267200" cy="3514796"/>
          </a:xfrm>
          <a:prstGeom prst="rect">
            <a:avLst/>
          </a:prstGeom>
        </p:spPr>
      </p:pic>
      <p:pic>
        <p:nvPicPr>
          <p:cNvPr id="4" name="Picture 4" descr="A picture containing person, indoor, hand, holding&#10;&#10;Description generated with very high confidence">
            <a:extLst>
              <a:ext uri="{FF2B5EF4-FFF2-40B4-BE49-F238E27FC236}">
                <a16:creationId xmlns:a16="http://schemas.microsoft.com/office/drawing/2014/main" id="{FD4D5CD4-F400-44AB-8D6D-A922378FEAF4}"/>
              </a:ext>
            </a:extLst>
          </p:cNvPr>
          <p:cNvPicPr>
            <a:picLocks noChangeAspect="1"/>
          </p:cNvPicPr>
          <p:nvPr/>
        </p:nvPicPr>
        <p:blipFill>
          <a:blip r:embed="rId3"/>
          <a:stretch>
            <a:fillRect/>
          </a:stretch>
        </p:blipFill>
        <p:spPr>
          <a:xfrm>
            <a:off x="1547611" y="1902855"/>
            <a:ext cx="4267200" cy="2859109"/>
          </a:xfrm>
          <a:prstGeom prst="rect">
            <a:avLst/>
          </a:prstGeom>
        </p:spPr>
      </p:pic>
    </p:spTree>
    <p:extLst>
      <p:ext uri="{BB962C8B-B14F-4D97-AF65-F5344CB8AC3E}">
        <p14:creationId xmlns:p14="http://schemas.microsoft.com/office/powerpoint/2010/main" val="152241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9B65-BD08-4297-90AE-213D2B3885F0}"/>
              </a:ext>
            </a:extLst>
          </p:cNvPr>
          <p:cNvSpPr>
            <a:spLocks noGrp="1"/>
          </p:cNvSpPr>
          <p:nvPr>
            <p:ph type="title"/>
          </p:nvPr>
        </p:nvSpPr>
        <p:spPr/>
        <p:txBody>
          <a:bodyPr/>
          <a:lstStyle/>
          <a:p>
            <a:r>
              <a:rPr lang="en-US"/>
              <a:t>Ligament Injuries: Wrist Sprain</a:t>
            </a:r>
          </a:p>
        </p:txBody>
      </p:sp>
      <p:sp>
        <p:nvSpPr>
          <p:cNvPr id="3" name="Content Placeholder 2">
            <a:extLst>
              <a:ext uri="{FF2B5EF4-FFF2-40B4-BE49-F238E27FC236}">
                <a16:creationId xmlns:a16="http://schemas.microsoft.com/office/drawing/2014/main" id="{5CD5AD9A-7785-43CE-8BDD-3C567497D914}"/>
              </a:ext>
            </a:extLst>
          </p:cNvPr>
          <p:cNvSpPr>
            <a:spLocks noGrp="1"/>
          </p:cNvSpPr>
          <p:nvPr>
            <p:ph idx="1"/>
          </p:nvPr>
        </p:nvSpPr>
        <p:spPr>
          <a:xfrm>
            <a:off x="712631" y="1931402"/>
            <a:ext cx="10745273" cy="4286088"/>
          </a:xfrm>
        </p:spPr>
        <p:txBody>
          <a:bodyPr vert="horz" lIns="91440" tIns="45720" rIns="91440" bIns="45720" rtlCol="0" anchor="t">
            <a:normAutofit/>
          </a:bodyPr>
          <a:lstStyle/>
          <a:p>
            <a:r>
              <a:rPr lang="en-US" dirty="0"/>
              <a:t>Wrist sprains commonly occur from overuse, falls, and forceful twisting motions</a:t>
            </a:r>
          </a:p>
          <a:p>
            <a:r>
              <a:rPr lang="en-US" dirty="0"/>
              <a:t>Which ligament is injured depends on the stress</a:t>
            </a:r>
          </a:p>
          <a:p>
            <a:r>
              <a:rPr lang="en-US" dirty="0"/>
              <a:t>An excessive amount of ulnar deviation of the wrist, will injure the ligament on the radial side due to too much tension or overstretching; and excessive radial deviation will injure the ligament on the medial side</a:t>
            </a:r>
          </a:p>
          <a:p>
            <a:r>
              <a:rPr lang="en-US" dirty="0"/>
              <a:t>The athlete will experience pain, possible decreased ROM, decreased grip strength, and some swelling</a:t>
            </a:r>
          </a:p>
          <a:p>
            <a:r>
              <a:rPr lang="en-US" dirty="0"/>
              <a:t>AT should recommend PRICES</a:t>
            </a:r>
          </a:p>
          <a:p>
            <a:r>
              <a:rPr lang="en-US" dirty="0"/>
              <a:t>When athlete returns to play, AT should tape for further injury prevention</a:t>
            </a:r>
          </a:p>
          <a:p>
            <a:r>
              <a:rPr lang="en-US" dirty="0"/>
              <a:t>Rehab for wrist sprains focuses on reestablishing normal ROM and strength</a:t>
            </a:r>
          </a:p>
        </p:txBody>
      </p:sp>
    </p:spTree>
    <p:extLst>
      <p:ext uri="{BB962C8B-B14F-4D97-AF65-F5344CB8AC3E}">
        <p14:creationId xmlns:p14="http://schemas.microsoft.com/office/powerpoint/2010/main" val="7130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9BC9-9F21-4B1F-BB69-FACB41EE5B42}"/>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74414D75-4F90-4B0A-B100-4A60AE7FA446}"/>
              </a:ext>
            </a:extLst>
          </p:cNvPr>
          <p:cNvSpPr>
            <a:spLocks noGrp="1"/>
          </p:cNvSpPr>
          <p:nvPr>
            <p:ph idx="1"/>
          </p:nvPr>
        </p:nvSpPr>
        <p:spPr/>
        <p:txBody>
          <a:bodyPr vert="horz" lIns="91440" tIns="45720" rIns="91440" bIns="45720" rtlCol="0" anchor="t">
            <a:normAutofit/>
          </a:bodyPr>
          <a:lstStyle/>
          <a:p>
            <a:r>
              <a:rPr lang="en-US" sz="2800" dirty="0"/>
              <a:t>Understand the basic anatomy of the wrist and hand</a:t>
            </a:r>
          </a:p>
          <a:p>
            <a:r>
              <a:rPr lang="en-US" sz="2800" dirty="0"/>
              <a:t>Explain the various types of wrist and hand injuries</a:t>
            </a:r>
          </a:p>
          <a:p>
            <a:r>
              <a:rPr lang="en-US" sz="2800" dirty="0"/>
              <a:t>Understand common mechanisms that cause the injuries</a:t>
            </a:r>
          </a:p>
          <a:p>
            <a:r>
              <a:rPr lang="en-US" sz="2800" dirty="0"/>
              <a:t>Understand the signs and symptoms of wrist and hand fractures</a:t>
            </a:r>
          </a:p>
        </p:txBody>
      </p:sp>
    </p:spTree>
    <p:extLst>
      <p:ext uri="{BB962C8B-B14F-4D97-AF65-F5344CB8AC3E}">
        <p14:creationId xmlns:p14="http://schemas.microsoft.com/office/powerpoint/2010/main" val="267716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E9AF-A2EF-4B18-BDDB-A3D5E0D1F1E8}"/>
              </a:ext>
            </a:extLst>
          </p:cNvPr>
          <p:cNvSpPr>
            <a:spLocks noGrp="1"/>
          </p:cNvSpPr>
          <p:nvPr>
            <p:ph type="title"/>
          </p:nvPr>
        </p:nvSpPr>
        <p:spPr/>
        <p:txBody>
          <a:bodyPr>
            <a:normAutofit fontScale="90000"/>
          </a:bodyPr>
          <a:lstStyle/>
          <a:p>
            <a:r>
              <a:rPr lang="en-US"/>
              <a:t>Ligament Injuries: Triangular Fibrocartilage Complex Injury</a:t>
            </a:r>
          </a:p>
        </p:txBody>
      </p:sp>
      <p:sp>
        <p:nvSpPr>
          <p:cNvPr id="3" name="Content Placeholder 2">
            <a:extLst>
              <a:ext uri="{FF2B5EF4-FFF2-40B4-BE49-F238E27FC236}">
                <a16:creationId xmlns:a16="http://schemas.microsoft.com/office/drawing/2014/main" id="{4034570A-FF48-4E71-8E91-55EDDC5F690F}"/>
              </a:ext>
            </a:extLst>
          </p:cNvPr>
          <p:cNvSpPr>
            <a:spLocks noGrp="1"/>
          </p:cNvSpPr>
          <p:nvPr>
            <p:ph idx="1"/>
          </p:nvPr>
        </p:nvSpPr>
        <p:spPr/>
        <p:txBody>
          <a:bodyPr vert="horz" lIns="91440" tIns="45720" rIns="91440" bIns="45720" rtlCol="0" anchor="t">
            <a:noAutofit/>
          </a:bodyPr>
          <a:lstStyle/>
          <a:p>
            <a:r>
              <a:rPr lang="en-US" sz="2400" b="1" u="sng" dirty="0"/>
              <a:t>Triangular fibrocartilage complex (TFCC): an anatomical structure located at the medial end of the wrist that supports the carpal bones</a:t>
            </a:r>
          </a:p>
          <a:p>
            <a:pPr lvl="1"/>
            <a:r>
              <a:rPr lang="en-US" sz="2000" dirty="0"/>
              <a:t>Piece of cartilage located between the ulna and carpal bones and plays a role in cushioning</a:t>
            </a:r>
          </a:p>
          <a:p>
            <a:r>
              <a:rPr lang="en-US" sz="2400" dirty="0"/>
              <a:t>The TFCC is injured with forceful rotation of hyperextension of the wrist</a:t>
            </a:r>
          </a:p>
          <a:p>
            <a:r>
              <a:rPr lang="en-US" sz="2400" dirty="0"/>
              <a:t>Treatment includes immobilization followed by a rehabilitation plan to restore wrist ROM and strength</a:t>
            </a:r>
          </a:p>
          <a:p>
            <a:r>
              <a:rPr lang="en-US" sz="2400" dirty="0"/>
              <a:t>In some cases, the TFCC must be surgically repaired</a:t>
            </a:r>
          </a:p>
        </p:txBody>
      </p:sp>
    </p:spTree>
    <p:extLst>
      <p:ext uri="{BB962C8B-B14F-4D97-AF65-F5344CB8AC3E}">
        <p14:creationId xmlns:p14="http://schemas.microsoft.com/office/powerpoint/2010/main" val="424799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CAACB07-2DFE-490B-9DD2-FF781A072644}"/>
              </a:ext>
            </a:extLst>
          </p:cNvPr>
          <p:cNvPicPr>
            <a:picLocks noChangeAspect="1"/>
          </p:cNvPicPr>
          <p:nvPr/>
        </p:nvPicPr>
        <p:blipFill>
          <a:blip r:embed="rId2"/>
          <a:stretch>
            <a:fillRect/>
          </a:stretch>
        </p:blipFill>
        <p:spPr>
          <a:xfrm>
            <a:off x="6441583" y="1424189"/>
            <a:ext cx="4213538" cy="4202805"/>
          </a:xfrm>
          <a:prstGeom prst="rect">
            <a:avLst/>
          </a:prstGeom>
        </p:spPr>
      </p:pic>
      <p:pic>
        <p:nvPicPr>
          <p:cNvPr id="4" name="Picture 4">
            <a:extLst>
              <a:ext uri="{FF2B5EF4-FFF2-40B4-BE49-F238E27FC236}">
                <a16:creationId xmlns:a16="http://schemas.microsoft.com/office/drawing/2014/main" id="{D3D8F67B-14A9-4815-8C8C-B419DC5D7091}"/>
              </a:ext>
            </a:extLst>
          </p:cNvPr>
          <p:cNvPicPr>
            <a:picLocks noChangeAspect="1"/>
          </p:cNvPicPr>
          <p:nvPr/>
        </p:nvPicPr>
        <p:blipFill>
          <a:blip r:embed="rId3"/>
          <a:stretch>
            <a:fillRect/>
          </a:stretch>
        </p:blipFill>
        <p:spPr>
          <a:xfrm>
            <a:off x="1626343" y="920840"/>
            <a:ext cx="3165286" cy="5209504"/>
          </a:xfrm>
          <a:prstGeom prst="rect">
            <a:avLst/>
          </a:prstGeom>
        </p:spPr>
      </p:pic>
    </p:spTree>
    <p:extLst>
      <p:ext uri="{BB962C8B-B14F-4D97-AF65-F5344CB8AC3E}">
        <p14:creationId xmlns:p14="http://schemas.microsoft.com/office/powerpoint/2010/main" val="235891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ED8E-5738-4DF2-A7E7-7E4101BF337A}"/>
              </a:ext>
            </a:extLst>
          </p:cNvPr>
          <p:cNvSpPr>
            <a:spLocks noGrp="1"/>
          </p:cNvSpPr>
          <p:nvPr>
            <p:ph type="title"/>
          </p:nvPr>
        </p:nvSpPr>
        <p:spPr/>
        <p:txBody>
          <a:bodyPr>
            <a:normAutofit fontScale="90000"/>
          </a:bodyPr>
          <a:lstStyle/>
          <a:p>
            <a:r>
              <a:rPr lang="en-US"/>
              <a:t>Ligament Injuries: Dislocation of the Lunate</a:t>
            </a:r>
          </a:p>
        </p:txBody>
      </p:sp>
      <p:sp>
        <p:nvSpPr>
          <p:cNvPr id="3" name="Content Placeholder 2">
            <a:extLst>
              <a:ext uri="{FF2B5EF4-FFF2-40B4-BE49-F238E27FC236}">
                <a16:creationId xmlns:a16="http://schemas.microsoft.com/office/drawing/2014/main" id="{8BED5D54-5F22-4AED-B91A-CAF479AEF7CE}"/>
              </a:ext>
            </a:extLst>
          </p:cNvPr>
          <p:cNvSpPr>
            <a:spLocks noGrp="1"/>
          </p:cNvSpPr>
          <p:nvPr>
            <p:ph idx="1"/>
          </p:nvPr>
        </p:nvSpPr>
        <p:spPr/>
        <p:txBody>
          <a:bodyPr vert="horz" lIns="91440" tIns="45720" rIns="91440" bIns="45720" rtlCol="0" anchor="t">
            <a:normAutofit/>
          </a:bodyPr>
          <a:lstStyle/>
          <a:p>
            <a:r>
              <a:rPr lang="en-US" sz="2400" dirty="0"/>
              <a:t>When an athlete falls on their hand, it can be in flexion or extension at the time of the impact and either motion can cause a dislocation of a carpal bone, most commonly the lunate</a:t>
            </a:r>
          </a:p>
          <a:p>
            <a:r>
              <a:rPr lang="en-US" sz="2400" dirty="0"/>
              <a:t>This dislocation will cause a deformity, pain, swelling, and decreased ROM</a:t>
            </a:r>
          </a:p>
          <a:p>
            <a:r>
              <a:rPr lang="en-US" sz="2400" dirty="0"/>
              <a:t>The dislocation of any carpal bone should be splinted and referred to a physician so they can relocate the bone</a:t>
            </a:r>
          </a:p>
        </p:txBody>
      </p:sp>
    </p:spTree>
    <p:extLst>
      <p:ext uri="{BB962C8B-B14F-4D97-AF65-F5344CB8AC3E}">
        <p14:creationId xmlns:p14="http://schemas.microsoft.com/office/powerpoint/2010/main" val="150020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necktie, man, photo, black&#10;&#10;Description generated with very high confidence">
            <a:extLst>
              <a:ext uri="{FF2B5EF4-FFF2-40B4-BE49-F238E27FC236}">
                <a16:creationId xmlns:a16="http://schemas.microsoft.com/office/drawing/2014/main" id="{1B620E89-629B-4C57-B955-82DF3E8C4455}"/>
              </a:ext>
            </a:extLst>
          </p:cNvPr>
          <p:cNvPicPr>
            <a:picLocks noChangeAspect="1"/>
          </p:cNvPicPr>
          <p:nvPr/>
        </p:nvPicPr>
        <p:blipFill>
          <a:blip r:embed="rId2"/>
          <a:stretch>
            <a:fillRect/>
          </a:stretch>
        </p:blipFill>
        <p:spPr>
          <a:xfrm>
            <a:off x="2749639" y="1113185"/>
            <a:ext cx="6467339" cy="4470643"/>
          </a:xfrm>
          <a:prstGeom prst="rect">
            <a:avLst/>
          </a:prstGeom>
        </p:spPr>
      </p:pic>
    </p:spTree>
    <p:extLst>
      <p:ext uri="{BB962C8B-B14F-4D97-AF65-F5344CB8AC3E}">
        <p14:creationId xmlns:p14="http://schemas.microsoft.com/office/powerpoint/2010/main" val="209507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C9DF-2F08-48F4-903A-262706D9DD49}"/>
              </a:ext>
            </a:extLst>
          </p:cNvPr>
          <p:cNvSpPr>
            <a:spLocks noGrp="1"/>
          </p:cNvSpPr>
          <p:nvPr>
            <p:ph type="title"/>
          </p:nvPr>
        </p:nvSpPr>
        <p:spPr/>
        <p:txBody>
          <a:bodyPr/>
          <a:lstStyle/>
          <a:p>
            <a:r>
              <a:rPr lang="en-US"/>
              <a:t>Ligament Injuries: Ganglion Cyst</a:t>
            </a:r>
          </a:p>
        </p:txBody>
      </p:sp>
      <p:sp>
        <p:nvSpPr>
          <p:cNvPr id="3" name="Content Placeholder 2">
            <a:extLst>
              <a:ext uri="{FF2B5EF4-FFF2-40B4-BE49-F238E27FC236}">
                <a16:creationId xmlns:a16="http://schemas.microsoft.com/office/drawing/2014/main" id="{C29B154D-11C5-4F45-B643-513654DB61C6}"/>
              </a:ext>
            </a:extLst>
          </p:cNvPr>
          <p:cNvSpPr>
            <a:spLocks noGrp="1"/>
          </p:cNvSpPr>
          <p:nvPr>
            <p:ph idx="1"/>
          </p:nvPr>
        </p:nvSpPr>
        <p:spPr>
          <a:xfrm>
            <a:off x="1066800" y="2103120"/>
            <a:ext cx="6505978" cy="3931920"/>
          </a:xfrm>
        </p:spPr>
        <p:txBody>
          <a:bodyPr vert="horz" lIns="91440" tIns="45720" rIns="91440" bIns="45720" rtlCol="0" anchor="t">
            <a:normAutofit/>
          </a:bodyPr>
          <a:lstStyle/>
          <a:p>
            <a:r>
              <a:rPr lang="en-US" sz="2400" b="1" u="sng" dirty="0"/>
              <a:t>Ganglion cyst: a pocket of fluid within the sheath of the wrist</a:t>
            </a:r>
          </a:p>
          <a:p>
            <a:r>
              <a:rPr lang="en-US" sz="2400" dirty="0"/>
              <a:t>Treatment often includes ice application and activity modification</a:t>
            </a:r>
          </a:p>
          <a:p>
            <a:r>
              <a:rPr lang="en-US" sz="2400" dirty="0"/>
              <a:t>This injury should be evaluated by a physician if symptoms persist </a:t>
            </a:r>
          </a:p>
        </p:txBody>
      </p:sp>
      <p:pic>
        <p:nvPicPr>
          <p:cNvPr id="4" name="Picture 4" descr="A close up of a hand&#10;&#10;Description generated with high confidence">
            <a:extLst>
              <a:ext uri="{FF2B5EF4-FFF2-40B4-BE49-F238E27FC236}">
                <a16:creationId xmlns:a16="http://schemas.microsoft.com/office/drawing/2014/main" id="{1DDA24EE-53EA-4876-8742-CCD7EF4475D0}"/>
              </a:ext>
            </a:extLst>
          </p:cNvPr>
          <p:cNvPicPr>
            <a:picLocks noChangeAspect="1"/>
          </p:cNvPicPr>
          <p:nvPr/>
        </p:nvPicPr>
        <p:blipFill>
          <a:blip r:embed="rId2"/>
          <a:stretch>
            <a:fillRect/>
          </a:stretch>
        </p:blipFill>
        <p:spPr>
          <a:xfrm>
            <a:off x="8341216" y="2319893"/>
            <a:ext cx="2743200" cy="3355848"/>
          </a:xfrm>
          <a:prstGeom prst="rect">
            <a:avLst/>
          </a:prstGeom>
        </p:spPr>
      </p:pic>
    </p:spTree>
    <p:extLst>
      <p:ext uri="{BB962C8B-B14F-4D97-AF65-F5344CB8AC3E}">
        <p14:creationId xmlns:p14="http://schemas.microsoft.com/office/powerpoint/2010/main" val="398503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9C5E-DE59-4A86-9B63-D5CB1A4FC822}"/>
              </a:ext>
            </a:extLst>
          </p:cNvPr>
          <p:cNvSpPr>
            <a:spLocks noGrp="1"/>
          </p:cNvSpPr>
          <p:nvPr>
            <p:ph type="title"/>
          </p:nvPr>
        </p:nvSpPr>
        <p:spPr/>
        <p:txBody>
          <a:bodyPr>
            <a:normAutofit fontScale="90000"/>
          </a:bodyPr>
          <a:lstStyle/>
          <a:p>
            <a:r>
              <a:rPr lang="en-US"/>
              <a:t>Ligament Injuries: Gamekeeper's Thumb</a:t>
            </a:r>
          </a:p>
        </p:txBody>
      </p:sp>
      <p:sp>
        <p:nvSpPr>
          <p:cNvPr id="3" name="Content Placeholder 2">
            <a:extLst>
              <a:ext uri="{FF2B5EF4-FFF2-40B4-BE49-F238E27FC236}">
                <a16:creationId xmlns:a16="http://schemas.microsoft.com/office/drawing/2014/main" id="{A4B8925D-0987-462B-B736-FEED460E7905}"/>
              </a:ext>
            </a:extLst>
          </p:cNvPr>
          <p:cNvSpPr>
            <a:spLocks noGrp="1"/>
          </p:cNvSpPr>
          <p:nvPr>
            <p:ph idx="1"/>
          </p:nvPr>
        </p:nvSpPr>
        <p:spPr/>
        <p:txBody>
          <a:bodyPr vert="horz" lIns="91440" tIns="45720" rIns="91440" bIns="45720" rtlCol="0" anchor="t">
            <a:normAutofit/>
          </a:bodyPr>
          <a:lstStyle/>
          <a:p>
            <a:r>
              <a:rPr lang="en-US" b="1" u="sng" dirty="0"/>
              <a:t>Gamekeeper's thumb: an injury to the MCL joint of the thumb</a:t>
            </a:r>
          </a:p>
          <a:p>
            <a:pPr lvl="1"/>
            <a:r>
              <a:rPr lang="en-US" dirty="0"/>
              <a:t>Sometimes referred to as </a:t>
            </a:r>
            <a:r>
              <a:rPr lang="en-US" dirty="0" err="1"/>
              <a:t>skiier's</a:t>
            </a:r>
            <a:r>
              <a:rPr lang="en-US" dirty="0"/>
              <a:t> thumb</a:t>
            </a:r>
          </a:p>
          <a:p>
            <a:r>
              <a:rPr lang="en-US" dirty="0"/>
              <a:t>The ligament on the medial aspect of the thumb is injured when the thumb is forcefully abducted, such as catching a basketball</a:t>
            </a:r>
          </a:p>
          <a:p>
            <a:r>
              <a:rPr lang="en-US" dirty="0"/>
              <a:t>Athlete will experience pain over the joint and area may be swollen</a:t>
            </a:r>
          </a:p>
          <a:p>
            <a:r>
              <a:rPr lang="en-US" dirty="0"/>
              <a:t>Treatment includes splinting the medial aspect of the thumb and icing</a:t>
            </a:r>
          </a:p>
          <a:p>
            <a:r>
              <a:rPr lang="en-US" dirty="0"/>
              <a:t>An X-ray is necessary to determine if an avulsion fracture is associated with the ligament tear</a:t>
            </a:r>
          </a:p>
        </p:txBody>
      </p:sp>
    </p:spTree>
    <p:extLst>
      <p:ext uri="{BB962C8B-B14F-4D97-AF65-F5344CB8AC3E}">
        <p14:creationId xmlns:p14="http://schemas.microsoft.com/office/powerpoint/2010/main" val="238691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high confidence">
            <a:extLst>
              <a:ext uri="{FF2B5EF4-FFF2-40B4-BE49-F238E27FC236}">
                <a16:creationId xmlns:a16="http://schemas.microsoft.com/office/drawing/2014/main" id="{2B344C97-2761-401A-AF9A-880DC418CCB5}"/>
              </a:ext>
            </a:extLst>
          </p:cNvPr>
          <p:cNvPicPr>
            <a:picLocks noChangeAspect="1"/>
          </p:cNvPicPr>
          <p:nvPr/>
        </p:nvPicPr>
        <p:blipFill>
          <a:blip r:embed="rId2"/>
          <a:stretch>
            <a:fillRect/>
          </a:stretch>
        </p:blipFill>
        <p:spPr>
          <a:xfrm>
            <a:off x="2395471" y="1176405"/>
            <a:ext cx="7723030" cy="4322739"/>
          </a:xfrm>
          <a:prstGeom prst="rect">
            <a:avLst/>
          </a:prstGeom>
        </p:spPr>
      </p:pic>
    </p:spTree>
    <p:extLst>
      <p:ext uri="{BB962C8B-B14F-4D97-AF65-F5344CB8AC3E}">
        <p14:creationId xmlns:p14="http://schemas.microsoft.com/office/powerpoint/2010/main" val="3394840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2A18-C933-4DE4-926E-A1AB3A1118A8}"/>
              </a:ext>
            </a:extLst>
          </p:cNvPr>
          <p:cNvSpPr>
            <a:spLocks noGrp="1"/>
          </p:cNvSpPr>
          <p:nvPr>
            <p:ph type="title"/>
          </p:nvPr>
        </p:nvSpPr>
        <p:spPr/>
        <p:txBody>
          <a:bodyPr>
            <a:normAutofit fontScale="90000"/>
          </a:bodyPr>
          <a:lstStyle/>
          <a:p>
            <a:r>
              <a:rPr lang="en-US"/>
              <a:t>Ligament Injuries: Interphalangeal Collateral Ligament Sprain</a:t>
            </a:r>
          </a:p>
        </p:txBody>
      </p:sp>
      <p:sp>
        <p:nvSpPr>
          <p:cNvPr id="3" name="Content Placeholder 2">
            <a:extLst>
              <a:ext uri="{FF2B5EF4-FFF2-40B4-BE49-F238E27FC236}">
                <a16:creationId xmlns:a16="http://schemas.microsoft.com/office/drawing/2014/main" id="{BBA46B9B-FB15-490B-86A7-483C14D87419}"/>
              </a:ext>
            </a:extLst>
          </p:cNvPr>
          <p:cNvSpPr>
            <a:spLocks noGrp="1"/>
          </p:cNvSpPr>
          <p:nvPr>
            <p:ph idx="1"/>
          </p:nvPr>
        </p:nvSpPr>
        <p:spPr>
          <a:xfrm>
            <a:off x="626772" y="2103120"/>
            <a:ext cx="10498428" cy="4114370"/>
          </a:xfrm>
        </p:spPr>
        <p:txBody>
          <a:bodyPr vert="horz" lIns="91440" tIns="45720" rIns="91440" bIns="45720" rtlCol="0" anchor="t">
            <a:normAutofit lnSpcReduction="10000"/>
          </a:bodyPr>
          <a:lstStyle/>
          <a:p>
            <a:r>
              <a:rPr lang="en-US" dirty="0"/>
              <a:t>A collateral ligament is located on the side of each interphalangeal joint</a:t>
            </a:r>
          </a:p>
          <a:p>
            <a:r>
              <a:rPr lang="en-US" dirty="0"/>
              <a:t>The ligaments provide stability when the phalanges are stressed, but they can be sprained when a joint is stressed beyond normal</a:t>
            </a:r>
          </a:p>
          <a:p>
            <a:pPr lvl="1"/>
            <a:r>
              <a:rPr lang="en-US" dirty="0"/>
              <a:t>If the finger is hit by a ball</a:t>
            </a:r>
          </a:p>
          <a:p>
            <a:r>
              <a:rPr lang="en-US" dirty="0"/>
              <a:t>Injury to the collateral ligament is painful and disabling; the joint will swell and become discolored</a:t>
            </a:r>
          </a:p>
          <a:p>
            <a:r>
              <a:rPr lang="en-US" dirty="0"/>
              <a:t>The AT will refer to physician to see if X-ray is necessary</a:t>
            </a:r>
          </a:p>
          <a:p>
            <a:r>
              <a:rPr lang="en-US" dirty="0"/>
              <a:t>Ice application will keep swelling to a minimum</a:t>
            </a:r>
          </a:p>
          <a:p>
            <a:pPr lvl="1"/>
            <a:r>
              <a:rPr lang="en-US" dirty="0"/>
              <a:t>If the finger swells too much, athlete will be unable to bend it</a:t>
            </a:r>
          </a:p>
          <a:p>
            <a:r>
              <a:rPr lang="en-US" dirty="0"/>
              <a:t>When athlete returns to competition, AT may tape injured finger to uninjured finger</a:t>
            </a:r>
          </a:p>
          <a:p>
            <a:pPr lvl="1"/>
            <a:r>
              <a:rPr lang="en-US" b="1" u="sng" dirty="0"/>
              <a:t>Called buddy taping</a:t>
            </a:r>
          </a:p>
          <a:p>
            <a:r>
              <a:rPr lang="en-US" dirty="0"/>
              <a:t>Padding may be helpful with preventing additional injuries</a:t>
            </a:r>
          </a:p>
        </p:txBody>
      </p:sp>
    </p:spTree>
    <p:extLst>
      <p:ext uri="{BB962C8B-B14F-4D97-AF65-F5344CB8AC3E}">
        <p14:creationId xmlns:p14="http://schemas.microsoft.com/office/powerpoint/2010/main" val="1595298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hand holding an object in his hand&#10;&#10;Description generated with high confidence">
            <a:extLst>
              <a:ext uri="{FF2B5EF4-FFF2-40B4-BE49-F238E27FC236}">
                <a16:creationId xmlns:a16="http://schemas.microsoft.com/office/drawing/2014/main" id="{8A769C5C-81C5-47A9-B6CE-21E4727E21E6}"/>
              </a:ext>
            </a:extLst>
          </p:cNvPr>
          <p:cNvPicPr>
            <a:picLocks noChangeAspect="1"/>
          </p:cNvPicPr>
          <p:nvPr/>
        </p:nvPicPr>
        <p:blipFill>
          <a:blip r:embed="rId2"/>
          <a:stretch>
            <a:fillRect/>
          </a:stretch>
        </p:blipFill>
        <p:spPr>
          <a:xfrm>
            <a:off x="6098147" y="2203018"/>
            <a:ext cx="5297509" cy="2333909"/>
          </a:xfrm>
          <a:prstGeom prst="rect">
            <a:avLst/>
          </a:prstGeom>
        </p:spPr>
      </p:pic>
      <p:pic>
        <p:nvPicPr>
          <p:cNvPr id="4" name="Picture 4" descr="A close up of a hand&#10;&#10;Description generated with very high confidence">
            <a:extLst>
              <a:ext uri="{FF2B5EF4-FFF2-40B4-BE49-F238E27FC236}">
                <a16:creationId xmlns:a16="http://schemas.microsoft.com/office/drawing/2014/main" id="{00798AF0-6338-4396-AB8D-C8F2D11A8B30}"/>
              </a:ext>
            </a:extLst>
          </p:cNvPr>
          <p:cNvPicPr>
            <a:picLocks noChangeAspect="1"/>
          </p:cNvPicPr>
          <p:nvPr/>
        </p:nvPicPr>
        <p:blipFill>
          <a:blip r:embed="rId3"/>
          <a:stretch>
            <a:fillRect/>
          </a:stretch>
        </p:blipFill>
        <p:spPr>
          <a:xfrm>
            <a:off x="957331" y="1902854"/>
            <a:ext cx="4395988" cy="2934236"/>
          </a:xfrm>
          <a:prstGeom prst="rect">
            <a:avLst/>
          </a:prstGeom>
        </p:spPr>
      </p:pic>
    </p:spTree>
    <p:extLst>
      <p:ext uri="{BB962C8B-B14F-4D97-AF65-F5344CB8AC3E}">
        <p14:creationId xmlns:p14="http://schemas.microsoft.com/office/powerpoint/2010/main" val="1945385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3D8B-0840-43F8-95FC-F58D02AB17D9}"/>
              </a:ext>
            </a:extLst>
          </p:cNvPr>
          <p:cNvSpPr>
            <a:spLocks noGrp="1"/>
          </p:cNvSpPr>
          <p:nvPr>
            <p:ph type="title"/>
          </p:nvPr>
        </p:nvSpPr>
        <p:spPr>
          <a:xfrm>
            <a:off x="476519" y="674791"/>
            <a:ext cx="11228230" cy="1715036"/>
          </a:xfrm>
        </p:spPr>
        <p:txBody>
          <a:bodyPr>
            <a:normAutofit fontScale="90000"/>
          </a:bodyPr>
          <a:lstStyle/>
          <a:p>
            <a:r>
              <a:rPr lang="en-US"/>
              <a:t>Ligament Injuries: Dislocation of the Interphalangeal or Metacapophalangeal Joint</a:t>
            </a:r>
          </a:p>
        </p:txBody>
      </p:sp>
      <p:sp>
        <p:nvSpPr>
          <p:cNvPr id="3" name="Content Placeholder 2">
            <a:extLst>
              <a:ext uri="{FF2B5EF4-FFF2-40B4-BE49-F238E27FC236}">
                <a16:creationId xmlns:a16="http://schemas.microsoft.com/office/drawing/2014/main" id="{DE37E387-8007-49AC-8AAB-203956FEA632}"/>
              </a:ext>
            </a:extLst>
          </p:cNvPr>
          <p:cNvSpPr>
            <a:spLocks noGrp="1"/>
          </p:cNvSpPr>
          <p:nvPr>
            <p:ph idx="1"/>
          </p:nvPr>
        </p:nvSpPr>
        <p:spPr>
          <a:xfrm>
            <a:off x="573110" y="2607542"/>
            <a:ext cx="11099442" cy="3781667"/>
          </a:xfrm>
        </p:spPr>
        <p:txBody>
          <a:bodyPr vert="horz" lIns="91440" tIns="45720" rIns="91440" bIns="45720" rtlCol="0" anchor="t">
            <a:normAutofit/>
          </a:bodyPr>
          <a:lstStyle/>
          <a:p>
            <a:r>
              <a:rPr lang="en-US" sz="2000" dirty="0"/>
              <a:t>When a dislocation of the interphalangeal or MCP joint occurs, one bone usually moves dorsal and one moves volar</a:t>
            </a:r>
          </a:p>
          <a:p>
            <a:r>
              <a:rPr lang="en-US" sz="2000" dirty="0"/>
              <a:t>The team physician should relocate all dislocated fingers and thumbs because tiny tendons, nerves, and blood vessels make their way through joint spaces</a:t>
            </a:r>
          </a:p>
          <a:p>
            <a:r>
              <a:rPr lang="en-US" sz="2000" dirty="0"/>
              <a:t>If the relocation is done incorrectly, there can be permanent damage to the finger</a:t>
            </a:r>
          </a:p>
          <a:p>
            <a:r>
              <a:rPr lang="en-US" sz="2000" dirty="0"/>
              <a:t>In the case of a dislocation the ligament may tear, with possible fractures also occurring</a:t>
            </a:r>
          </a:p>
          <a:p>
            <a:pPr lvl="1"/>
            <a:r>
              <a:rPr lang="en-US" sz="1800" dirty="0"/>
              <a:t>Softball player who dove for a ball and dislocated finger, teammate pulled on finger in an attempt to help, driving the splintered bone pieces into the tendon and severing it</a:t>
            </a:r>
          </a:p>
          <a:p>
            <a:pPr lvl="1"/>
            <a:r>
              <a:rPr lang="en-US" sz="1800" dirty="0"/>
              <a:t>Four pins later and one surgery later, the finger was straight again</a:t>
            </a:r>
          </a:p>
        </p:txBody>
      </p:sp>
    </p:spTree>
    <p:extLst>
      <p:ext uri="{BB962C8B-B14F-4D97-AF65-F5344CB8AC3E}">
        <p14:creationId xmlns:p14="http://schemas.microsoft.com/office/powerpoint/2010/main" val="190408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3F09-9E4C-437F-8C4B-4C6CCD71ED41}"/>
              </a:ext>
            </a:extLst>
          </p:cNvPr>
          <p:cNvSpPr>
            <a:spLocks noGrp="1"/>
          </p:cNvSpPr>
          <p:nvPr>
            <p:ph type="title"/>
          </p:nvPr>
        </p:nvSpPr>
        <p:spPr/>
        <p:txBody>
          <a:bodyPr/>
          <a:lstStyle/>
          <a:p>
            <a:r>
              <a:rPr lang="en-US"/>
              <a:t>Anatomy of the Wrist and Hand</a:t>
            </a:r>
          </a:p>
        </p:txBody>
      </p:sp>
      <p:sp>
        <p:nvSpPr>
          <p:cNvPr id="3" name="Content Placeholder 2">
            <a:extLst>
              <a:ext uri="{FF2B5EF4-FFF2-40B4-BE49-F238E27FC236}">
                <a16:creationId xmlns:a16="http://schemas.microsoft.com/office/drawing/2014/main" id="{F2903DDA-0F04-4075-9358-921C83F0589B}"/>
              </a:ext>
            </a:extLst>
          </p:cNvPr>
          <p:cNvSpPr>
            <a:spLocks noGrp="1"/>
          </p:cNvSpPr>
          <p:nvPr>
            <p:ph idx="1"/>
          </p:nvPr>
        </p:nvSpPr>
        <p:spPr/>
        <p:txBody>
          <a:bodyPr vert="horz" lIns="91440" tIns="45720" rIns="91440" bIns="45720" rtlCol="0" anchor="t">
            <a:normAutofit/>
          </a:bodyPr>
          <a:lstStyle/>
          <a:p>
            <a:r>
              <a:rPr lang="en-US" sz="2800" dirty="0"/>
              <a:t>The wrist and hand contain many bones, muscles, ligaments, nerves, and blood vessels</a:t>
            </a:r>
          </a:p>
          <a:p>
            <a:pPr lvl="1"/>
            <a:r>
              <a:rPr lang="en-US" sz="2400" dirty="0"/>
              <a:t>All being necessary for total functioning of the hand, one of the most active body parts</a:t>
            </a:r>
          </a:p>
          <a:p>
            <a:r>
              <a:rPr lang="en-US" sz="2800" dirty="0"/>
              <a:t>When injuries, it will decrease the athlete's functional ability</a:t>
            </a:r>
          </a:p>
        </p:txBody>
      </p:sp>
    </p:spTree>
    <p:extLst>
      <p:ext uri="{BB962C8B-B14F-4D97-AF65-F5344CB8AC3E}">
        <p14:creationId xmlns:p14="http://schemas.microsoft.com/office/powerpoint/2010/main" val="210038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clothing, indoor, holding, white&#10;&#10;Description generated with very high confidence">
            <a:extLst>
              <a:ext uri="{FF2B5EF4-FFF2-40B4-BE49-F238E27FC236}">
                <a16:creationId xmlns:a16="http://schemas.microsoft.com/office/drawing/2014/main" id="{51F57434-8238-467B-A5EF-DD33AA0C330D}"/>
              </a:ext>
            </a:extLst>
          </p:cNvPr>
          <p:cNvPicPr>
            <a:picLocks noChangeAspect="1"/>
          </p:cNvPicPr>
          <p:nvPr/>
        </p:nvPicPr>
        <p:blipFill>
          <a:blip r:embed="rId2"/>
          <a:stretch>
            <a:fillRect/>
          </a:stretch>
        </p:blipFill>
        <p:spPr>
          <a:xfrm>
            <a:off x="1536879" y="1149947"/>
            <a:ext cx="3569594" cy="4364922"/>
          </a:xfrm>
          <a:prstGeom prst="rect">
            <a:avLst/>
          </a:prstGeom>
        </p:spPr>
      </p:pic>
      <p:pic>
        <p:nvPicPr>
          <p:cNvPr id="4" name="Picture 4" descr="A picture containing film, photo, vase, looking&#10;&#10;Description generated with very high confidence">
            <a:extLst>
              <a:ext uri="{FF2B5EF4-FFF2-40B4-BE49-F238E27FC236}">
                <a16:creationId xmlns:a16="http://schemas.microsoft.com/office/drawing/2014/main" id="{A46D057D-81C1-4380-9EAE-FBC3DD2A028D}"/>
              </a:ext>
            </a:extLst>
          </p:cNvPr>
          <p:cNvPicPr>
            <a:picLocks noChangeAspect="1"/>
          </p:cNvPicPr>
          <p:nvPr/>
        </p:nvPicPr>
        <p:blipFill>
          <a:blip r:embed="rId3"/>
          <a:stretch>
            <a:fillRect/>
          </a:stretch>
        </p:blipFill>
        <p:spPr>
          <a:xfrm>
            <a:off x="6387922" y="1328937"/>
            <a:ext cx="4009622" cy="4006943"/>
          </a:xfrm>
          <a:prstGeom prst="rect">
            <a:avLst/>
          </a:prstGeom>
        </p:spPr>
      </p:pic>
    </p:spTree>
    <p:extLst>
      <p:ext uri="{BB962C8B-B14F-4D97-AF65-F5344CB8AC3E}">
        <p14:creationId xmlns:p14="http://schemas.microsoft.com/office/powerpoint/2010/main" val="413480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1136-AA4D-48D7-AB4A-81D00DFD3146}"/>
              </a:ext>
            </a:extLst>
          </p:cNvPr>
          <p:cNvSpPr>
            <a:spLocks noGrp="1"/>
          </p:cNvSpPr>
          <p:nvPr>
            <p:ph type="title"/>
          </p:nvPr>
        </p:nvSpPr>
        <p:spPr/>
        <p:txBody>
          <a:bodyPr/>
          <a:lstStyle/>
          <a:p>
            <a:r>
              <a:rPr lang="en-US"/>
              <a:t>Nerve Injury</a:t>
            </a:r>
          </a:p>
        </p:txBody>
      </p:sp>
      <p:sp>
        <p:nvSpPr>
          <p:cNvPr id="3" name="Content Placeholder 2">
            <a:extLst>
              <a:ext uri="{FF2B5EF4-FFF2-40B4-BE49-F238E27FC236}">
                <a16:creationId xmlns:a16="http://schemas.microsoft.com/office/drawing/2014/main" id="{F04E64FE-5AEE-479D-8DC9-DA6E7B5A42CC}"/>
              </a:ext>
            </a:extLst>
          </p:cNvPr>
          <p:cNvSpPr>
            <a:spLocks noGrp="1"/>
          </p:cNvSpPr>
          <p:nvPr>
            <p:ph idx="1"/>
          </p:nvPr>
        </p:nvSpPr>
        <p:spPr/>
        <p:txBody>
          <a:bodyPr vert="horz" lIns="91440" tIns="45720" rIns="91440" bIns="45720" rtlCol="0" anchor="t">
            <a:normAutofit/>
          </a:bodyPr>
          <a:lstStyle/>
          <a:p>
            <a:r>
              <a:rPr lang="en-US" b="1" u="sng" dirty="0"/>
              <a:t>Carpal tunnel syndrome: a chronic condition caused by compression of the medial nerve where it runs through the carpal tunnel at the anterior aspect of the wrist</a:t>
            </a:r>
          </a:p>
          <a:p>
            <a:r>
              <a:rPr lang="en-US" dirty="0"/>
              <a:t>Occurs from overuse from gripping, typing, or other repetitive movements</a:t>
            </a:r>
          </a:p>
          <a:p>
            <a:r>
              <a:rPr lang="en-US" dirty="0"/>
              <a:t>Compression of the median nerve causes pain, tingling, numbness, and weakness in the thumb, index finger, and third digit of the hand</a:t>
            </a:r>
          </a:p>
          <a:p>
            <a:r>
              <a:rPr lang="en-US" dirty="0"/>
              <a:t>Treatment involves a wrist splint, stretching the flexor muscles of the wrist, and medication</a:t>
            </a:r>
          </a:p>
          <a:p>
            <a:r>
              <a:rPr lang="en-US" dirty="0"/>
              <a:t>If this fails to work, a physician will inject the area with a steroid, or surgical procedures may be performed to open the space</a:t>
            </a:r>
          </a:p>
        </p:txBody>
      </p:sp>
    </p:spTree>
    <p:extLst>
      <p:ext uri="{BB962C8B-B14F-4D97-AF65-F5344CB8AC3E}">
        <p14:creationId xmlns:p14="http://schemas.microsoft.com/office/powerpoint/2010/main" val="249032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holding, food, game&#10;&#10;Description generated with very high confidence">
            <a:extLst>
              <a:ext uri="{FF2B5EF4-FFF2-40B4-BE49-F238E27FC236}">
                <a16:creationId xmlns:a16="http://schemas.microsoft.com/office/drawing/2014/main" id="{822470A0-2020-4749-B3DA-AFC41BDFB2D6}"/>
              </a:ext>
            </a:extLst>
          </p:cNvPr>
          <p:cNvPicPr>
            <a:picLocks noChangeAspect="1"/>
          </p:cNvPicPr>
          <p:nvPr/>
        </p:nvPicPr>
        <p:blipFill>
          <a:blip r:embed="rId2"/>
          <a:stretch>
            <a:fillRect/>
          </a:stretch>
        </p:blipFill>
        <p:spPr>
          <a:xfrm>
            <a:off x="3361386" y="1133878"/>
            <a:ext cx="5823397" cy="4354132"/>
          </a:xfrm>
          <a:prstGeom prst="rect">
            <a:avLst/>
          </a:prstGeom>
        </p:spPr>
      </p:pic>
    </p:spTree>
    <p:extLst>
      <p:ext uri="{BB962C8B-B14F-4D97-AF65-F5344CB8AC3E}">
        <p14:creationId xmlns:p14="http://schemas.microsoft.com/office/powerpoint/2010/main" val="1260420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06A3-36F1-43CB-9737-FF31DDE7681E}"/>
              </a:ext>
            </a:extLst>
          </p:cNvPr>
          <p:cNvSpPr>
            <a:spLocks noGrp="1"/>
          </p:cNvSpPr>
          <p:nvPr>
            <p:ph type="title"/>
          </p:nvPr>
        </p:nvSpPr>
        <p:spPr/>
        <p:txBody>
          <a:bodyPr/>
          <a:lstStyle/>
          <a:p>
            <a:r>
              <a:rPr lang="en-US"/>
              <a:t>Resource</a:t>
            </a:r>
          </a:p>
        </p:txBody>
      </p:sp>
      <p:sp>
        <p:nvSpPr>
          <p:cNvPr id="3" name="Content Placeholder 2">
            <a:extLst>
              <a:ext uri="{FF2B5EF4-FFF2-40B4-BE49-F238E27FC236}">
                <a16:creationId xmlns:a16="http://schemas.microsoft.com/office/drawing/2014/main" id="{0EDB7E92-96BA-497D-8463-9C67ED99CBC1}"/>
              </a:ext>
            </a:extLst>
          </p:cNvPr>
          <p:cNvSpPr>
            <a:spLocks noGrp="1"/>
          </p:cNvSpPr>
          <p:nvPr>
            <p:ph idx="1"/>
          </p:nvPr>
        </p:nvSpPr>
        <p:spPr/>
        <p:txBody>
          <a:bodyPr vert="horz" lIns="91440" tIns="45720" rIns="91440" bIns="45720" rtlCol="0" anchor="t">
            <a:normAutofit/>
          </a:bodyPr>
          <a:lstStyle/>
          <a:p>
            <a:r>
              <a:rPr lang="en-US" dirty="0"/>
              <a:t>Fundamentals of Athletic Training</a:t>
            </a:r>
          </a:p>
        </p:txBody>
      </p:sp>
    </p:spTree>
    <p:extLst>
      <p:ext uri="{BB962C8B-B14F-4D97-AF65-F5344CB8AC3E}">
        <p14:creationId xmlns:p14="http://schemas.microsoft.com/office/powerpoint/2010/main" val="373207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827A-4CAA-4ADA-9D53-5A9300824BD0}"/>
              </a:ext>
            </a:extLst>
          </p:cNvPr>
          <p:cNvSpPr>
            <a:spLocks noGrp="1"/>
          </p:cNvSpPr>
          <p:nvPr>
            <p:ph type="title"/>
          </p:nvPr>
        </p:nvSpPr>
        <p:spPr/>
        <p:txBody>
          <a:bodyPr/>
          <a:lstStyle/>
          <a:p>
            <a:r>
              <a:rPr lang="en-US"/>
              <a:t>Bones and Joints</a:t>
            </a:r>
          </a:p>
        </p:txBody>
      </p:sp>
      <p:sp>
        <p:nvSpPr>
          <p:cNvPr id="3" name="Content Placeholder 2">
            <a:extLst>
              <a:ext uri="{FF2B5EF4-FFF2-40B4-BE49-F238E27FC236}">
                <a16:creationId xmlns:a16="http://schemas.microsoft.com/office/drawing/2014/main" id="{DF4BB9BD-7788-42BC-B617-CEA597FA185D}"/>
              </a:ext>
            </a:extLst>
          </p:cNvPr>
          <p:cNvSpPr>
            <a:spLocks noGrp="1"/>
          </p:cNvSpPr>
          <p:nvPr>
            <p:ph idx="1"/>
          </p:nvPr>
        </p:nvSpPr>
        <p:spPr>
          <a:xfrm>
            <a:off x="448574" y="1657422"/>
            <a:ext cx="11352361" cy="4823316"/>
          </a:xfrm>
        </p:spPr>
        <p:txBody>
          <a:bodyPr vert="horz" lIns="91440" tIns="45720" rIns="91440" bIns="45720" rtlCol="0" anchor="t">
            <a:noAutofit/>
          </a:bodyPr>
          <a:lstStyle/>
          <a:p>
            <a:r>
              <a:rPr lang="en-US" sz="2000" dirty="0"/>
              <a:t>The wrist is the joint between the arm and the hand and is made up of several irregularly shaped carpal bones that articulate between the radius and ulna of the arm and the metacarpals of the hand to allow wrist movement</a:t>
            </a:r>
          </a:p>
          <a:p>
            <a:r>
              <a:rPr lang="en-US" sz="2000" dirty="0"/>
              <a:t>The scaphoid bone is of particular importance---has a blood supply on only one end and therefore has difficulty healing when fractured</a:t>
            </a:r>
          </a:p>
          <a:p>
            <a:r>
              <a:rPr lang="en-US" sz="2000" dirty="0"/>
              <a:t>When the fingers are spread, the scaphoid sits in a depression at the wrist that is called the anatomical snuffbox</a:t>
            </a:r>
          </a:p>
          <a:p>
            <a:r>
              <a:rPr lang="en-US" sz="2000" dirty="0"/>
              <a:t>At the distal end, each of the 5 metacarpals joins with the proximal phalanx of one of the fingers</a:t>
            </a:r>
          </a:p>
          <a:p>
            <a:pPr lvl="1"/>
            <a:r>
              <a:rPr lang="en-US" sz="1800" b="1" u="sng" dirty="0"/>
              <a:t>Metacarpals are numbered 1 through 5 beginning at the thumb side of the hand</a:t>
            </a:r>
          </a:p>
          <a:p>
            <a:pPr lvl="1"/>
            <a:r>
              <a:rPr lang="en-US" sz="1800" b="1" u="sng" dirty="0"/>
              <a:t>The fingers have a total of 14 phalanges</a:t>
            </a:r>
          </a:p>
        </p:txBody>
      </p:sp>
    </p:spTree>
    <p:extLst>
      <p:ext uri="{BB962C8B-B14F-4D97-AF65-F5344CB8AC3E}">
        <p14:creationId xmlns:p14="http://schemas.microsoft.com/office/powerpoint/2010/main" val="180774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4867CB-5BAB-4468-9322-243C7E3CE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87C5F5-894B-462B-AEB1-EBA57682A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7" y="237744"/>
            <a:ext cx="7664596"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5" name="Rectangle 14">
            <a:extLst>
              <a:ext uri="{FF2B5EF4-FFF2-40B4-BE49-F238E27FC236}">
                <a16:creationId xmlns:a16="http://schemas.microsoft.com/office/drawing/2014/main" id="{5A40DE5B-45CA-43D6-A822-6149BA583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349" y="374904"/>
            <a:ext cx="7415292"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0FF9C3ED-C5FB-469B-A3CC-D28199F965DD}"/>
              </a:ext>
            </a:extLst>
          </p:cNvPr>
          <p:cNvSpPr>
            <a:spLocks noGrp="1"/>
          </p:cNvSpPr>
          <p:nvPr>
            <p:ph type="title"/>
          </p:nvPr>
        </p:nvSpPr>
        <p:spPr>
          <a:xfrm>
            <a:off x="868680" y="642593"/>
            <a:ext cx="6281928" cy="1744183"/>
          </a:xfrm>
        </p:spPr>
        <p:txBody>
          <a:bodyPr>
            <a:normAutofit/>
          </a:bodyPr>
          <a:lstStyle/>
          <a:p>
            <a:r>
              <a:rPr lang="en-US"/>
              <a:t>Bones and Joint Con't</a:t>
            </a:r>
          </a:p>
        </p:txBody>
      </p:sp>
      <p:sp>
        <p:nvSpPr>
          <p:cNvPr id="3" name="Content Placeholder 2">
            <a:extLst>
              <a:ext uri="{FF2B5EF4-FFF2-40B4-BE49-F238E27FC236}">
                <a16:creationId xmlns:a16="http://schemas.microsoft.com/office/drawing/2014/main" id="{8B57F1E0-746B-4719-9265-CED8B8D5A077}"/>
              </a:ext>
            </a:extLst>
          </p:cNvPr>
          <p:cNvSpPr>
            <a:spLocks noGrp="1"/>
          </p:cNvSpPr>
          <p:nvPr>
            <p:ph idx="1"/>
          </p:nvPr>
        </p:nvSpPr>
        <p:spPr>
          <a:xfrm>
            <a:off x="868680" y="2386584"/>
            <a:ext cx="6281928" cy="3648456"/>
          </a:xfrm>
        </p:spPr>
        <p:txBody>
          <a:bodyPr vert="horz" lIns="91440" tIns="45720" rIns="91440" bIns="45720" rtlCol="0">
            <a:normAutofit/>
          </a:bodyPr>
          <a:lstStyle/>
          <a:p>
            <a:r>
              <a:rPr lang="en-US"/>
              <a:t>Joints in the hand are named for the bones that compose them and whether they are distal or proximal</a:t>
            </a:r>
          </a:p>
          <a:p>
            <a:pPr lvl="1"/>
            <a:r>
              <a:rPr lang="en-US"/>
              <a:t>The thumb has two joints: the metacarpophalangeal joint and the interphalangeal joint</a:t>
            </a:r>
          </a:p>
          <a:p>
            <a:r>
              <a:rPr lang="en-US"/>
              <a:t>Each of the second through fifth fingers has an MCP joint, a PIP, and a DIP joint</a:t>
            </a:r>
          </a:p>
        </p:txBody>
      </p:sp>
      <p:pic>
        <p:nvPicPr>
          <p:cNvPr id="6" name="Picture 6" descr="A picture containing table, sitting, light&#10;&#10;Description generated with very high confidence">
            <a:extLst>
              <a:ext uri="{FF2B5EF4-FFF2-40B4-BE49-F238E27FC236}">
                <a16:creationId xmlns:a16="http://schemas.microsoft.com/office/drawing/2014/main" id="{2919A8EF-F1AF-4D36-841F-8E5C22F01BE8}"/>
              </a:ext>
            </a:extLst>
          </p:cNvPr>
          <p:cNvPicPr>
            <a:picLocks noChangeAspect="1"/>
          </p:cNvPicPr>
          <p:nvPr/>
        </p:nvPicPr>
        <p:blipFill>
          <a:blip r:embed="rId2"/>
          <a:stretch>
            <a:fillRect/>
          </a:stretch>
        </p:blipFill>
        <p:spPr>
          <a:xfrm>
            <a:off x="8877325" y="484632"/>
            <a:ext cx="2336643" cy="2790023"/>
          </a:xfrm>
          <a:prstGeom prst="rect">
            <a:avLst/>
          </a:prstGeom>
        </p:spPr>
      </p:pic>
      <p:pic>
        <p:nvPicPr>
          <p:cNvPr id="4" name="Picture 4" descr="A close up of a map&#10;&#10;Description generated with high confidence">
            <a:extLst>
              <a:ext uri="{FF2B5EF4-FFF2-40B4-BE49-F238E27FC236}">
                <a16:creationId xmlns:a16="http://schemas.microsoft.com/office/drawing/2014/main" id="{8C6E4E21-7AD6-4BF3-9014-693100A330F3}"/>
              </a:ext>
            </a:extLst>
          </p:cNvPr>
          <p:cNvPicPr>
            <a:picLocks noChangeAspect="1"/>
          </p:cNvPicPr>
          <p:nvPr/>
        </p:nvPicPr>
        <p:blipFill>
          <a:blip r:embed="rId3"/>
          <a:stretch>
            <a:fillRect/>
          </a:stretch>
        </p:blipFill>
        <p:spPr>
          <a:xfrm>
            <a:off x="8558756" y="3435522"/>
            <a:ext cx="2976025" cy="2790024"/>
          </a:xfrm>
          <a:prstGeom prst="rect">
            <a:avLst/>
          </a:prstGeom>
        </p:spPr>
      </p:pic>
    </p:spTree>
    <p:extLst>
      <p:ext uri="{BB962C8B-B14F-4D97-AF65-F5344CB8AC3E}">
        <p14:creationId xmlns:p14="http://schemas.microsoft.com/office/powerpoint/2010/main" val="213866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F87D-A7C7-4382-B8B5-8AA909CC5CB8}"/>
              </a:ext>
            </a:extLst>
          </p:cNvPr>
          <p:cNvSpPr>
            <a:spLocks noGrp="1"/>
          </p:cNvSpPr>
          <p:nvPr>
            <p:ph type="title"/>
          </p:nvPr>
        </p:nvSpPr>
        <p:spPr>
          <a:xfrm>
            <a:off x="6314384" y="642594"/>
            <a:ext cx="4810815" cy="1371600"/>
          </a:xfrm>
        </p:spPr>
        <p:txBody>
          <a:bodyPr>
            <a:normAutofit/>
          </a:bodyPr>
          <a:lstStyle/>
          <a:p>
            <a:r>
              <a:rPr lang="en-US"/>
              <a:t>Muscles</a:t>
            </a:r>
          </a:p>
        </p:txBody>
      </p:sp>
      <p:sp>
        <p:nvSpPr>
          <p:cNvPr id="9" name="Rectangle 8">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1" name="Rectangle 10">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4" name="Picture 4" descr="A close up of text on a white background&#10;&#10;Description generated with high confidence">
            <a:extLst>
              <a:ext uri="{FF2B5EF4-FFF2-40B4-BE49-F238E27FC236}">
                <a16:creationId xmlns:a16="http://schemas.microsoft.com/office/drawing/2014/main" id="{B51EB77D-0F1D-4262-9102-B2E85F3355F7}"/>
              </a:ext>
            </a:extLst>
          </p:cNvPr>
          <p:cNvPicPr>
            <a:picLocks noChangeAspect="1"/>
          </p:cNvPicPr>
          <p:nvPr/>
        </p:nvPicPr>
        <p:blipFill rotWithShape="1">
          <a:blip r:embed="rId2"/>
          <a:srcRect l="1670" r="-4" b="-4"/>
          <a:stretch/>
        </p:blipFill>
        <p:spPr>
          <a:xfrm>
            <a:off x="1304515" y="1328394"/>
            <a:ext cx="4188221" cy="4227415"/>
          </a:xfrm>
          <a:prstGeom prst="rect">
            <a:avLst/>
          </a:prstGeom>
        </p:spPr>
      </p:pic>
      <p:sp>
        <p:nvSpPr>
          <p:cNvPr id="3" name="Content Placeholder 2">
            <a:extLst>
              <a:ext uri="{FF2B5EF4-FFF2-40B4-BE49-F238E27FC236}">
                <a16:creationId xmlns:a16="http://schemas.microsoft.com/office/drawing/2014/main" id="{52F6861B-EBA3-451C-BEC4-26CD0B660657}"/>
              </a:ext>
            </a:extLst>
          </p:cNvPr>
          <p:cNvSpPr>
            <a:spLocks noGrp="1"/>
          </p:cNvSpPr>
          <p:nvPr>
            <p:ph idx="1"/>
          </p:nvPr>
        </p:nvSpPr>
        <p:spPr>
          <a:xfrm>
            <a:off x="6314384" y="2103120"/>
            <a:ext cx="4810816" cy="3931920"/>
          </a:xfrm>
        </p:spPr>
        <p:txBody>
          <a:bodyPr vert="horz" lIns="91440" tIns="45720" rIns="91440" bIns="45720" rtlCol="0">
            <a:normAutofit/>
          </a:bodyPr>
          <a:lstStyle/>
          <a:p>
            <a:r>
              <a:rPr lang="en-US"/>
              <a:t>Wrist and hand movements are controlled by many muscles, which are categorized into extensor and flexor groups</a:t>
            </a:r>
          </a:p>
          <a:p>
            <a:r>
              <a:rPr lang="en-US"/>
              <a:t>The flexor groups are found on the anterior surface of the forearm, and the extensor muscles are located on the posterior aspect of the forearm</a:t>
            </a:r>
          </a:p>
        </p:txBody>
      </p:sp>
    </p:spTree>
    <p:extLst>
      <p:ext uri="{BB962C8B-B14F-4D97-AF65-F5344CB8AC3E}">
        <p14:creationId xmlns:p14="http://schemas.microsoft.com/office/powerpoint/2010/main" val="326833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C97E-68C0-4A64-9C78-E85AEE518853}"/>
              </a:ext>
            </a:extLst>
          </p:cNvPr>
          <p:cNvSpPr>
            <a:spLocks noGrp="1"/>
          </p:cNvSpPr>
          <p:nvPr>
            <p:ph type="title"/>
          </p:nvPr>
        </p:nvSpPr>
        <p:spPr/>
        <p:txBody>
          <a:bodyPr/>
          <a:lstStyle/>
          <a:p>
            <a:r>
              <a:rPr lang="en-US"/>
              <a:t>Ligaments</a:t>
            </a:r>
          </a:p>
        </p:txBody>
      </p:sp>
      <p:sp>
        <p:nvSpPr>
          <p:cNvPr id="3" name="Content Placeholder 2">
            <a:extLst>
              <a:ext uri="{FF2B5EF4-FFF2-40B4-BE49-F238E27FC236}">
                <a16:creationId xmlns:a16="http://schemas.microsoft.com/office/drawing/2014/main" id="{65885798-0821-4663-B435-F63730C60DED}"/>
              </a:ext>
            </a:extLst>
          </p:cNvPr>
          <p:cNvSpPr>
            <a:spLocks noGrp="1"/>
          </p:cNvSpPr>
          <p:nvPr>
            <p:ph idx="1"/>
          </p:nvPr>
        </p:nvSpPr>
        <p:spPr>
          <a:xfrm>
            <a:off x="520461" y="1714932"/>
            <a:ext cx="11136701" cy="4622032"/>
          </a:xfrm>
        </p:spPr>
        <p:txBody>
          <a:bodyPr vert="horz" lIns="91440" tIns="45720" rIns="91440" bIns="45720" rtlCol="0" anchor="t">
            <a:normAutofit/>
          </a:bodyPr>
          <a:lstStyle/>
          <a:p>
            <a:r>
              <a:rPr lang="en-US" dirty="0"/>
              <a:t>The ligaments of the wrist and hand are intricate because of the many bones that must be connected</a:t>
            </a:r>
          </a:p>
          <a:p>
            <a:r>
              <a:rPr lang="en-US" dirty="0"/>
              <a:t>The wrist is stabilized by collateral ligaments medially and laterally</a:t>
            </a:r>
          </a:p>
          <a:p>
            <a:r>
              <a:rPr lang="en-US" dirty="0"/>
              <a:t>The ulnar collateral ligament attaches at the distal end of the ulna to the triquetral and pisiform bones</a:t>
            </a:r>
          </a:p>
          <a:p>
            <a:r>
              <a:rPr lang="en-US" dirty="0"/>
              <a:t>The radial collateral ligaments attaches the distal end of the radius to the trapezium and scaphoid bones</a:t>
            </a:r>
          </a:p>
          <a:p>
            <a:r>
              <a:rPr lang="en-US" dirty="0"/>
              <a:t>Important to ATs, is the flexor retinaculum, also known as the transverse carpal ligament</a:t>
            </a:r>
          </a:p>
          <a:p>
            <a:pPr lvl="1"/>
            <a:r>
              <a:rPr lang="en-US" dirty="0"/>
              <a:t>Located in the anterior aspect of the carpal bones and lies over the wrist flexor tendons and median nerves</a:t>
            </a:r>
          </a:p>
          <a:p>
            <a:r>
              <a:rPr lang="en-US" dirty="0"/>
              <a:t>The retinaculum stabilizes the carpal bones and also provides a protective covering over the flexor tendons and median nerves that pass beneath it</a:t>
            </a:r>
          </a:p>
        </p:txBody>
      </p:sp>
    </p:spTree>
    <p:extLst>
      <p:ext uri="{BB962C8B-B14F-4D97-AF65-F5344CB8AC3E}">
        <p14:creationId xmlns:p14="http://schemas.microsoft.com/office/powerpoint/2010/main" val="256924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A9FF-D3E4-42D3-A63F-F6FB5838A043}"/>
              </a:ext>
            </a:extLst>
          </p:cNvPr>
          <p:cNvSpPr>
            <a:spLocks noGrp="1"/>
          </p:cNvSpPr>
          <p:nvPr>
            <p:ph type="title"/>
          </p:nvPr>
        </p:nvSpPr>
        <p:spPr/>
        <p:txBody>
          <a:bodyPr>
            <a:normAutofit fontScale="90000"/>
          </a:bodyPr>
          <a:lstStyle/>
          <a:p>
            <a:r>
              <a:rPr lang="en-US"/>
              <a:t>Preventing Wrist and Hand Injuries </a:t>
            </a:r>
          </a:p>
        </p:txBody>
      </p:sp>
      <p:sp>
        <p:nvSpPr>
          <p:cNvPr id="3" name="Content Placeholder 2">
            <a:extLst>
              <a:ext uri="{FF2B5EF4-FFF2-40B4-BE49-F238E27FC236}">
                <a16:creationId xmlns:a16="http://schemas.microsoft.com/office/drawing/2014/main" id="{1AA9A0EF-81B4-434C-8E55-84A18BCFF44C}"/>
              </a:ext>
            </a:extLst>
          </p:cNvPr>
          <p:cNvSpPr>
            <a:spLocks noGrp="1"/>
          </p:cNvSpPr>
          <p:nvPr>
            <p:ph idx="1"/>
          </p:nvPr>
        </p:nvSpPr>
        <p:spPr/>
        <p:txBody>
          <a:bodyPr vert="horz" lIns="91440" tIns="45720" rIns="91440" bIns="45720" rtlCol="0" anchor="t">
            <a:normAutofit/>
          </a:bodyPr>
          <a:lstStyle/>
          <a:p>
            <a:r>
              <a:rPr lang="en-US" dirty="0"/>
              <a:t>Commonly used protective equipment for the wrist and hand include braces, tape, gloves, and padding</a:t>
            </a:r>
          </a:p>
          <a:p>
            <a:r>
              <a:rPr lang="en-US" dirty="0"/>
              <a:t>Wearing gloves or tape can protect the area from wounds of all types, and padding can prevent contusions of the dorsal hand</a:t>
            </a:r>
          </a:p>
          <a:p>
            <a:r>
              <a:rPr lang="en-US" dirty="0"/>
              <a:t>Many football players wear thumb braces to protect against sprains</a:t>
            </a:r>
          </a:p>
          <a:p>
            <a:r>
              <a:rPr lang="en-US" dirty="0"/>
              <a:t>ATs can use plastic splints and braces to prevent injury for athletes who may be susceptible</a:t>
            </a:r>
          </a:p>
          <a:p>
            <a:r>
              <a:rPr lang="en-US" dirty="0"/>
              <a:t>In some sports, rules prohibit equipment made of hard materials or allow the equipment only with a physician's note</a:t>
            </a:r>
          </a:p>
        </p:txBody>
      </p:sp>
    </p:spTree>
    <p:extLst>
      <p:ext uri="{BB962C8B-B14F-4D97-AF65-F5344CB8AC3E}">
        <p14:creationId xmlns:p14="http://schemas.microsoft.com/office/powerpoint/2010/main" val="245065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B747-D9BA-46B9-A957-EDC407D033AC}"/>
              </a:ext>
            </a:extLst>
          </p:cNvPr>
          <p:cNvSpPr>
            <a:spLocks noGrp="1"/>
          </p:cNvSpPr>
          <p:nvPr>
            <p:ph type="title"/>
          </p:nvPr>
        </p:nvSpPr>
        <p:spPr/>
        <p:txBody>
          <a:bodyPr>
            <a:normAutofit fontScale="90000"/>
          </a:bodyPr>
          <a:lstStyle/>
          <a:p>
            <a:r>
              <a:rPr lang="en-US"/>
              <a:t>Treating Wrist and Hand Injuries and Conditions: Bone Injuries</a:t>
            </a:r>
          </a:p>
        </p:txBody>
      </p:sp>
      <p:sp>
        <p:nvSpPr>
          <p:cNvPr id="3" name="Content Placeholder 2">
            <a:extLst>
              <a:ext uri="{FF2B5EF4-FFF2-40B4-BE49-F238E27FC236}">
                <a16:creationId xmlns:a16="http://schemas.microsoft.com/office/drawing/2014/main" id="{AC1EC561-41F2-47FD-900A-E94AE371718D}"/>
              </a:ext>
            </a:extLst>
          </p:cNvPr>
          <p:cNvSpPr>
            <a:spLocks noGrp="1"/>
          </p:cNvSpPr>
          <p:nvPr>
            <p:ph idx="1"/>
          </p:nvPr>
        </p:nvSpPr>
        <p:spPr/>
        <p:txBody>
          <a:bodyPr vert="horz" lIns="91440" tIns="45720" rIns="91440" bIns="45720" rtlCol="0" anchor="t">
            <a:normAutofit/>
          </a:bodyPr>
          <a:lstStyle/>
          <a:p>
            <a:r>
              <a:rPr lang="en-US" sz="2400" b="1" u="sng" dirty="0"/>
              <a:t>Avascular necrosis: the death of a body tissue from lack of blood</a:t>
            </a:r>
          </a:p>
          <a:p>
            <a:r>
              <a:rPr lang="en-US" sz="2400" b="1" u="sng" dirty="0"/>
              <a:t>Boxer's fracture: a fracture to the metacarpal region, specifically to the fourth or fifth metacarpal as a result of punching</a:t>
            </a:r>
          </a:p>
          <a:p>
            <a:r>
              <a:rPr lang="en-US" sz="2400" b="1" u="sng" dirty="0" err="1"/>
              <a:t>Colles</a:t>
            </a:r>
            <a:r>
              <a:rPr lang="en-US" sz="2400" b="1" u="sng" dirty="0"/>
              <a:t>' fracture: a fracture of the radius and ulna whereby the limb bends into extension at the fracture site</a:t>
            </a:r>
          </a:p>
        </p:txBody>
      </p:sp>
    </p:spTree>
    <p:extLst>
      <p:ext uri="{BB962C8B-B14F-4D97-AF65-F5344CB8AC3E}">
        <p14:creationId xmlns:p14="http://schemas.microsoft.com/office/powerpoint/2010/main" val="3866010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C461AE-2D69-439E-9695-39D9AD07623D}">
  <ds:schemaRefs>
    <ds:schemaRef ds:uri="http://schemas.microsoft.com/sharepoint/v3/contenttype/forms"/>
  </ds:schemaRefs>
</ds:datastoreItem>
</file>

<file path=customXml/itemProps2.xml><?xml version="1.0" encoding="utf-8"?>
<ds:datastoreItem xmlns:ds="http://schemas.openxmlformats.org/officeDocument/2006/customXml" ds:itemID="{99820B4B-5B60-4C02-AB3C-F1E6AF0ABB82}">
  <ds:schemaRefs>
    <ds:schemaRef ds:uri="http://purl.org/dc/terms/"/>
    <ds:schemaRef ds:uri="71af3243-3dd4-4a8d-8c0d-dd76da1f02a5"/>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1A4AC0FF-FE46-47F9-9FB2-06919B143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Theme06_Savon_SL_v5</Template>
  <TotalTime>0</TotalTime>
  <Words>1687</Words>
  <Application>Microsoft Office PowerPoint</Application>
  <PresentationFormat>Widescreen</PresentationFormat>
  <Paragraphs>130</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Century Gothic</vt:lpstr>
      <vt:lpstr>Savon</vt:lpstr>
      <vt:lpstr>Chapter 12: Wrist &amp; hand injuries</vt:lpstr>
      <vt:lpstr>Objectives</vt:lpstr>
      <vt:lpstr>Anatomy of the Wrist and Hand</vt:lpstr>
      <vt:lpstr>Bones and Joints</vt:lpstr>
      <vt:lpstr>Bones and Joint Con't</vt:lpstr>
      <vt:lpstr>Muscles</vt:lpstr>
      <vt:lpstr>Ligaments</vt:lpstr>
      <vt:lpstr>Preventing Wrist and Hand Injuries </vt:lpstr>
      <vt:lpstr>Treating Wrist and Hand Injuries and Conditions: Bone Injuries</vt:lpstr>
      <vt:lpstr>PowerPoint Presentation</vt:lpstr>
      <vt:lpstr>Muscle and Tendon Injuries: Tendinitis</vt:lpstr>
      <vt:lpstr>PowerPoint Presentation</vt:lpstr>
      <vt:lpstr>Muscle and Tendon Injuries: Mallet Finger</vt:lpstr>
      <vt:lpstr>PowerPoint Presentation</vt:lpstr>
      <vt:lpstr>Muscle and Tendon Injuries: Jersey finger</vt:lpstr>
      <vt:lpstr>PowerPoint Presentation</vt:lpstr>
      <vt:lpstr>Muscle and Tendon Injuries: Boutonniere Deformity</vt:lpstr>
      <vt:lpstr>PowerPoint Presentation</vt:lpstr>
      <vt:lpstr>Ligament Injuries: Wrist Sprain</vt:lpstr>
      <vt:lpstr>Ligament Injuries: Triangular Fibrocartilage Complex Injury</vt:lpstr>
      <vt:lpstr>PowerPoint Presentation</vt:lpstr>
      <vt:lpstr>Ligament Injuries: Dislocation of the Lunate</vt:lpstr>
      <vt:lpstr>PowerPoint Presentation</vt:lpstr>
      <vt:lpstr>Ligament Injuries: Ganglion Cyst</vt:lpstr>
      <vt:lpstr>Ligament Injuries: Gamekeeper's Thumb</vt:lpstr>
      <vt:lpstr>PowerPoint Presentation</vt:lpstr>
      <vt:lpstr>Ligament Injuries: Interphalangeal Collateral Ligament Sprain</vt:lpstr>
      <vt:lpstr>PowerPoint Presentation</vt:lpstr>
      <vt:lpstr>Ligament Injuries: Dislocation of the Interphalangeal or Metacapophalangeal Joint</vt:lpstr>
      <vt:lpstr>PowerPoint Presentation</vt:lpstr>
      <vt:lpstr>Nerve Injury</vt:lpstr>
      <vt:lpstr>PowerPoint Presentation</vt:lpstr>
      <vt:lpstr>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Garden Savon Design</dc:title>
  <dc:creator/>
  <cp:lastModifiedBy/>
  <cp:revision>888</cp:revision>
  <dcterms:created xsi:type="dcterms:W3CDTF">2020-01-24T14:01:20Z</dcterms:created>
  <dcterms:modified xsi:type="dcterms:W3CDTF">2020-01-27T15:56:04Z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