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17786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857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827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844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5001448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500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136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440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471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59626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76365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408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0FDBC02-48C1-48B7-BF61-2D10CC72F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62AAD0-42E1-4737-9C88-868AC0C1D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A582B3-A3B3-49D5-BBF0-98FEA4C2F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-4668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143F64-D44C-4123-A2E1-FEC1C3F30C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7DB13B9-D0D4-4393-AFAB-2B39448B2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pic>
        <p:nvPicPr>
          <p:cNvPr id="2" name="Picture 2" descr="A close up of a black horse&#10;&#10;Description generated with high confidence">
            <a:extLst>
              <a:ext uri="{FF2B5EF4-FFF2-40B4-BE49-F238E27FC236}">
                <a16:creationId xmlns:a16="http://schemas.microsoft.com/office/drawing/2014/main" id="{0064D63B-9642-4528-B94E-DF2F42700D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596" r="1" b="20360"/>
          <a:stretch/>
        </p:blipFill>
        <p:spPr>
          <a:xfrm>
            <a:off x="160867" y="160867"/>
            <a:ext cx="11870265" cy="653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032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7F465-106A-4094-8EEB-D720B1655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Muscle and Tendon Injuries: Hip and Thigh Muscle Contusions </a:t>
            </a:r>
            <a:r>
              <a:rPr lang="en-US" dirty="0" err="1">
                <a:ea typeface="+mj-lt"/>
                <a:cs typeface="+mj-lt"/>
              </a:rPr>
              <a:t>Con't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03E3BF-1500-48CC-886A-E95819EC8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0921" y="2170982"/>
            <a:ext cx="10550105" cy="468845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83540" indent="-383540"/>
            <a:r>
              <a:rPr lang="en-US" dirty="0"/>
              <a:t>When treating a thigh contusion, it is important to proceed with PRICES, but the knee should be flexed during ice application</a:t>
            </a:r>
          </a:p>
          <a:p>
            <a:pPr marL="383540" indent="-383540"/>
            <a:r>
              <a:rPr lang="en-US" dirty="0"/>
              <a:t>An AT may put an athlete in a hinged knee immobilizer with the knee locked into flexion, limiting total loss of flexibility due to the injury</a:t>
            </a:r>
          </a:p>
          <a:p>
            <a:pPr marL="383540" indent="-383540"/>
            <a:r>
              <a:rPr lang="en-US" dirty="0"/>
              <a:t>With a moderate to severe contusion, the athlete should be placed on crutches to minimize the stress to the area then referred to the team physician</a:t>
            </a:r>
          </a:p>
          <a:p>
            <a:pPr marL="383540" indent="-383540"/>
            <a:r>
              <a:rPr lang="en-US" dirty="0"/>
              <a:t>Active rest and the use of ice and gentle stretching routines are effective in restoring mobility</a:t>
            </a:r>
          </a:p>
          <a:p>
            <a:pPr marL="383540" indent="-383540"/>
            <a:r>
              <a:rPr lang="en-US" dirty="0"/>
              <a:t>Ultrasound is often used to help reabsorb the blood that collects internally and to break up bony tissue deposits</a:t>
            </a:r>
          </a:p>
          <a:p>
            <a:pPr marL="383540" indent="-383540"/>
            <a:r>
              <a:rPr lang="en-US" dirty="0"/>
              <a:t>The AT must make certain that a protective pad is placed over the contusion to prevent repeated contusions to the area, because this can also create myositis ossificans</a:t>
            </a:r>
          </a:p>
        </p:txBody>
      </p:sp>
    </p:spTree>
    <p:extLst>
      <p:ext uri="{BB962C8B-B14F-4D97-AF65-F5344CB8AC3E}">
        <p14:creationId xmlns:p14="http://schemas.microsoft.com/office/powerpoint/2010/main" val="2410146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erson posing for the camera&#10;&#10;Description generated with high confidence">
            <a:extLst>
              <a:ext uri="{FF2B5EF4-FFF2-40B4-BE49-F238E27FC236}">
                <a16:creationId xmlns:a16="http://schemas.microsoft.com/office/drawing/2014/main" id="{5AD1260F-01F2-47AA-8DFB-AFC206B8E5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667" b="1133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31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6E5C7-6DE8-49FE-8553-F9ACE9AA5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Muscle and Tendon Injuries: Hip Bursitis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88E26-E70D-4FCC-BD47-2775A4E154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83540" indent="-383540"/>
            <a:r>
              <a:rPr lang="en-US" sz="2400"/>
              <a:t>The lateral hip, specifically over the greater trochanter of the femur, can create pressure over the bursa</a:t>
            </a:r>
          </a:p>
          <a:p>
            <a:pPr marL="383540" indent="-383540"/>
            <a:r>
              <a:rPr lang="en-US" sz="2400"/>
              <a:t>The bursa is a fluid-filled sac that reduces friction of tendons that cross this bony prominence</a:t>
            </a:r>
          </a:p>
          <a:p>
            <a:pPr marL="383540" indent="-383540"/>
            <a:r>
              <a:rPr lang="en-US" sz="2400"/>
              <a:t>When the bursa is irritated from too much pressure from the tendons, it becomes inflamed</a:t>
            </a:r>
          </a:p>
          <a:p>
            <a:pPr marL="383540" indent="-383540"/>
            <a:r>
              <a:rPr lang="en-US" sz="2400"/>
              <a:t>Athletes with hip bursitis will report snapping of the hip when they climb stairs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09098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0FDBC02-48C1-48B7-BF61-2D10CC72F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62AAD0-42E1-4737-9C88-868AC0C1D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A582B3-A3B3-49D5-BBF0-98FEA4C2F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-4668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143F64-D44C-4123-A2E1-FEC1C3F30C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7DB13B9-D0D4-4393-AFAB-2B39448B2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07D9657E-F49A-427A-B115-C4C820B638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68" r="1" b="16388"/>
          <a:stretch/>
        </p:blipFill>
        <p:spPr>
          <a:xfrm>
            <a:off x="160867" y="160867"/>
            <a:ext cx="11870265" cy="653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029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117B7-4040-41EC-8E94-AC0AF9EAA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Ligament Injuries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444D2-5FAD-4547-B6C8-7729D8AC7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83540" indent="-383540"/>
            <a:r>
              <a:rPr lang="en-US" sz="2400"/>
              <a:t>The hip is a ball-and-socket joint that is extremely stable, mostly because the head of the femur sits so deeply in the pelvis</a:t>
            </a:r>
          </a:p>
          <a:p>
            <a:pPr marL="383540" indent="-383540"/>
            <a:r>
              <a:rPr lang="en-US" sz="2400"/>
              <a:t>Thick ligamentous structures and strong muscles also surround the hip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233237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1D11B-A464-4C68-9D23-DC95AA2CB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64584-BCCC-4C84-8382-2580512E4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83540" indent="-383540"/>
            <a:r>
              <a:rPr lang="en-US"/>
              <a:t>Fundamentals of Athletic Training</a:t>
            </a:r>
          </a:p>
        </p:txBody>
      </p:sp>
    </p:spTree>
    <p:extLst>
      <p:ext uri="{BB962C8B-B14F-4D97-AF65-F5344CB8AC3E}">
        <p14:creationId xmlns:p14="http://schemas.microsoft.com/office/powerpoint/2010/main" val="4258720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E2A69-1D54-4268-AF58-72E3FAF0D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Bone Injuries: Femur Fracture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4D001-4EAE-48CC-B029-6EF32A9E1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563" y="1797170"/>
            <a:ext cx="10291312" cy="447279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83540" indent="-383540"/>
            <a:r>
              <a:rPr lang="en-US" sz="2400" dirty="0"/>
              <a:t>Because the femur is the largest bone in the body, the stress required to fracture is often extreme</a:t>
            </a:r>
          </a:p>
          <a:p>
            <a:pPr marL="383540" indent="-383540"/>
            <a:r>
              <a:rPr lang="en-US" sz="2400" dirty="0"/>
              <a:t>A femur fracture is characterized by severe pain and loss of function as well as internal bleeding, swelling, or tearing of muscles, tendons, nerves, and arteries</a:t>
            </a:r>
          </a:p>
          <a:p>
            <a:pPr marL="383540" indent="-383540"/>
            <a:r>
              <a:rPr lang="en-US" sz="2400" dirty="0"/>
              <a:t>Athlete will most likely not be able to move leg</a:t>
            </a:r>
          </a:p>
          <a:p>
            <a:pPr marL="383540" indent="-383540"/>
            <a:r>
              <a:rPr lang="en-US" sz="2400" dirty="0"/>
              <a:t>Often causes the leg to externally rotate</a:t>
            </a:r>
          </a:p>
          <a:p>
            <a:pPr marL="383540" indent="-383540"/>
            <a:r>
              <a:rPr lang="en-US" sz="2400" dirty="0"/>
              <a:t>Initial treatment includes immobilization and transportation to a hospital by EMS</a:t>
            </a:r>
          </a:p>
          <a:p>
            <a:pPr marL="383540" indent="-383540"/>
            <a:r>
              <a:rPr lang="en-US" sz="2400" dirty="0"/>
              <a:t>They will often use a traction splint that gently pulls the femur, reducing leg pain spasm</a:t>
            </a:r>
          </a:p>
        </p:txBody>
      </p:sp>
    </p:spTree>
    <p:extLst>
      <p:ext uri="{BB962C8B-B14F-4D97-AF65-F5344CB8AC3E}">
        <p14:creationId xmlns:p14="http://schemas.microsoft.com/office/powerpoint/2010/main" val="3337530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0FDBC02-48C1-48B7-BF61-2D10CC72F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62AAD0-42E1-4737-9C88-868AC0C1D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A582B3-A3B3-49D5-BBF0-98FEA4C2F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-4668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143F64-D44C-4123-A2E1-FEC1C3F30C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7DB13B9-D0D4-4393-AFAB-2B39448B2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pic>
        <p:nvPicPr>
          <p:cNvPr id="2" name="Picture 2" descr="A picture containing necktie, white, dark, man&#10;&#10;Description generated with very high confidence">
            <a:extLst>
              <a:ext uri="{FF2B5EF4-FFF2-40B4-BE49-F238E27FC236}">
                <a16:creationId xmlns:a16="http://schemas.microsoft.com/office/drawing/2014/main" id="{8177FBA8-ACC0-4553-8746-25B9E4B0CA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981" r="1" b="28956"/>
          <a:stretch/>
        </p:blipFill>
        <p:spPr>
          <a:xfrm>
            <a:off x="160867" y="160867"/>
            <a:ext cx="11870265" cy="653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335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E0305-9C29-45D9-B22B-81A66EA3B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Bone Injuries: Hip Dislocation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87BF2-961E-4C26-B4C5-CD2D03A50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563" y="2012831"/>
            <a:ext cx="10650746" cy="45734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83540" indent="-383540"/>
            <a:r>
              <a:rPr lang="en-US" dirty="0"/>
              <a:t>Extreme stress can cause a dislocation</a:t>
            </a:r>
          </a:p>
          <a:p>
            <a:pPr marL="383540" indent="-383540"/>
            <a:r>
              <a:rPr lang="en-US" dirty="0"/>
              <a:t>Most hip dislocations occur posteriorly and accompany other trauma, such as fractures</a:t>
            </a:r>
          </a:p>
          <a:p>
            <a:pPr marL="383540" indent="-383540"/>
            <a:r>
              <a:rPr lang="en-US" dirty="0"/>
              <a:t>Severe damage can occur in this area because of the nerves and vascular structure</a:t>
            </a:r>
          </a:p>
          <a:p>
            <a:pPr marL="383540" indent="-383540"/>
            <a:r>
              <a:rPr lang="en-US" dirty="0"/>
              <a:t>An athlete with a dislocated hip is likely to be in extreme pain, and leg will look internally rotated</a:t>
            </a:r>
          </a:p>
          <a:p>
            <a:pPr marL="383540" indent="-383540"/>
            <a:r>
              <a:rPr lang="en-US" dirty="0"/>
              <a:t>With this injury, EMS should be called to transport</a:t>
            </a:r>
          </a:p>
          <a:p>
            <a:pPr marL="383540" indent="-383540"/>
            <a:r>
              <a:rPr lang="en-US" dirty="0"/>
              <a:t>Only a physician should reduce the hip dislocation</a:t>
            </a:r>
          </a:p>
          <a:p>
            <a:pPr marL="383540" indent="-383540"/>
            <a:r>
              <a:rPr lang="en-US" dirty="0"/>
              <a:t>Follow-up appointments are necessary before an athlete can return to play</a:t>
            </a:r>
          </a:p>
          <a:p>
            <a:pPr marL="383540" indent="-383540"/>
            <a:r>
              <a:rPr lang="en-US" dirty="0"/>
              <a:t>Rehab includes: restoring ROM and strength, gait training</a:t>
            </a:r>
          </a:p>
          <a:p>
            <a:pPr marL="383540" indent="-38354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886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0FDBC02-48C1-48B7-BF61-2D10CC72F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62AAD0-42E1-4737-9C88-868AC0C1D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A582B3-A3B3-49D5-BBF0-98FEA4C2F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-4668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143F64-D44C-4123-A2E1-FEC1C3F30C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7DB13B9-D0D4-4393-AFAB-2B39448B2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pic>
        <p:nvPicPr>
          <p:cNvPr id="2" name="Picture 2" descr="A picture containing film, woman, white, standing&#10;&#10;Description generated with very high confidence">
            <a:extLst>
              <a:ext uri="{FF2B5EF4-FFF2-40B4-BE49-F238E27FC236}">
                <a16:creationId xmlns:a16="http://schemas.microsoft.com/office/drawing/2014/main" id="{906C388F-D0E2-4A27-A932-75F954A834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47" r="1" b="27711"/>
          <a:stretch/>
        </p:blipFill>
        <p:spPr>
          <a:xfrm>
            <a:off x="160867" y="160867"/>
            <a:ext cx="11870265" cy="653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324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9CD66-CE02-434C-B71C-25C60877B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Bone Injuries: Legg-Calve-Perthes Disease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E7CE9-AF9E-432C-A819-9A01EC9C6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83540" indent="-383540"/>
            <a:r>
              <a:rPr lang="en-US" sz="2400" b="1" u="sng" dirty="0"/>
              <a:t>Legg-Calve-</a:t>
            </a:r>
            <a:r>
              <a:rPr lang="en-US" sz="2400" b="1" u="sng" dirty="0" err="1"/>
              <a:t>Perthe</a:t>
            </a:r>
            <a:r>
              <a:rPr lang="en-US" sz="2400" b="1" u="sng" dirty="0"/>
              <a:t> disease: a condition found in some children that is characterized by a disruption of blood flow to the head of the femur, which causes the tissue at the head of the femur to die</a:t>
            </a:r>
          </a:p>
          <a:p>
            <a:pPr marL="383540" indent="-383540"/>
            <a:r>
              <a:rPr lang="en-US" sz="2400" dirty="0"/>
              <a:t>Typical signs and symptoms include groin or knee pain, and walking with a limp</a:t>
            </a:r>
          </a:p>
          <a:p>
            <a:pPr marL="383540" indent="-383540"/>
            <a:r>
              <a:rPr lang="en-US" sz="2400" dirty="0"/>
              <a:t>If condition is suspected, the athlete should be referred to a physician immediately</a:t>
            </a:r>
          </a:p>
        </p:txBody>
      </p:sp>
    </p:spTree>
    <p:extLst>
      <p:ext uri="{BB962C8B-B14F-4D97-AF65-F5344CB8AC3E}">
        <p14:creationId xmlns:p14="http://schemas.microsoft.com/office/powerpoint/2010/main" val="1342457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9805AF4-7989-43AB-9A60-14E3F851F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F4E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036B63-B0EC-4AF3-95D3-2E2DCA25F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pic>
        <p:nvPicPr>
          <p:cNvPr id="2" name="Picture 2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BC25F6E2-4ECF-4515-AB5E-42D252A83A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612" y="800100"/>
            <a:ext cx="10062776" cy="525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54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DD893-9A8C-4B12-81E3-571ABDB3C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Muscle and Tendon Injuries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A3D08-F654-44B3-9247-A0DD8A1CC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412" y="1423359"/>
            <a:ext cx="11024557" cy="51916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83540" indent="-383540"/>
            <a:r>
              <a:rPr lang="en-US" sz="2400" dirty="0"/>
              <a:t>Thigh strains are common athletic injuries, especially to the hip  flexor, extensor, and groin musculature</a:t>
            </a:r>
          </a:p>
          <a:p>
            <a:pPr marL="383540" indent="-383540"/>
            <a:r>
              <a:rPr lang="en-US" sz="2400" dirty="0"/>
              <a:t>Many muscles in the leg cross two joints and sometimes is cause of strains in this region</a:t>
            </a:r>
          </a:p>
          <a:p>
            <a:pPr marL="383540" indent="-383540"/>
            <a:r>
              <a:rPr lang="en-US" sz="2400" dirty="0"/>
              <a:t>Another cause: when strength imbalance occurs, the stronger muscle group puts excessive tension on the opposing muscle group</a:t>
            </a:r>
          </a:p>
          <a:p>
            <a:pPr lvl="1" indent="-383540"/>
            <a:r>
              <a:rPr lang="en-US" sz="2400" i="0" dirty="0"/>
              <a:t>Example: great deal of strength in the quadriceps, but have weak hamstrings</a:t>
            </a:r>
          </a:p>
          <a:p>
            <a:pPr marL="383540" indent="-383540"/>
            <a:r>
              <a:rPr lang="en-US" sz="2400" dirty="0"/>
              <a:t>Strains should be initially treated with PRICES and wrapped with a supportive elastic bandage</a:t>
            </a:r>
          </a:p>
          <a:p>
            <a:pPr marL="383540" indent="-383540"/>
            <a:r>
              <a:rPr lang="en-US" sz="2400" dirty="0"/>
              <a:t>Moderate and severe strains may need to be referred to a physician and may be prescribed rehabilitation that includes increasing strength, ROM, and enhancing flexibility</a:t>
            </a:r>
          </a:p>
        </p:txBody>
      </p:sp>
    </p:spTree>
    <p:extLst>
      <p:ext uri="{BB962C8B-B14F-4D97-AF65-F5344CB8AC3E}">
        <p14:creationId xmlns:p14="http://schemas.microsoft.com/office/powerpoint/2010/main" val="1608513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3548B-FE3D-49F7-9918-EC94DAF71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Muscle and Tendon Injuries: Hip and Thigh Muscle Contusions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848FA-E33B-4DBD-BE4D-C6C88544F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960633" cy="42283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83540" indent="-383540"/>
            <a:r>
              <a:rPr lang="en-US" dirty="0"/>
              <a:t>Deep thigh contusions are common, especially in collision sports</a:t>
            </a:r>
          </a:p>
          <a:p>
            <a:pPr lvl="1" indent="-383540"/>
            <a:r>
              <a:rPr lang="en-US" i="0" dirty="0"/>
              <a:t>Rugby, football, lacrosse</a:t>
            </a:r>
          </a:p>
          <a:p>
            <a:pPr marL="383540" indent="-383540"/>
            <a:r>
              <a:rPr lang="en-US" dirty="0"/>
              <a:t>Although many bruises suffered in athletics are minor, thigh contusions can cause disability</a:t>
            </a:r>
          </a:p>
          <a:p>
            <a:pPr marL="383540" indent="-383540"/>
            <a:r>
              <a:rPr lang="en-US" dirty="0"/>
              <a:t>The more severe contusions can cause tissue tearing and extensive bleeding</a:t>
            </a:r>
          </a:p>
          <a:p>
            <a:pPr marL="383540" indent="-383540"/>
            <a:r>
              <a:rPr lang="en-US" dirty="0"/>
              <a:t>If not managed appropriately, serious thigh contusions can cause myositis ossificans</a:t>
            </a:r>
          </a:p>
          <a:p>
            <a:pPr marL="383540" indent="-383540"/>
            <a:r>
              <a:rPr lang="en-US" b="1" u="sng" dirty="0"/>
              <a:t>Myositis ossificans: the buildup of bone tissue in a muscle following an injury</a:t>
            </a:r>
          </a:p>
          <a:p>
            <a:pPr marL="383540" indent="-383540"/>
            <a:r>
              <a:rPr lang="en-US" dirty="0"/>
              <a:t>Because bone tissue is not as extensible as muscle tissue, disability and loss of function are typical consequences</a:t>
            </a:r>
          </a:p>
        </p:txBody>
      </p:sp>
    </p:spTree>
    <p:extLst>
      <p:ext uri="{BB962C8B-B14F-4D97-AF65-F5344CB8AC3E}">
        <p14:creationId xmlns:p14="http://schemas.microsoft.com/office/powerpoint/2010/main" val="1923925578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639</Words>
  <Application>Microsoft Office PowerPoint</Application>
  <PresentationFormat>Widescreen</PresentationFormat>
  <Paragraphs>52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Franklin Gothic Book</vt:lpstr>
      <vt:lpstr>Crop</vt:lpstr>
      <vt:lpstr>PowerPoint Presentation</vt:lpstr>
      <vt:lpstr>Bone Injuries: Femur Fracture</vt:lpstr>
      <vt:lpstr>PowerPoint Presentation</vt:lpstr>
      <vt:lpstr>Bone Injuries: Hip Dislocation</vt:lpstr>
      <vt:lpstr>PowerPoint Presentation</vt:lpstr>
      <vt:lpstr>Bone Injuries: Legg-Calve-Perthes Disease</vt:lpstr>
      <vt:lpstr>PowerPoint Presentation</vt:lpstr>
      <vt:lpstr>Muscle and Tendon Injuries</vt:lpstr>
      <vt:lpstr>Muscle and Tendon Injuries: Hip and Thigh Muscle Contusions</vt:lpstr>
      <vt:lpstr>Muscle and Tendon Injuries: Hip and Thigh Muscle Contusions Con't</vt:lpstr>
      <vt:lpstr>PowerPoint Presentation</vt:lpstr>
      <vt:lpstr>Muscle and Tendon Injuries: Hip Bursitis</vt:lpstr>
      <vt:lpstr>PowerPoint Presentation</vt:lpstr>
      <vt:lpstr>Ligament Injuries</vt:lpstr>
      <vt:lpstr>Reference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McGehee, Chelsea T.</dc:creator>
  <cp:lastModifiedBy>McGehee, Chelsea T.</cp:lastModifiedBy>
  <cp:revision>1</cp:revision>
  <dcterms:created xsi:type="dcterms:W3CDTF">2020-01-29T18:47:37Z</dcterms:created>
  <dcterms:modified xsi:type="dcterms:W3CDTF">2020-01-29T18:48:02Z</dcterms:modified>
</cp:coreProperties>
</file>