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80" r:id="rId17"/>
    <p:sldId id="279" r:id="rId18"/>
    <p:sldId id="281" r:id="rId19"/>
    <p:sldId id="282" r:id="rId20"/>
    <p:sldId id="283" r:id="rId21"/>
    <p:sldId id="285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E1AEA-1F30-115C-EBBB-C3B7D7A369B5}" v="10069" dt="2020-01-29T19:50:56.386"/>
    <p1510:client id="{746992E4-92B1-17B3-A898-1A2CA7B18392}" v="1154" dt="2020-03-04T16:30:07.062"/>
    <p1510:client id="{52CB8004-2C7F-E240-F864-3614F3720585}" v="4460" dt="2020-02-24T16:02:10.120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14: Knee Injuries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Unit 5: Understanding Athletic Injuries to the Lower Extremity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8E7E-D718-473F-98CF-DABDB584F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44" y="146643"/>
            <a:ext cx="10708256" cy="940544"/>
          </a:xfrm>
        </p:spPr>
        <p:txBody>
          <a:bodyPr>
            <a:normAutofit/>
          </a:bodyPr>
          <a:lstStyle/>
          <a:p>
            <a:r>
              <a:rPr lang="en-US" sz="3600" dirty="0"/>
              <a:t>Anatomy of the Knee: Cartilage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A0632-033A-47A4-9D03-9E2345D1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45" y="1454989"/>
            <a:ext cx="11743424" cy="5110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ends of the tibia and the femur are covered and cushioned by pieces of tough cartilage tissue called the menisci</a:t>
            </a:r>
          </a:p>
          <a:p>
            <a:r>
              <a:rPr lang="en-US" dirty="0"/>
              <a:t>Meniscus: a piece of cartilage within a joint which lie between the femur and tibia</a:t>
            </a:r>
          </a:p>
          <a:p>
            <a:r>
              <a:rPr lang="en-US" dirty="0"/>
              <a:t>Without the menisci, the tibia and femur would rub against each other, which would cause the bone to wear down quickly; the menisci also help stabilize the knee joint</a:t>
            </a:r>
          </a:p>
          <a:p>
            <a:r>
              <a:rPr lang="en-US" dirty="0"/>
              <a:t>The top of the tibia is flat, like a tabletop and the ends of the femur, specifically the condyles, are rounded like an orange; therefore, without something to stabilize the joint, the femur would move a great deal on the tibia</a:t>
            </a:r>
          </a:p>
          <a:p>
            <a:r>
              <a:rPr lang="en-US" dirty="0"/>
              <a:t>The menisci are thicker on the sides and thinner in the middle, forming a dish-shaped hollow</a:t>
            </a:r>
          </a:p>
          <a:p>
            <a:r>
              <a:rPr lang="en-US" dirty="0"/>
              <a:t>They are also attached to the top of the tibia, which provides a seat for the femoral condyles to sit in on top of the tibia</a:t>
            </a:r>
          </a:p>
        </p:txBody>
      </p:sp>
    </p:spTree>
    <p:extLst>
      <p:ext uri="{BB962C8B-B14F-4D97-AF65-F5344CB8AC3E}">
        <p14:creationId xmlns:p14="http://schemas.microsoft.com/office/powerpoint/2010/main" val="70562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5639-ADAE-4386-BFE5-80C28010E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99" y="362303"/>
            <a:ext cx="10679501" cy="652997"/>
          </a:xfrm>
        </p:spPr>
        <p:txBody>
          <a:bodyPr>
            <a:normAutofit/>
          </a:bodyPr>
          <a:lstStyle/>
          <a:p>
            <a:r>
              <a:rPr lang="en-US" sz="4000" dirty="0"/>
              <a:t>Preventing Knee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C760C-F687-439A-AC1E-6E73EB539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73" y="1498120"/>
            <a:ext cx="11714670" cy="51389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Ligament sprains are among the most common injuries to the knee</a:t>
            </a:r>
          </a:p>
          <a:p>
            <a:r>
              <a:rPr lang="en-US" dirty="0"/>
              <a:t>Remembering that the muscles in this area provide stability to the knee and help resist abnormal bony movements, athlete should develop strength in these muscles</a:t>
            </a:r>
          </a:p>
          <a:p>
            <a:pPr lvl="1"/>
            <a:r>
              <a:rPr lang="en-US" dirty="0"/>
              <a:t>Quadriceps, hamstrings, gastrocnemius, and hip adductors and abductors</a:t>
            </a:r>
          </a:p>
          <a:p>
            <a:pPr lvl="1"/>
            <a:r>
              <a:rPr lang="en-US" dirty="0"/>
              <a:t>Exercises to strengthen these?</a:t>
            </a:r>
          </a:p>
          <a:p>
            <a:r>
              <a:rPr lang="en-US" dirty="0"/>
              <a:t>Some ATs and athlete use preventative knee braces that are designed to protect the MCL; however, the American Academy of Pediatrics states that there is insufficient research to warrant the use of braces to prevent ligament injuries</a:t>
            </a:r>
          </a:p>
          <a:p>
            <a:r>
              <a:rPr lang="en-US" dirty="0"/>
              <a:t>If an athlete has a problem with their knees, the AT should examine leg structure to determine if they have </a:t>
            </a:r>
            <a:r>
              <a:rPr lang="en-US" b="1" u="sng" dirty="0"/>
              <a:t>genu valgus, also known and knock-knees, or genus </a:t>
            </a:r>
            <a:r>
              <a:rPr lang="en-US" b="1" u="sng" dirty="0" err="1"/>
              <a:t>varus</a:t>
            </a:r>
            <a:r>
              <a:rPr lang="en-US" b="1" u="sng" dirty="0"/>
              <a:t>, also known as bowlegs </a:t>
            </a:r>
          </a:p>
          <a:p>
            <a:r>
              <a:rPr lang="en-US" dirty="0"/>
              <a:t>Current research supports neuromuscular training as an effective way to prevent knee injuries, particularly injuries to the ACL</a:t>
            </a:r>
          </a:p>
          <a:p>
            <a:pPr lvl="1"/>
            <a:r>
              <a:rPr lang="en-US" dirty="0"/>
              <a:t>Teaches athletes how to land from a jump, change direction, flex the knee and hip, balance training, proper acceleration and deceleration</a:t>
            </a:r>
          </a:p>
        </p:txBody>
      </p:sp>
    </p:spTree>
    <p:extLst>
      <p:ext uri="{BB962C8B-B14F-4D97-AF65-F5344CB8AC3E}">
        <p14:creationId xmlns:p14="http://schemas.microsoft.com/office/powerpoint/2010/main" val="22924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CE102-D405-454C-8B46-233E018B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768016"/>
          </a:xfrm>
        </p:spPr>
        <p:txBody>
          <a:bodyPr/>
          <a:lstStyle/>
          <a:p>
            <a:r>
              <a:rPr lang="en-US" dirty="0"/>
              <a:t>Bone Injuries: Patellofemoral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01FB3-46C1-4D7E-A8A6-82A56C01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7" y="1584384"/>
            <a:ext cx="11944709" cy="5023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Patellofemoral syndrome involves a set of symptoms that include pain and discomfort around the patella, often caused by patellar tracking problems</a:t>
            </a:r>
          </a:p>
          <a:p>
            <a:r>
              <a:rPr lang="en-US" dirty="0"/>
              <a:t>As the knee bends, the patella is grated across the femur instead of riding smoothly, causing the cartilage on the back of the patella to soften or wear away</a:t>
            </a:r>
          </a:p>
          <a:p>
            <a:r>
              <a:rPr lang="en-US" b="1" u="sng" dirty="0"/>
              <a:t>Chondromalacia: the softening or wearing away of the cartilage that lies on the back of the patella</a:t>
            </a:r>
          </a:p>
          <a:p>
            <a:r>
              <a:rPr lang="en-US" dirty="0"/>
              <a:t>Athlete will report a grinding sensation with flexion and extension</a:t>
            </a:r>
          </a:p>
          <a:p>
            <a:pPr lvl="1"/>
            <a:r>
              <a:rPr lang="en-US" dirty="0"/>
              <a:t>AT can feel the grinding if athlete flexes and extends knee</a:t>
            </a:r>
          </a:p>
          <a:p>
            <a:r>
              <a:rPr lang="en-US" dirty="0"/>
              <a:t>Treatment includes correcting any problems with patellar tracking, strengthening the vastus medialis, and improving flexibility of the quads and hamstrings</a:t>
            </a:r>
          </a:p>
          <a:p>
            <a:r>
              <a:rPr lang="en-US" dirty="0"/>
              <a:t>Bent-leg activities should be avoided because they tend to aggravate the condition</a:t>
            </a:r>
          </a:p>
          <a:p>
            <a:r>
              <a:rPr lang="en-US" dirty="0"/>
              <a:t>Treatment  should also address any weakness around the hip joint</a:t>
            </a:r>
          </a:p>
        </p:txBody>
      </p:sp>
    </p:spTree>
    <p:extLst>
      <p:ext uri="{BB962C8B-B14F-4D97-AF65-F5344CB8AC3E}">
        <p14:creationId xmlns:p14="http://schemas.microsoft.com/office/powerpoint/2010/main" val="151068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lothing&#10;&#10;Description generated with very high confidence">
            <a:extLst>
              <a:ext uri="{FF2B5EF4-FFF2-40B4-BE49-F238E27FC236}">
                <a16:creationId xmlns:a16="http://schemas.microsoft.com/office/drawing/2014/main" id="{AE5F6DA1-C1AD-4CEE-9423-7FAFCBB2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88" y="1076684"/>
            <a:ext cx="6146859" cy="421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1559-E2B2-4392-BE1A-DA44EF29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Bone Injuries: Patella Dislocation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3E3BA-2AC1-4502-B0F9-335D24B20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29" y="1713780"/>
            <a:ext cx="10478218" cy="45494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Sometimes an athlete will be forced to the lateral aspect of the knee, usually while the knee is bent and forced to twist inward---there will be a noticeable deformity</a:t>
            </a:r>
          </a:p>
          <a:p>
            <a:r>
              <a:rPr lang="en-US" dirty="0"/>
              <a:t>The athlete is often in distress and EMS must be called</a:t>
            </a:r>
          </a:p>
          <a:p>
            <a:r>
              <a:rPr lang="en-US" dirty="0"/>
              <a:t>Only a physician should reduce a dislocated patella; otherwise, complications may result, and the posterior aspect of the patella may be further injured</a:t>
            </a:r>
          </a:p>
          <a:p>
            <a:r>
              <a:rPr lang="en-US" dirty="0"/>
              <a:t>Treatment involves immobilizing the knee for a short time, and then the athlete should begin exercising to regain mobility and strength around the knee joint</a:t>
            </a:r>
          </a:p>
          <a:p>
            <a:r>
              <a:rPr lang="en-US" dirty="0"/>
              <a:t>Sometimes athletes are advised to wear a knee sleeve with a patella hole to help keep the patella in place during activity </a:t>
            </a:r>
          </a:p>
        </p:txBody>
      </p:sp>
    </p:spTree>
    <p:extLst>
      <p:ext uri="{BB962C8B-B14F-4D97-AF65-F5344CB8AC3E}">
        <p14:creationId xmlns:p14="http://schemas.microsoft.com/office/powerpoint/2010/main" val="28425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A800A5-8E09-4908-BFA4-56B01E3F1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405" y="68263"/>
            <a:ext cx="872919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4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737C-91BC-4D95-BFFD-8B3A628B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Muscle and Tendon Injuries: Patella Tendinitis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F40BE-A603-4B45-AB8E-5623C01F1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u="sng" dirty="0"/>
              <a:t>Patellar tendinitis: inflammation of the patellar tendon</a:t>
            </a:r>
          </a:p>
          <a:p>
            <a:pPr lvl="1"/>
            <a:r>
              <a:rPr lang="en-US"/>
              <a:t>Also known as Jumper's Knee</a:t>
            </a:r>
            <a:endParaRPr lang="en-US" dirty="0"/>
          </a:p>
          <a:p>
            <a:r>
              <a:rPr lang="en-US" dirty="0"/>
              <a:t>Characterized by weakness, tenderness, and swelling</a:t>
            </a:r>
          </a:p>
          <a:p>
            <a:r>
              <a:rPr lang="en-US" dirty="0"/>
              <a:t>In the early stages, the athlete typically has pain after activity, but in the later </a:t>
            </a:r>
            <a:r>
              <a:rPr lang="en-US"/>
              <a:t>stages, the condition can result in pain during activity and loss of strength</a:t>
            </a:r>
            <a:endParaRPr lang="en-US" dirty="0"/>
          </a:p>
          <a:p>
            <a:r>
              <a:rPr lang="en-US" dirty="0"/>
              <a:t>The AT will attempt to control inflammation by applying ice and modifying the </a:t>
            </a:r>
            <a:r>
              <a:rPr lang="en-US"/>
              <a:t>athlete's activity level—usually restrict running and jumping</a:t>
            </a:r>
            <a:endParaRPr lang="en-US" dirty="0"/>
          </a:p>
          <a:p>
            <a:r>
              <a:rPr lang="en-US" dirty="0"/>
              <a:t>The rehabilitation program should address flexibility problems of the quads and weakness of the leg</a:t>
            </a:r>
          </a:p>
          <a:p>
            <a:r>
              <a:rPr lang="en-US" dirty="0"/>
              <a:t>If the tendon is already weak and the athlete continues to play, a rupture can </a:t>
            </a:r>
            <a:r>
              <a:rPr lang="en-US"/>
              <a:t>occur 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3E62-5711-485E-9C08-41F612A6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811148"/>
          </a:xfrm>
        </p:spPr>
        <p:txBody>
          <a:bodyPr>
            <a:normAutofit fontScale="90000"/>
          </a:bodyPr>
          <a:lstStyle/>
          <a:p>
            <a:r>
              <a:rPr lang="en-US" dirty="0"/>
              <a:t>Muscle and Tendon Injuries: Osgood-Schlatter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82BF-6848-46FF-8E63-DDD5A660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89" y="1541252"/>
            <a:ext cx="11944709" cy="50957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Younger athletes who perform a great deal of running and jumping sometimes develop an irritation at the site of the patellar tendon attachment to the front of the tibia, or the tibial tuberosity</a:t>
            </a:r>
          </a:p>
          <a:p>
            <a:r>
              <a:rPr lang="en-US" b="1" u="sng" dirty="0"/>
              <a:t>Osgood-Schlatter Disorder: a condition characterized by an irritation or loosening of the patellar tendon at its attachment at the top anterior aspect of the tibia, usually seen in younger athletes who perform a great deal of running and jumping</a:t>
            </a:r>
          </a:p>
          <a:p>
            <a:r>
              <a:rPr lang="en-US" dirty="0"/>
              <a:t>Causes discomfort of the knee, swelling, tenderness, and pain during activity</a:t>
            </a:r>
          </a:p>
          <a:p>
            <a:pPr lvl="1"/>
            <a:r>
              <a:rPr lang="en-US" dirty="0"/>
              <a:t>Athletes should restrict activity until it is resolved</a:t>
            </a:r>
          </a:p>
          <a:p>
            <a:pPr lvl="1"/>
            <a:r>
              <a:rPr lang="en-US" dirty="0"/>
              <a:t>Example: basketball player should stop aggressive running and jumping and instead can work out on a stationary bike</a:t>
            </a:r>
          </a:p>
          <a:p>
            <a:r>
              <a:rPr lang="en-US" dirty="0"/>
              <a:t>Activity should be modified based on player's pain level</a:t>
            </a:r>
          </a:p>
          <a:p>
            <a:r>
              <a:rPr lang="en-US" dirty="0"/>
              <a:t>Ice application before and after activity is helpful; a special pad may need to be made to fit over the front of the tibia</a:t>
            </a:r>
          </a:p>
          <a:p>
            <a:r>
              <a:rPr lang="en-US" dirty="0"/>
              <a:t>Usually improves by age 16-17, but a bony growth can still occur on top of the tibia</a:t>
            </a:r>
          </a:p>
        </p:txBody>
      </p:sp>
    </p:spTree>
    <p:extLst>
      <p:ext uri="{BB962C8B-B14F-4D97-AF65-F5344CB8AC3E}">
        <p14:creationId xmlns:p14="http://schemas.microsoft.com/office/powerpoint/2010/main" val="15549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EA0722B2-4B09-43D0-8F96-BB811C17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344167"/>
            <a:ext cx="6064370" cy="3409215"/>
          </a:xfrm>
          <a:prstGeom prst="rect">
            <a:avLst/>
          </a:prstGeom>
        </p:spPr>
      </p:pic>
      <p:pic>
        <p:nvPicPr>
          <p:cNvPr id="4" name="Picture 4" descr="A picture containing hat&#10;&#10;Description generated with very high confidence">
            <a:extLst>
              <a:ext uri="{FF2B5EF4-FFF2-40B4-BE49-F238E27FC236}">
                <a16:creationId xmlns:a16="http://schemas.microsoft.com/office/drawing/2014/main" id="{CD2E4E39-399C-468C-833C-1C9D0A8F2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0" y="4024320"/>
            <a:ext cx="5187350" cy="2216793"/>
          </a:xfrm>
          <a:prstGeom prst="rect">
            <a:avLst/>
          </a:prstGeom>
        </p:spPr>
      </p:pic>
      <p:pic>
        <p:nvPicPr>
          <p:cNvPr id="6" name="Picture 6" descr="A picture containing person, clothing, cutting, blue&#10;&#10;Description generated with very high confidence">
            <a:extLst>
              <a:ext uri="{FF2B5EF4-FFF2-40B4-BE49-F238E27FC236}">
                <a16:creationId xmlns:a16="http://schemas.microsoft.com/office/drawing/2014/main" id="{4989D326-BF89-4256-A135-1ECD21C17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834" y="1050985"/>
            <a:ext cx="3706483" cy="43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9FAF-C5CF-402E-8AD0-31896F94F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681752"/>
          </a:xfrm>
        </p:spPr>
        <p:txBody>
          <a:bodyPr/>
          <a:lstStyle/>
          <a:p>
            <a:r>
              <a:rPr lang="en-US" dirty="0"/>
              <a:t>Ligament Injuries: Anterior Cruciate Ligament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2C318-0CB0-48A6-AB23-670E12DCD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72" y="1541252"/>
            <a:ext cx="11599652" cy="5153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ACL keeps the tibia from moving forward on the femur</a:t>
            </a:r>
          </a:p>
          <a:p>
            <a:r>
              <a:rPr lang="en-US" dirty="0"/>
              <a:t>If this ligament is injured, the athlete is often disabled, complaining of knee giving away, collapsing, and popping</a:t>
            </a:r>
          </a:p>
          <a:p>
            <a:r>
              <a:rPr lang="en-US" b="1" u="sng" dirty="0"/>
              <a:t>ACL injures are the most serious of all knee ligament injuries and the ACL is the ligament that is most frequently surgically reconstructed</a:t>
            </a:r>
          </a:p>
          <a:p>
            <a:r>
              <a:rPr lang="en-US" dirty="0"/>
              <a:t>The ACL is usually injured as the athlete attempts to change directions quickly and twists the lower leg; they may hear a popping sound during the twisting mechanism; can also be injured from excessive hyperextension</a:t>
            </a:r>
          </a:p>
          <a:p>
            <a:r>
              <a:rPr lang="en-US" dirty="0"/>
              <a:t>Torn ACL causes rapid swelling and loss of knee function; immediate treatment is PRICES and a knee immobilizer; crutches are provided for additional knee protection</a:t>
            </a:r>
          </a:p>
          <a:p>
            <a:r>
              <a:rPr lang="en-US" dirty="0"/>
              <a:t>Follow-up with an orthopedist is necessary if a torn ACL is suspected</a:t>
            </a:r>
          </a:p>
        </p:txBody>
      </p:sp>
    </p:spTree>
    <p:extLst>
      <p:ext uri="{BB962C8B-B14F-4D97-AF65-F5344CB8AC3E}">
        <p14:creationId xmlns:p14="http://schemas.microsoft.com/office/powerpoint/2010/main" val="19435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Describe the basic anatomy of the knee</a:t>
            </a:r>
          </a:p>
          <a:p>
            <a:r>
              <a:rPr lang="en-US" sz="2400" dirty="0"/>
              <a:t>Explain common knee injuries that occur with athletic participation</a:t>
            </a:r>
          </a:p>
          <a:p>
            <a:r>
              <a:rPr lang="en-US" sz="2400" dirty="0"/>
              <a:t>Identify signs and symptoms of knee injuries</a:t>
            </a:r>
          </a:p>
          <a:p>
            <a:r>
              <a:rPr lang="en-US" sz="2400" dirty="0"/>
              <a:t>Explain treatment parameters performed by an AT for specific knee injuries</a:t>
            </a:r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49EA-26E5-435D-8BE5-F6041E35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40" y="362303"/>
            <a:ext cx="10578860" cy="739261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Ligament Injuries: Anterior Cruciate Ligament </a:t>
            </a:r>
            <a:r>
              <a:rPr lang="en-US" dirty="0" err="1">
                <a:ea typeface="+mj-lt"/>
                <a:cs typeface="+mj-lt"/>
              </a:rPr>
              <a:t>Con't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AFB1-71EE-4487-8F93-22C4B3FB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08" y="1656271"/>
            <a:ext cx="11714671" cy="48945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An athlete rarely functions well with a torn ACL, and the injury often needs to be surgically reconstructed</a:t>
            </a:r>
          </a:p>
          <a:p>
            <a:pPr lvl="1"/>
            <a:r>
              <a:rPr lang="en-US" dirty="0"/>
              <a:t>Decision is made by the family, player, and doctor based on amount of instability that exists, the level of function desired by the athlete, and the age</a:t>
            </a:r>
          </a:p>
          <a:p>
            <a:r>
              <a:rPr lang="en-US" dirty="0"/>
              <a:t>Surgical reconstruction involves two types of tissues, autografts and allografts</a:t>
            </a:r>
          </a:p>
          <a:p>
            <a:pPr lvl="1"/>
            <a:r>
              <a:rPr lang="en-US" b="1" u="sng" dirty="0"/>
              <a:t>Autograft: piece of tissue from the athlete's body</a:t>
            </a:r>
          </a:p>
          <a:p>
            <a:pPr lvl="1"/>
            <a:r>
              <a:rPr lang="en-US" b="1" u="sng" dirty="0"/>
              <a:t>Allograft: </a:t>
            </a:r>
            <a:r>
              <a:rPr lang="en-US" b="1" u="sng" dirty="0">
                <a:ea typeface="+mn-lt"/>
                <a:cs typeface="+mn-lt"/>
              </a:rPr>
              <a:t>a tissue graft from a donor of the same species as the recipient but not genetically identical</a:t>
            </a:r>
          </a:p>
          <a:p>
            <a:r>
              <a:rPr lang="en-US" dirty="0"/>
              <a:t>Rehabilitation focuses on restoring ROM and strengthening the hamstrings to stabilize the tibia as well as to regain full function</a:t>
            </a:r>
          </a:p>
          <a:p>
            <a:r>
              <a:rPr lang="en-US" dirty="0"/>
              <a:t>Even with aggressive ACL rehabilitation, it may be 6 months before the athlete can return to full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3421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lothing, white&#10;&#10;Description generated with very high confidence">
            <a:extLst>
              <a:ext uri="{FF2B5EF4-FFF2-40B4-BE49-F238E27FC236}">
                <a16:creationId xmlns:a16="http://schemas.microsoft.com/office/drawing/2014/main" id="{D70A38D2-7770-4D32-B4E1-74411044F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07" r="-1" b="30820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83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8F82F-E540-44EA-B682-2A18550F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17" y="362303"/>
            <a:ext cx="10564483" cy="609865"/>
          </a:xfrm>
        </p:spPr>
        <p:txBody>
          <a:bodyPr/>
          <a:lstStyle/>
          <a:p>
            <a:r>
              <a:rPr lang="en-US" dirty="0"/>
              <a:t>Ligament Injuries: Posterior Cruciate Ligament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F8E0D-198C-4233-B918-14B590215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12" y="1296837"/>
            <a:ext cx="11901576" cy="53114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PCL prevents posterior tibial movement on the femur; it is frequently injured when an athlete falls and a bent knee bears the full weight, when the knee is hyper flexed, or when a blow to the knee is delivered to the front of the tibia</a:t>
            </a:r>
          </a:p>
          <a:p>
            <a:r>
              <a:rPr lang="en-US" dirty="0"/>
              <a:t>After determining the mechanism of the injury, the AT may suspect a PCL injury if the athlete reports having heard a pop</a:t>
            </a:r>
          </a:p>
          <a:p>
            <a:r>
              <a:rPr lang="en-US" dirty="0"/>
              <a:t>There tends to be little swelling and initial treatment is PRICES and referral to a physician</a:t>
            </a:r>
          </a:p>
          <a:p>
            <a:r>
              <a:rPr lang="en-US" dirty="0"/>
              <a:t>Rehabilitation for mild to moderate PCL sprains will focus on strengthening the quadriceps and regaining full function</a:t>
            </a:r>
          </a:p>
          <a:p>
            <a:r>
              <a:rPr lang="en-US" dirty="0"/>
              <a:t>Though some physicians disagree about whether or not surgery should be performed on a severe PCL injury, even complete PCL tears can be rehabilitated without surgical intervention</a:t>
            </a:r>
          </a:p>
          <a:p>
            <a:r>
              <a:rPr lang="en-US" dirty="0"/>
              <a:t>Many athletes can become functional again after the initial pain and swelling are controlled and the knee is strengthened </a:t>
            </a:r>
          </a:p>
        </p:txBody>
      </p:sp>
    </p:spTree>
    <p:extLst>
      <p:ext uri="{BB962C8B-B14F-4D97-AF65-F5344CB8AC3E}">
        <p14:creationId xmlns:p14="http://schemas.microsoft.com/office/powerpoint/2010/main" val="20657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87814B01-78D4-4086-862A-159236F94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54" r="-1" b="31720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9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9BA76-5ABB-4719-8EAD-00CC3025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7" y="362303"/>
            <a:ext cx="10722633" cy="753639"/>
          </a:xfrm>
        </p:spPr>
        <p:txBody>
          <a:bodyPr/>
          <a:lstStyle/>
          <a:p>
            <a:r>
              <a:rPr lang="en-US" dirty="0"/>
              <a:t>Ligament Injuries: Medial Collateral Ligament Sprains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1F3E5-1A0F-49F2-8EC2-D62BA4FA1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2" y="1383101"/>
            <a:ext cx="11987841" cy="53258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MCL is frequently injured when an athlete receives a blow to the outside of the knee, causing the knee to bend inward (valgus stress) and stresses the MCL</a:t>
            </a:r>
          </a:p>
          <a:p>
            <a:r>
              <a:rPr lang="en-US" dirty="0"/>
              <a:t>A mild MCL sprain usually results in medial joint line pain, little swelling, no joint laxity when stressed by the AT, and full knee flexion and extension</a:t>
            </a:r>
          </a:p>
          <a:p>
            <a:r>
              <a:rPr lang="en-US" dirty="0"/>
              <a:t>A moderate MCL sprain causes mild swelling, discomfort, and some joint laxity</a:t>
            </a:r>
          </a:p>
          <a:p>
            <a:r>
              <a:rPr lang="en-US" dirty="0"/>
              <a:t>A severe sprain shows moderate swelling, loss of function, and a great deal of joint laxity</a:t>
            </a:r>
          </a:p>
          <a:p>
            <a:r>
              <a:rPr lang="en-US" dirty="0"/>
              <a:t>Regardless of the severity of the injury, the athlete's knee should be treated with PRICES</a:t>
            </a:r>
          </a:p>
          <a:p>
            <a:r>
              <a:rPr lang="en-US" dirty="0"/>
              <a:t>A mild injury may only require an elastic wrap for compression and support</a:t>
            </a:r>
          </a:p>
          <a:p>
            <a:r>
              <a:rPr lang="en-US" dirty="0"/>
              <a:t>Moderate to severe sprains require the knee to be immobilized and rehabilitation that includes strengthening of the muscles that cross the medial aspect of the knee</a:t>
            </a:r>
          </a:p>
          <a:p>
            <a:r>
              <a:rPr lang="en-US" dirty="0"/>
              <a:t>If the knee has moderate or severe MCL damage, the AT should consider the possibility of damage to the menisci or an ACL injury</a:t>
            </a:r>
          </a:p>
        </p:txBody>
      </p:sp>
    </p:spTree>
    <p:extLst>
      <p:ext uri="{BB962C8B-B14F-4D97-AF65-F5344CB8AC3E}">
        <p14:creationId xmlns:p14="http://schemas.microsoft.com/office/powerpoint/2010/main" val="42274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BB594EC7-1BC3-4FA6-8F38-96FEEB8A2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74165"/>
            <a:ext cx="11950700" cy="6709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29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4DFA8-85E2-4CB9-9E1E-54D53C71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Ligament Injuries: Collate Ligament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D49F-5F16-43F6-8609-407EF14AE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LCL injuries occur less frequently than MCL injuries</a:t>
            </a:r>
          </a:p>
          <a:p>
            <a:r>
              <a:rPr lang="en-US" sz="2800" dirty="0"/>
              <a:t>Signs and symptoms are similar except the discomfort is at the lateral aspect of the knee</a:t>
            </a:r>
          </a:p>
          <a:p>
            <a:r>
              <a:rPr lang="en-US" sz="2800" dirty="0"/>
              <a:t>Treatment is the same as an MCL injury</a:t>
            </a:r>
          </a:p>
          <a:p>
            <a:r>
              <a:rPr lang="en-US" sz="2800" dirty="0"/>
              <a:t>To regain joint stability, strengthening exercises should focus on the lateral thigh muscles and hamstrings</a:t>
            </a:r>
          </a:p>
        </p:txBody>
      </p:sp>
    </p:spTree>
    <p:extLst>
      <p:ext uri="{BB962C8B-B14F-4D97-AF65-F5344CB8AC3E}">
        <p14:creationId xmlns:p14="http://schemas.microsoft.com/office/powerpoint/2010/main" val="28748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up, table, sitting, coffee&#10;&#10;Description generated with very high confidence">
            <a:extLst>
              <a:ext uri="{FF2B5EF4-FFF2-40B4-BE49-F238E27FC236}">
                <a16:creationId xmlns:a16="http://schemas.microsoft.com/office/drawing/2014/main" id="{F0F24463-2684-49CA-89DD-518243A5F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56"/>
          <a:stretch/>
        </p:blipFill>
        <p:spPr>
          <a:xfrm>
            <a:off x="120650" y="68263"/>
            <a:ext cx="11950700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735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0CB2-353C-49CE-BC56-06F75CBCF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46" y="362303"/>
            <a:ext cx="10547554" cy="774973"/>
          </a:xfrm>
        </p:spPr>
        <p:txBody>
          <a:bodyPr/>
          <a:lstStyle/>
          <a:p>
            <a:r>
              <a:rPr lang="en-US" dirty="0"/>
              <a:t>Cartilage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AC90E-110D-4D1A-8C81-0ED915F68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94" y="1386348"/>
            <a:ext cx="11727425" cy="5245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Each large piece of fibrous cartilage in the knee joint is a meniscus; they function to absorb shock and stability</a:t>
            </a:r>
          </a:p>
          <a:p>
            <a:r>
              <a:rPr lang="en-US" sz="2400" dirty="0"/>
              <a:t>Menisci are vulnerable to significant injury, specifically tears</a:t>
            </a:r>
          </a:p>
          <a:p>
            <a:r>
              <a:rPr lang="en-US" sz="2400" dirty="0"/>
              <a:t>The most common injury to the meniscus is a tear, which can be on the outer edge, middle, inside edge, or ends (horns) of the meniscus</a:t>
            </a:r>
          </a:p>
          <a:p>
            <a:r>
              <a:rPr lang="en-US" sz="2400" dirty="0"/>
              <a:t>Tears of the meniscus typically happen with a twisting movement of the knee or with hyperflexion and hyperextension</a:t>
            </a:r>
          </a:p>
          <a:p>
            <a:r>
              <a:rPr lang="en-US" sz="2400" dirty="0"/>
              <a:t>An athlete with a torn meniscus will often complain of pain at the joint line; have problems putting weight on the limb; complain of clicking; and walk with a limp</a:t>
            </a:r>
          </a:p>
        </p:txBody>
      </p:sp>
    </p:spTree>
    <p:extLst>
      <p:ext uri="{BB962C8B-B14F-4D97-AF65-F5344CB8AC3E}">
        <p14:creationId xmlns:p14="http://schemas.microsoft.com/office/powerpoint/2010/main" val="32610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B336-1EF0-47F8-BA1C-F3E28468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62303"/>
            <a:ext cx="10363199" cy="750392"/>
          </a:xfrm>
        </p:spPr>
        <p:txBody>
          <a:bodyPr/>
          <a:lstStyle/>
          <a:p>
            <a:r>
              <a:rPr lang="en-US" dirty="0"/>
              <a:t>Cartilage Injuries </a:t>
            </a:r>
            <a:r>
              <a:rPr lang="en-US" dirty="0" err="1"/>
              <a:t>Con't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B93A-A697-4A27-BCD7-6394AAF7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142" y="1460090"/>
            <a:ext cx="11653683" cy="5036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Tears of the meniscus used to be treated surgically removing the entire meniscus</a:t>
            </a:r>
          </a:p>
          <a:p>
            <a:r>
              <a:rPr lang="en-US" sz="2200" b="1" u="sng" dirty="0" err="1"/>
              <a:t>Meniscetomy</a:t>
            </a:r>
            <a:r>
              <a:rPr lang="en-US" sz="2200" b="1" u="sng" dirty="0"/>
              <a:t>: surgical procedure to remove the meniscus from the knee joint</a:t>
            </a:r>
          </a:p>
          <a:p>
            <a:r>
              <a:rPr lang="en-US" sz="2200" b="1" u="sng" dirty="0"/>
              <a:t>Arthroscopic surgery: a type of surgery performed on a joint using only small puncture holes to insert instruments, including a camera, to observe and fix injured structures</a:t>
            </a:r>
          </a:p>
          <a:p>
            <a:r>
              <a:rPr lang="en-US" sz="2200" dirty="0"/>
              <a:t>Depending on where the meniscus is torn, sometimes surgeons are able to suture it back together</a:t>
            </a:r>
          </a:p>
          <a:p>
            <a:r>
              <a:rPr lang="en-US" sz="2200" dirty="0"/>
              <a:t>During rehabilitation after an injury or surgery, an athlete initially will use exercises that do not involve placing weight on the injured legs</a:t>
            </a:r>
          </a:p>
          <a:p>
            <a:r>
              <a:rPr lang="en-US" sz="2200" dirty="0"/>
              <a:t>Aquatic therapy programs are ideal for helping to reestablish ROM and strength</a:t>
            </a:r>
          </a:p>
          <a:p>
            <a:r>
              <a:rPr lang="en-US" sz="2200" dirty="0"/>
              <a:t>The athlete will slowly progress to more weight-bearing exercises as tolerated</a:t>
            </a:r>
          </a:p>
        </p:txBody>
      </p:sp>
    </p:spTree>
    <p:extLst>
      <p:ext uri="{BB962C8B-B14F-4D97-AF65-F5344CB8AC3E}">
        <p14:creationId xmlns:p14="http://schemas.microsoft.com/office/powerpoint/2010/main" val="40219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E235-B48E-412A-A0BD-AFF7DFD6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 of the Knee: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7E29-DC9A-4614-BA12-F0FFA427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68" y="1713781"/>
            <a:ext cx="11355237" cy="48513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The bones that form the knee joint are the femur, tibia, and patella</a:t>
            </a:r>
          </a:p>
          <a:p>
            <a:r>
              <a:rPr lang="en-US" sz="2800" dirty="0"/>
              <a:t>The primary movement of the knee occurs at the articulation of the tibia and femur, which is called the tibiofemoral joint</a:t>
            </a:r>
          </a:p>
          <a:p>
            <a:r>
              <a:rPr lang="en-US" sz="2800" dirty="0"/>
              <a:t>The patella is a sesamoid, or floating bone, which is embedded in the patellar tendon that attaches the quadriceps muscles to the front of the tibia and protects the front of the joint</a:t>
            </a:r>
          </a:p>
          <a:p>
            <a:r>
              <a:rPr lang="en-US" sz="2800" dirty="0"/>
              <a:t>As the knee flexes and extends, the patella glides up and down on the front of the femur---this is called the patellofemoral joint</a:t>
            </a:r>
          </a:p>
        </p:txBody>
      </p:sp>
    </p:spTree>
    <p:extLst>
      <p:ext uri="{BB962C8B-B14F-4D97-AF65-F5344CB8AC3E}">
        <p14:creationId xmlns:p14="http://schemas.microsoft.com/office/powerpoint/2010/main" val="17909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EEEC-F7E2-4337-B15A-28477B11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 Pad Syndrome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A9E5-F097-4956-9443-DFA772EBD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Fat Pad Syndrome: a condition where the fat pad of the knee becomes trapped between the patella and the femur</a:t>
            </a:r>
            <a:r>
              <a:rPr lang="en-US"/>
              <a:t>; also known as Hoffa's syndrome</a:t>
            </a:r>
          </a:p>
          <a:p>
            <a:r>
              <a:rPr lang="en-US"/>
              <a:t>The infrapetllar fatr pad lies behind and just beneath the patella and acts as a barrier and cushion between the patella and femur</a:t>
            </a:r>
            <a:endParaRPr lang="en-US" dirty="0"/>
          </a:p>
          <a:p>
            <a:r>
              <a:rPr lang="en-US"/>
              <a:t>When an athlete extends their knee, the fat pad can become trapped between these bones</a:t>
            </a:r>
            <a:endParaRPr lang="en-US" dirty="0"/>
          </a:p>
          <a:p>
            <a:r>
              <a:rPr lang="en-US"/>
              <a:t>The signs and symptoms of this condition include tenderness and beneath the knee, swelling, and pain with extension</a:t>
            </a:r>
            <a:endParaRPr lang="en-US" dirty="0"/>
          </a:p>
          <a:p>
            <a:r>
              <a:rPr lang="en-US"/>
              <a:t>The area should be rested and treated with ice and ultrasound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3443-2994-47F3-8F1E-783CF58F1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601DA-B499-473A-BAFF-48442BA4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Fundamentals of Athletic Training</a:t>
            </a:r>
          </a:p>
        </p:txBody>
      </p:sp>
    </p:spTree>
    <p:extLst>
      <p:ext uri="{BB962C8B-B14F-4D97-AF65-F5344CB8AC3E}">
        <p14:creationId xmlns:p14="http://schemas.microsoft.com/office/powerpoint/2010/main" val="348192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indoor, table, sitting, small&#10;&#10;Description generated with very high confidence">
            <a:extLst>
              <a:ext uri="{FF2B5EF4-FFF2-40B4-BE49-F238E27FC236}">
                <a16:creationId xmlns:a16="http://schemas.microsoft.com/office/drawing/2014/main" id="{48032880-4668-4C03-AEC6-784176C07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3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1B03-B573-4144-A875-74A8B155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87" y="362303"/>
            <a:ext cx="10291313" cy="1069940"/>
          </a:xfrm>
        </p:spPr>
        <p:txBody>
          <a:bodyPr>
            <a:normAutofit/>
          </a:bodyPr>
          <a:lstStyle/>
          <a:p>
            <a:r>
              <a:rPr lang="en-US" sz="3600" dirty="0"/>
              <a:t>Anatomy of the Knee: Muscles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4579-462A-4766-9386-493E5BC28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231" y="1828799"/>
            <a:ext cx="11743425" cy="4520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muscles of the lower knee provide both movement and stability</a:t>
            </a:r>
          </a:p>
          <a:p>
            <a:r>
              <a:rPr lang="en-US" dirty="0"/>
              <a:t>The primary muscles spanning the knee include the quadriceps and the hamstrings</a:t>
            </a:r>
          </a:p>
          <a:p>
            <a:r>
              <a:rPr lang="en-US" dirty="0"/>
              <a:t>Knee extension is primarily performed by the 4 quadriceps muscles: vastus medialis, vastus lateralis, vastus intermedius, and rectus femoris</a:t>
            </a:r>
          </a:p>
          <a:p>
            <a:r>
              <a:rPr lang="en-US" dirty="0"/>
              <a:t>The vastus muscles of the quads originate on the femur, whereas the rectus femoris originates at the anterior aspect of the pelvis</a:t>
            </a:r>
          </a:p>
          <a:p>
            <a:r>
              <a:rPr lang="en-US" dirty="0"/>
              <a:t>All the quadriceps muscles run toward the patella and attach to the patellar tendon at the anterior knee</a:t>
            </a:r>
          </a:p>
          <a:p>
            <a:r>
              <a:rPr lang="en-US" dirty="0"/>
              <a:t>The patella tendon crosses the anterior aspect of the knee joint and inserts on the superior aspect of the tibia</a:t>
            </a:r>
          </a:p>
        </p:txBody>
      </p:sp>
    </p:spTree>
    <p:extLst>
      <p:ext uri="{BB962C8B-B14F-4D97-AF65-F5344CB8AC3E}">
        <p14:creationId xmlns:p14="http://schemas.microsoft.com/office/powerpoint/2010/main" val="231549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C23D-26F4-48E9-9870-E8F17098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67" y="362303"/>
            <a:ext cx="10722633" cy="652997"/>
          </a:xfrm>
        </p:spPr>
        <p:txBody>
          <a:bodyPr/>
          <a:lstStyle/>
          <a:p>
            <a:r>
              <a:rPr lang="en-US" dirty="0"/>
              <a:t>Anatomy of the Knee: Muscles </a:t>
            </a:r>
            <a:r>
              <a:rPr lang="en-US" dirty="0" err="1"/>
              <a:t>Con't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B7834-36BE-466E-BB71-54C1A6F55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67" y="1224951"/>
            <a:ext cx="11743425" cy="53258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Flexion of the knee is predominately the result of contracting the hamstring muscles</a:t>
            </a:r>
          </a:p>
          <a:p>
            <a:pPr lvl="1"/>
            <a:r>
              <a:rPr lang="en-US" dirty="0"/>
              <a:t>Biceps femoris, semimembranosus, and semitendinosus muscles</a:t>
            </a:r>
          </a:p>
          <a:p>
            <a:r>
              <a:rPr lang="en-US" dirty="0"/>
              <a:t>The 3 hamstring muscles attach on the posterior aspect of the lower pelvis and run down the back of the thigh and across the knee to their attachment on the tibia</a:t>
            </a:r>
          </a:p>
          <a:p>
            <a:r>
              <a:rPr lang="en-US" dirty="0"/>
              <a:t>The location of their attachments help to prevent movement of the tibia on the femur</a:t>
            </a:r>
          </a:p>
          <a:p>
            <a:r>
              <a:rPr lang="en-US" dirty="0"/>
              <a:t>Besides the quads and hamstrings, other important muscles around the know joint allow movement and provide stability</a:t>
            </a:r>
          </a:p>
          <a:p>
            <a:r>
              <a:rPr lang="en-US" dirty="0"/>
              <a:t>Posteriorly, the gastrocnemius is known mainly as muscle that allows us to point our toes (plantar flexion), but also functions with the popliteus muscle to flex the knee</a:t>
            </a:r>
          </a:p>
          <a:p>
            <a:r>
              <a:rPr lang="en-US" dirty="0"/>
              <a:t>Medial aspect: </a:t>
            </a:r>
            <a:r>
              <a:rPr lang="en-US" dirty="0" err="1"/>
              <a:t>gracilis</a:t>
            </a:r>
            <a:r>
              <a:rPr lang="en-US" dirty="0"/>
              <a:t> muscle cross the knee joint and originates near the groin and inserts on the medial tibia---function is to adduct the femur</a:t>
            </a:r>
          </a:p>
          <a:p>
            <a:r>
              <a:rPr lang="en-US" dirty="0"/>
              <a:t>Lateral aspect: iliotibial band crosses the knee joint</a:t>
            </a:r>
          </a:p>
          <a:p>
            <a:pPr lvl="1"/>
            <a:r>
              <a:rPr lang="en-US" dirty="0"/>
              <a:t>Tough connective tissue that the tensor fasciae </a:t>
            </a:r>
            <a:r>
              <a:rPr lang="en-US" dirty="0" err="1"/>
              <a:t>latae</a:t>
            </a:r>
            <a:r>
              <a:rPr lang="en-US" dirty="0"/>
              <a:t> and gluteus maximus of the hip mesh into; help abduct the hip</a:t>
            </a:r>
          </a:p>
        </p:txBody>
      </p:sp>
    </p:spTree>
    <p:extLst>
      <p:ext uri="{BB962C8B-B14F-4D97-AF65-F5344CB8AC3E}">
        <p14:creationId xmlns:p14="http://schemas.microsoft.com/office/powerpoint/2010/main" val="12922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game&#10;&#10;Description generated with very high confidence">
            <a:extLst>
              <a:ext uri="{FF2B5EF4-FFF2-40B4-BE49-F238E27FC236}">
                <a16:creationId xmlns:a16="http://schemas.microsoft.com/office/drawing/2014/main" id="{D658BC90-04DA-4C4C-9520-BC6F50C7D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" y="184030"/>
            <a:ext cx="4986069" cy="3312544"/>
          </a:xfrm>
          <a:prstGeom prst="rect">
            <a:avLst/>
          </a:prstGeom>
        </p:spPr>
      </p:pic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0DD2F97-0BA0-475C-97EF-51C4E4A9A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99" y="3130861"/>
            <a:ext cx="5057954" cy="3313599"/>
          </a:xfrm>
          <a:prstGeom prst="rect">
            <a:avLst/>
          </a:prstGeom>
        </p:spPr>
      </p:pic>
      <p:pic>
        <p:nvPicPr>
          <p:cNvPr id="6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6BF58DE8-FAB3-4C1D-8A70-6131BD236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97" y="948257"/>
            <a:ext cx="3792747" cy="49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A582F-C687-4E2C-96DA-71946CE0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Anatomy of the Knee: Ligaments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FE3CC-96DC-48D8-8F2F-DC5EBBFDF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814422"/>
            <a:ext cx="11383991" cy="47219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There a four primary knee ligaments</a:t>
            </a:r>
          </a:p>
          <a:p>
            <a:pPr lvl="1"/>
            <a:r>
              <a:rPr lang="en-US" b="1" u="sng" dirty="0"/>
              <a:t>Medial Collateral Ligament( MCL): helps stabilize the inside of the knee</a:t>
            </a:r>
          </a:p>
          <a:p>
            <a:pPr lvl="1"/>
            <a:r>
              <a:rPr lang="en-US" b="1" u="sng" dirty="0"/>
              <a:t>Lateral Collateral Ligament (LCL): helps stabilize the outside of the knee</a:t>
            </a:r>
          </a:p>
          <a:p>
            <a:pPr lvl="1"/>
            <a:r>
              <a:rPr lang="en-US" b="1" u="sng" dirty="0"/>
              <a:t>Anterior Cruciate Ligament (ACL): helps the tibia from moving forward on the femur</a:t>
            </a:r>
          </a:p>
          <a:p>
            <a:pPr lvl="1"/>
            <a:r>
              <a:rPr lang="en-US" b="1" u="sng" dirty="0"/>
              <a:t>Posterior Cruciate Ligament (PCL): prevents the tibia from moving backward on the femur</a:t>
            </a:r>
          </a:p>
          <a:p>
            <a:r>
              <a:rPr lang="en-US" dirty="0"/>
              <a:t>The ACL and PCL pass through the middle of the knee joint and cross each other</a:t>
            </a:r>
          </a:p>
        </p:txBody>
      </p:sp>
    </p:spTree>
    <p:extLst>
      <p:ext uri="{BB962C8B-B14F-4D97-AF65-F5344CB8AC3E}">
        <p14:creationId xmlns:p14="http://schemas.microsoft.com/office/powerpoint/2010/main" val="342478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sitting&#10;&#10;Description generated with very high confidence">
            <a:extLst>
              <a:ext uri="{FF2B5EF4-FFF2-40B4-BE49-F238E27FC236}">
                <a16:creationId xmlns:a16="http://schemas.microsoft.com/office/drawing/2014/main" id="{91F5D0D0-59A2-459A-A752-244EBA208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04" b="210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03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2288</Words>
  <Application>Microsoft Office PowerPoint</Application>
  <PresentationFormat>Widescreen</PresentationFormat>
  <Paragraphs>142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Georgia</vt:lpstr>
      <vt:lpstr>Brushed Metal 16x9</vt:lpstr>
      <vt:lpstr>Chapter 14: Knee Injuries</vt:lpstr>
      <vt:lpstr>Objectives</vt:lpstr>
      <vt:lpstr>Anatomy of the Knee: Bones</vt:lpstr>
      <vt:lpstr>PowerPoint Presentation</vt:lpstr>
      <vt:lpstr>Anatomy of the Knee: Muscles</vt:lpstr>
      <vt:lpstr>Anatomy of the Knee: Muscles Con't</vt:lpstr>
      <vt:lpstr>PowerPoint Presentation</vt:lpstr>
      <vt:lpstr>Anatomy of the Knee: Ligaments</vt:lpstr>
      <vt:lpstr>PowerPoint Presentation</vt:lpstr>
      <vt:lpstr>Anatomy of the Knee: Cartilage</vt:lpstr>
      <vt:lpstr>Preventing Knee Injuries</vt:lpstr>
      <vt:lpstr>Bone Injuries: Patellofemoral Syndrome</vt:lpstr>
      <vt:lpstr>PowerPoint Presentation</vt:lpstr>
      <vt:lpstr>Bone Injuries: Patella Dislocation</vt:lpstr>
      <vt:lpstr>PowerPoint Presentation</vt:lpstr>
      <vt:lpstr>Muscle and Tendon Injuries: Patella Tendinitis</vt:lpstr>
      <vt:lpstr>Muscle and Tendon Injuries: Osgood-Schlatter Disorder</vt:lpstr>
      <vt:lpstr>PowerPoint Presentation</vt:lpstr>
      <vt:lpstr>Ligament Injuries: Anterior Cruciate Ligament</vt:lpstr>
      <vt:lpstr>Ligament Injuries: Anterior Cruciate Ligament Con't</vt:lpstr>
      <vt:lpstr>PowerPoint Presentation</vt:lpstr>
      <vt:lpstr>Ligament Injuries: Posterior Cruciate Ligament Injuries</vt:lpstr>
      <vt:lpstr>PowerPoint Presentation</vt:lpstr>
      <vt:lpstr>Ligament Injuries: Medial Collateral Ligament Sprains </vt:lpstr>
      <vt:lpstr>PowerPoint Presentation</vt:lpstr>
      <vt:lpstr>Ligament Injuries: Collate Ligament Injuries</vt:lpstr>
      <vt:lpstr>PowerPoint Presentation</vt:lpstr>
      <vt:lpstr>Cartilage Injuries</vt:lpstr>
      <vt:lpstr>Cartilage Injuries Con't</vt:lpstr>
      <vt:lpstr>Fat Pad Syndrome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/>
  <cp:revision>1010</cp:revision>
  <dcterms:created xsi:type="dcterms:W3CDTF">2020-01-29T18:51:15Z</dcterms:created>
  <dcterms:modified xsi:type="dcterms:W3CDTF">2020-03-04T16:42:13Z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