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304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7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8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4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5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6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9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1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9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9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3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9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1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4A80-6850-4CEC-90CA-AAD9C37B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76" y="149525"/>
            <a:ext cx="11890072" cy="1056737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Ligament INjuries: Lateral and Medial Ankle Sprains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95E2-85E4-4D3D-A82C-96915A1E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6" y="1401792"/>
            <a:ext cx="11947582" cy="52232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About 85% of ankle sprains are caused by excessive inversion</a:t>
            </a:r>
          </a:p>
          <a:p>
            <a:pPr lvl="1"/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Deltoid ligament is much stronger than the lateral ligaments and the fibula prevents severe eversion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When the ankle inverts, the lateral ligaments are injured; the serverity of the injury will depend upon the amount of force, the amount of taping, the type of shoes, and strength of the muscles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Ankle injuries must be evaluated to determine their servity; shoe and sock must be removed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will notice swelling and discoloration and will determine the servity based on athlete's ability to move the ankle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If there is no decreased ROM or strength, the athelte may be allowed to play with the ankle protected by a brace or tape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Any decrease in ROM will be treated with PRICES along with a referral to a physician to ensure no fracture</a:t>
            </a:r>
          </a:p>
          <a:p>
            <a:r>
              <a:rPr lang="en-US" sz="22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Syndemosis sprain: high ankle sprain</a:t>
            </a:r>
            <a:endParaRPr lang="en-US" sz="2200" b="1" u="sng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28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picture containing food, game&#10;&#10;Description generated with very high confidence">
            <a:extLst>
              <a:ext uri="{FF2B5EF4-FFF2-40B4-BE49-F238E27FC236}">
                <a16:creationId xmlns:a16="http://schemas.microsoft.com/office/drawing/2014/main" id="{E7DB7857-435A-4A61-93A0-73C6D898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7987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5689-1BF4-4A7B-A3F0-DE7CD18C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95" y="221412"/>
            <a:ext cx="11760676" cy="2293188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Tissue Injuries: Anterior Compartment Syndrome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27E5-1EE6-49DA-A7DF-44BE759C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8" y="2106283"/>
            <a:ext cx="11717544" cy="4605067"/>
          </a:xfrm>
        </p:spPr>
        <p:txBody>
          <a:bodyPr>
            <a:normAutofit/>
          </a:bodyPr>
          <a:lstStyle/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Sometimes mistaken for shin splints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Muscles to the anterior aspect of the tibia are enclosed in connective tissue; when the tissue in the compartment swells due to overuse or a severe impact, the swelling increases the pressure on the connective tissue, which causes severe pain that increases with activity and does not subside when there is no activity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 will note heat, red skin, loss of foot motion, and hardness to the area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athlete must be seen by a physician immediately to prevent nerve damage from the pressure</a:t>
            </a:r>
          </a:p>
          <a:p>
            <a:r>
              <a:rPr lang="en-US" sz="2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physician will make an incision in the leg to relieve the pressure, and the athlete can return to activity while wearing a supportive brace or bandage 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04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213C9F-F1B6-4980-95B6-4F07946C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4420AA7-9436-43E0-B696-35F1FE32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70" y="811505"/>
            <a:ext cx="4063769" cy="5243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A28026-5AE8-4702-8944-83B64C48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5" y="643467"/>
            <a:ext cx="5291665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4" descr="A picture containing indoor, person, sitting, table&#10;&#10;Description generated with very high confidence">
            <a:extLst>
              <a:ext uri="{FF2B5EF4-FFF2-40B4-BE49-F238E27FC236}">
                <a16:creationId xmlns:a16="http://schemas.microsoft.com/office/drawing/2014/main" id="{23EFBD71-8FFA-4E41-988B-075820912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2" y="1633369"/>
            <a:ext cx="4948242" cy="35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7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2CAF-C065-455C-9753-F8748499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Reference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3F67-68D8-4645-934E-CE132E791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Fundamentals of Athletic Training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985617-02B6-41FC-80E7-1EC6E7B90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2C4BB8-BE8A-4E47-8F62-B2AA46B7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4" descr="A picture containing sitting, man&#10;&#10;Description generated with very high confidence">
            <a:extLst>
              <a:ext uri="{FF2B5EF4-FFF2-40B4-BE49-F238E27FC236}">
                <a16:creationId xmlns:a16="http://schemas.microsoft.com/office/drawing/2014/main" id="{039CDDBE-467B-4468-A9E2-096D0A1D9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0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2" name="Picture 2" descr="A close up of a hand&#10;&#10;Description generated with very high confidence">
            <a:extLst>
              <a:ext uri="{FF2B5EF4-FFF2-40B4-BE49-F238E27FC236}">
                <a16:creationId xmlns:a16="http://schemas.microsoft.com/office/drawing/2014/main" id="{4BA1FE0C-F3C4-4252-862D-457908233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3" r="16611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9139-BA2A-4BD6-85EB-823A6895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3" y="207034"/>
            <a:ext cx="10826148" cy="1114246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Ligament Injuries: Ankle Dislocation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2A94-0829-4A62-8AB3-14B5681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" y="1329905"/>
            <a:ext cx="11947582" cy="5352691"/>
          </a:xfrm>
        </p:spPr>
        <p:txBody>
          <a:bodyPr>
            <a:normAutofit/>
          </a:bodyPr>
          <a:lstStyle/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Can occur either anteriorly or posteriorly</a:t>
            </a:r>
          </a:p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Anterior dislocation occurs when the heel of the foot strikes the ground forcefully; posterior dislocation occurs with a blow to the anterior aspect of the leg while the ankle is in plantar flexion</a:t>
            </a:r>
          </a:p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Athlete will be in pain and will refuse to move or allow the foot to be touched</a:t>
            </a:r>
          </a:p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There will be a deformity and an inability to use the foot; swelling will appear rapidly</a:t>
            </a:r>
          </a:p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should call EMS; splint the lower leg and ankle; and apply ice</a:t>
            </a:r>
          </a:p>
          <a:p>
            <a:r>
              <a:rPr lang="en-US" sz="2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Nerves and blood vessels can be injured and a physician will need to put the bones back in place </a:t>
            </a:r>
            <a:endParaRPr lang="en-US" sz="2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00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A564E8-1730-4ECC-B805-EF5C6615A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0" b="13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C6C9-8C8F-4E0E-B503-715BF421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49" y="163902"/>
            <a:ext cx="10754262" cy="1286774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Tissue Injuries: Contusions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0048-5578-423D-A494-C54ECBCA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49" y="1459301"/>
            <a:ext cx="11703167" cy="5007634"/>
          </a:xfrm>
        </p:spPr>
        <p:txBody>
          <a:bodyPr/>
          <a:lstStyle/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Soccer and field hockey players are prone to contusions of the lower leg; thus shin guard intervention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impact of a ball, stick, or foot on the shin will cause swelling, pain, and discoloration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athlete may limp and have limited ROM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 will recommend ice and rest until full ROM is restored</a:t>
            </a:r>
          </a:p>
          <a:p>
            <a:r>
              <a:rPr lang="en-US" sz="2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athlete will need additional padding to protect from more impacts 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98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picture containing clothing, woman, sitting, holding&#10;&#10;Description generated with very high confidence">
            <a:extLst>
              <a:ext uri="{FF2B5EF4-FFF2-40B4-BE49-F238E27FC236}">
                <a16:creationId xmlns:a16="http://schemas.microsoft.com/office/drawing/2014/main" id="{14598723-89C2-4BEE-BB67-BF576DB8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5" y="643467"/>
            <a:ext cx="89855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2258-0E95-442B-920B-BAE21950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36" y="163902"/>
            <a:ext cx="10682375" cy="1258019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Tissue injuries: Toe Abnormalities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3E7B-8D35-4BCD-84BF-CFF1E7FD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27" y="1358660"/>
            <a:ext cx="11516261" cy="5137030"/>
          </a:xfrm>
        </p:spPr>
        <p:txBody>
          <a:bodyPr/>
          <a:lstStyle/>
          <a:p>
            <a:r>
              <a:rPr lang="en-US" sz="32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Hammertoe: a deformity in which the middle joint of the toe is flexed and the metatarsophalangeal and distal phalangeal joints are hyperextended</a:t>
            </a:r>
          </a:p>
          <a:p>
            <a:r>
              <a:rPr lang="en-US" sz="32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Hallux valgus: excessive valgus stress at the great toe, also known as a bunion</a:t>
            </a:r>
          </a:p>
          <a:p>
            <a:r>
              <a:rPr lang="en-US" sz="32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Bunion: excessive deviation or valgus stress a the great toe</a:t>
            </a:r>
          </a:p>
          <a:p>
            <a:r>
              <a:rPr lang="en-US" sz="3200" b="1" u="sng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Ingrown toenail: injury where the nail grows into the surrounding soft tissue </a:t>
            </a:r>
            <a:endParaRPr lang="en-US" sz="3200" b="1" u="sng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06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C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FAA78389-6CFB-4B93-BA5D-9BEA0094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58" y="643467"/>
            <a:ext cx="3483527" cy="2475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C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4" descr="A close up of a hand&#10;&#10;Description generated with very high confidence">
            <a:extLst>
              <a:ext uri="{FF2B5EF4-FFF2-40B4-BE49-F238E27FC236}">
                <a16:creationId xmlns:a16="http://schemas.microsoft.com/office/drawing/2014/main" id="{8F3BE99C-E6D6-4DE4-95FE-27939904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2" y="3748194"/>
            <a:ext cx="3716738" cy="24716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2" descr="A close up of a hand&#10;&#10;Description generated with very high confidence">
            <a:extLst>
              <a:ext uri="{FF2B5EF4-FFF2-40B4-BE49-F238E27FC236}">
                <a16:creationId xmlns:a16="http://schemas.microsoft.com/office/drawing/2014/main" id="{33954BC0-227E-427E-A17A-0AD1FE11B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425" y="650497"/>
            <a:ext cx="56847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A594-3EEA-47F7-856C-D0FACBD7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59" y="135148"/>
            <a:ext cx="10696752" cy="1186132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Tissue injuries: Heel bruises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9784-5197-4DEA-9C17-CE64C2C1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40" y="1329905"/>
            <a:ext cx="11760676" cy="5323936"/>
          </a:xfrm>
        </p:spPr>
        <p:txBody>
          <a:bodyPr/>
          <a:lstStyle/>
          <a:p>
            <a:r>
              <a:rPr lang="en-US" sz="3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Beneath the calcaneus exists a thick fat pad that helps absorb shock as we walk </a:t>
            </a:r>
          </a:p>
          <a:p>
            <a:r>
              <a:rPr lang="en-US" sz="3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If there is too much impact on the heel, a contusion can result </a:t>
            </a:r>
          </a:p>
          <a:p>
            <a:r>
              <a:rPr lang="en-US" sz="3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heel bruising can be debilitating because we strike with our heel as we walk and the fat pad is tender when it is bruised</a:t>
            </a:r>
          </a:p>
          <a:p>
            <a:r>
              <a:rPr lang="en-US" sz="32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Area must be treated with ice and padded to help absorb shock</a:t>
            </a:r>
            <a:endParaRPr lang="en-US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066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569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Ligament INjuries: Lateral and Medial Ankle Sprains</vt:lpstr>
      <vt:lpstr>PowerPoint Presentation</vt:lpstr>
      <vt:lpstr>Ligament Injuries: Ankle Dislocation</vt:lpstr>
      <vt:lpstr>PowerPoint Presentation</vt:lpstr>
      <vt:lpstr>Tissue Injuries: Contusions</vt:lpstr>
      <vt:lpstr>PowerPoint Presentation</vt:lpstr>
      <vt:lpstr>Tissue injuries: Toe Abnormalities</vt:lpstr>
      <vt:lpstr>PowerPoint Presentation</vt:lpstr>
      <vt:lpstr>Tissue injuries: Heel bruises</vt:lpstr>
      <vt:lpstr>PowerPoint Presentation</vt:lpstr>
      <vt:lpstr>Tissue Injuries: Anterior Compartment Syndrome</vt:lpstr>
      <vt:lpstr>PowerPoint Presentation</vt:lpstr>
      <vt:lpstr>Reference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and Tendon Injuries: Achilles Tendon Rupture</dc:title>
  <dc:creator>McGehee, Chelsea T.</dc:creator>
  <cp:lastModifiedBy>McGehee, Chelsea T.</cp:lastModifiedBy>
  <cp:revision>2</cp:revision>
  <dcterms:created xsi:type="dcterms:W3CDTF">2020-03-09T15:51:32Z</dcterms:created>
  <dcterms:modified xsi:type="dcterms:W3CDTF">2020-03-09T15:54:28Z</dcterms:modified>
</cp:coreProperties>
</file>