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extLst>
              <p:ext uri="{D42A27DB-BD31-4B8C-83A1-F6EECF244321}">
                <p14:modId xmlns:p14="http://schemas.microsoft.com/office/powerpoint/2010/main" val="2146567254"/>
              </p:ext>
            </p:extLst>
          </p:nvPr>
        </p:nvSpPr>
        <p:spPr/>
        <p:txBody>
          <a:bodyPr/>
          <a:lstStyle/>
          <a:p>
            <a:r>
              <a:rPr lang="en-US"/>
              <a:t>Chapter 2: Taking Charge of Your Health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extLst>
              <p:ext uri="{D42A27DB-BD31-4B8C-83A1-F6EECF244321}">
                <p14:modId xmlns:p14="http://schemas.microsoft.com/office/powerpoint/2010/main" val="1021685623"/>
              </p:ext>
            </p:extLst>
          </p:nvPr>
        </p:nvSpPr>
        <p:spPr/>
        <p:txBody>
          <a:bodyPr/>
          <a:lstStyle/>
          <a:p>
            <a:r>
              <a:rPr lang="en-US"/>
              <a:t>Unit 1: A Healthy Foundation</a:t>
            </a:r>
          </a:p>
        </p:txBody>
      </p:sp>
    </p:spTree>
    <p:extLst>
      <p:ext uri="{BB962C8B-B14F-4D97-AF65-F5344CB8AC3E}">
        <p14:creationId xmlns:p14="http://schemas.microsoft.com/office/powerpoint/2010/main" val="521040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844" y="2159331"/>
            <a:ext cx="2693233" cy="36518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2948102489"/>
              </p:ext>
            </p:extLst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/>
              <a:t>Goal Setting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19021054"/>
              </p:ext>
            </p:extLst>
          </p:nvPr>
        </p:nvSpPr>
        <p:spPr>
          <a:xfrm>
            <a:off x="4063160" y="2160589"/>
            <a:ext cx="5207839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Goals: things you aim for that take planning and work</a:t>
            </a:r>
          </a:p>
          <a:p>
            <a:r>
              <a:rPr lang="en-US"/>
              <a:t>Short-term goal: goal that you can reach in a short period of time</a:t>
            </a:r>
          </a:p>
          <a:p>
            <a:r>
              <a:rPr lang="en-US"/>
              <a:t>Long-term goal: goal that you plan to reach over an extended period of time</a:t>
            </a:r>
          </a:p>
          <a:p>
            <a:r>
              <a:rPr lang="en-US"/>
              <a:t>Action plan: multistep strategy to identify and achieve your goals</a:t>
            </a:r>
          </a:p>
          <a:p>
            <a:r>
              <a:rPr lang="en-US"/>
              <a:t>Activity!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73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3071497830"/>
              </p:ext>
            </p:extLst>
          </p:nvPr>
        </p:nvSpPr>
        <p:spPr/>
        <p:txBody>
          <a:bodyPr/>
          <a:lstStyle/>
          <a:p>
            <a:r>
              <a:rPr lang="en-US"/>
              <a:t>Making Informed Choices and Evaluating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1375457319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Health consumer: someone who purchases or uses health products or services</a:t>
            </a:r>
          </a:p>
          <a:p>
            <a:r>
              <a:rPr lang="en-US"/>
              <a:t>Advertising: written or spoken media message designed to interest consumers in purchasing a product or service</a:t>
            </a:r>
          </a:p>
          <a:p>
            <a:r>
              <a:rPr lang="en-US"/>
              <a:t>Evaluating products:</a:t>
            </a:r>
          </a:p>
          <a:p>
            <a:pPr lvl="1"/>
            <a:r>
              <a:rPr lang="en-US"/>
              <a:t>Reading the label</a:t>
            </a:r>
          </a:p>
          <a:p>
            <a:pPr lvl="1"/>
            <a:r>
              <a:rPr lang="en-US"/>
              <a:t>Comparison shopping</a:t>
            </a:r>
          </a:p>
          <a:p>
            <a:pPr lvl="2"/>
            <a:r>
              <a:rPr lang="en-US"/>
              <a:t>Criterion for comparison shopping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45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295775"/>
            <a:ext cx="2466975" cy="18573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463" y="428625"/>
            <a:ext cx="2885473" cy="346075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75" y="4295775"/>
            <a:ext cx="2552700" cy="17907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375" y="295275"/>
            <a:ext cx="2743200" cy="3675888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9925" y="4057650"/>
            <a:ext cx="2895770" cy="1968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5625" y="503238"/>
            <a:ext cx="4857410" cy="335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47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/>
          <a:srcRect r="18203" b="-2"/>
          <a:stretch/>
        </p:blipFill>
        <p:spPr>
          <a:xfrm>
            <a:off x="677334" y="2159331"/>
            <a:ext cx="3144597" cy="3882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1345051521"/>
              </p:ext>
            </p:extLst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/>
              <a:t>Resolving Consumer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2445375919"/>
              </p:ext>
            </p:extLst>
          </p:nvPr>
        </p:nvSpPr>
        <p:spPr>
          <a:xfrm>
            <a:off x="4063160" y="2160589"/>
            <a:ext cx="5207839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lvl="1" indent="0">
              <a:buNone/>
            </a:pPr>
            <a:endParaRPr lang="en-US"/>
          </a:p>
          <a:p>
            <a:r>
              <a:rPr lang="en-US"/>
              <a:t>If there is an on-going issues when a product:</a:t>
            </a:r>
          </a:p>
          <a:p>
            <a:pPr lvl="1"/>
            <a:r>
              <a:rPr lang="en-US"/>
              <a:t>Better Business Bureau</a:t>
            </a:r>
          </a:p>
          <a:p>
            <a:pPr lvl="1"/>
            <a:r>
              <a:rPr lang="en-US"/>
              <a:t>Consumer Advocates: people or groups whose sole purpose is to take on regional, national, and even international consumer issues</a:t>
            </a:r>
          </a:p>
          <a:p>
            <a:pPr lvl="1"/>
            <a:r>
              <a:rPr lang="en-US"/>
              <a:t>Local, state, and federal government</a:t>
            </a:r>
          </a:p>
        </p:txBody>
      </p:sp>
    </p:spTree>
    <p:extLst>
      <p:ext uri="{BB962C8B-B14F-4D97-AF65-F5344CB8AC3E}">
        <p14:creationId xmlns:p14="http://schemas.microsoft.com/office/powerpoint/2010/main" val="2239321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925" y="2159000"/>
            <a:ext cx="4203700" cy="2895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2577416626"/>
              </p:ext>
            </p:extLst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/>
              <a:t>Health Fraud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881647423"/>
              </p:ext>
            </p:extLst>
          </p:nvPr>
        </p:nvSpPr>
        <p:spPr>
          <a:xfrm>
            <a:off x="677334" y="2160589"/>
            <a:ext cx="3957349" cy="374932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/>
              <a:t>Health Fraud: the sale of worthless products or services that claim to prevent disease or cure other health problems.  Also referred to as quackery.</a:t>
            </a:r>
          </a:p>
          <a:p>
            <a:pPr>
              <a:lnSpc>
                <a:spcPct val="90000"/>
              </a:lnSpc>
            </a:pPr>
            <a:r>
              <a:rPr lang="en-US" sz="1500"/>
              <a:t>Key health fraud terms: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Secret Formula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Miracle cure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Overnight results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All natural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No-risk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Ancient remedy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Money-back guarantee</a:t>
            </a:r>
          </a:p>
        </p:txBody>
      </p:sp>
    </p:spTree>
    <p:extLst>
      <p:ext uri="{BB962C8B-B14F-4D97-AF65-F5344CB8AC3E}">
        <p14:creationId xmlns:p14="http://schemas.microsoft.com/office/powerpoint/2010/main" val="3739255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2062829627"/>
              </p:ext>
            </p:extLst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3140588984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Develop skills that will help manage health throughout life</a:t>
            </a:r>
          </a:p>
          <a:p>
            <a:r>
              <a:rPr lang="en-US" sz="2400"/>
              <a:t>Promote well-being by making healthful decisions and setting positive, attainable goals</a:t>
            </a:r>
          </a:p>
          <a:p>
            <a:r>
              <a:rPr lang="en-US" sz="2400"/>
              <a:t>Evaluate health products and services carefully and effectively</a:t>
            </a:r>
          </a:p>
          <a:p>
            <a:r>
              <a:rPr lang="en-US" sz="2400"/>
              <a:t>Understand how to hand consumer problems</a:t>
            </a:r>
          </a:p>
        </p:txBody>
      </p:sp>
    </p:spTree>
    <p:extLst>
      <p:ext uri="{BB962C8B-B14F-4D97-AF65-F5344CB8AC3E}">
        <p14:creationId xmlns:p14="http://schemas.microsoft.com/office/powerpoint/2010/main" val="2675897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2811107852"/>
              </p:ext>
            </p:extLst>
          </p:nvPr>
        </p:nvSpPr>
        <p:spPr/>
        <p:txBody>
          <a:bodyPr/>
          <a:lstStyle/>
          <a:p>
            <a:r>
              <a:rPr lang="en-US"/>
              <a:t>Building Health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571044010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Health skills: specific tools and strategies to maintain, protect, and improve all aspects of your health; can also be referred to as life skills.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06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1201006436"/>
              </p:ext>
            </p:extLst>
          </p:nvPr>
        </p:nvSpPr>
        <p:spPr/>
        <p:txBody>
          <a:bodyPr/>
          <a:lstStyle/>
          <a:p>
            <a:r>
              <a:rPr lang="en-US"/>
              <a:t>The Health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extLst>
              <p:ext uri="{D42A27DB-BD31-4B8C-83A1-F6EECF244321}">
                <p14:modId xmlns:p14="http://schemas.microsoft.com/office/powerpoint/2010/main" val="2506745128"/>
              </p:ext>
            </p:extLst>
          </p:nvPr>
        </p:nvSpPr>
        <p:spPr>
          <a:xfrm>
            <a:off x="195263" y="1827213"/>
            <a:ext cx="4149648" cy="421481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Communication</a:t>
            </a:r>
          </a:p>
          <a:p>
            <a:r>
              <a:rPr lang="en-US"/>
              <a:t>Refusal</a:t>
            </a:r>
          </a:p>
          <a:p>
            <a:r>
              <a:rPr lang="en-US"/>
              <a:t>Conflict resolution</a:t>
            </a:r>
          </a:p>
          <a:p>
            <a:r>
              <a:rPr lang="en-US"/>
              <a:t>Accessing information</a:t>
            </a:r>
          </a:p>
          <a:p>
            <a:r>
              <a:rPr lang="en-US"/>
              <a:t>Analyzing influences</a:t>
            </a:r>
          </a:p>
          <a:p>
            <a:r>
              <a:rPr lang="en-US"/>
              <a:t>Practicing healthful behaviors</a:t>
            </a:r>
          </a:p>
          <a:p>
            <a:r>
              <a:rPr lang="en-US"/>
              <a:t>Stress management</a:t>
            </a:r>
          </a:p>
          <a:p>
            <a:r>
              <a:rPr lang="en-US"/>
              <a:t>Advocacy</a:t>
            </a:r>
          </a:p>
          <a:p>
            <a:r>
              <a:rPr lang="en-US"/>
              <a:t>Decision making</a:t>
            </a:r>
          </a:p>
          <a:p>
            <a:r>
              <a:rPr lang="en-US"/>
              <a:t>Goal setting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extLst>
              <p:ext uri="{D42A27DB-BD31-4B8C-83A1-F6EECF244321}">
                <p14:modId xmlns:p14="http://schemas.microsoft.com/office/powerpoint/2010/main" val="1820101792"/>
              </p:ext>
            </p:extLst>
          </p:nvPr>
        </p:nvSpPr>
        <p:spPr>
          <a:xfrm>
            <a:off x="4373563" y="330200"/>
            <a:ext cx="4900612" cy="639429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Step-by-step process to evaluate your options and make healthy choices</a:t>
            </a:r>
          </a:p>
          <a:p>
            <a:r>
              <a:rPr lang="en-US"/>
              <a:t>Resolve problems with others in healthy ways</a:t>
            </a:r>
          </a:p>
          <a:p>
            <a:r>
              <a:rPr lang="en-US"/>
              <a:t>Set goals and develop a plan to achieve these goals</a:t>
            </a:r>
          </a:p>
          <a:p>
            <a:r>
              <a:rPr lang="en-US"/>
              <a:t>Use healthy ways to reduce and manage stress in your life</a:t>
            </a:r>
          </a:p>
          <a:p>
            <a:r>
              <a:rPr lang="en-US"/>
              <a:t>Locate valid resources of health information, products, and services</a:t>
            </a:r>
          </a:p>
          <a:p>
            <a:r>
              <a:rPr lang="en-US"/>
              <a:t>Share ideas and feeling, and listen carefully when others express theirs</a:t>
            </a:r>
          </a:p>
          <a:p>
            <a:r>
              <a:rPr lang="en-US"/>
              <a:t>Act to reduce risks and protect yourself against illness and injury</a:t>
            </a:r>
          </a:p>
          <a:p>
            <a:r>
              <a:rPr lang="en-US"/>
              <a:t>Say no to unhealthy behaviors</a:t>
            </a:r>
          </a:p>
          <a:p>
            <a:r>
              <a:rPr lang="en-US"/>
              <a:t>Work to improve health and the health of family and community</a:t>
            </a:r>
          </a:p>
          <a:p>
            <a:r>
              <a:rPr lang="en-US"/>
              <a:t>Understand the many influences on your health, including peers, family, culture, media,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1113197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3320730966"/>
              </p:ext>
            </p:extLst>
          </p:nvPr>
        </p:nvSpPr>
        <p:spPr/>
        <p:txBody>
          <a:bodyPr/>
          <a:lstStyle/>
          <a:p>
            <a:r>
              <a:rPr lang="en-US"/>
              <a:t>Communication and Refusal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4294449747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Interpersonal communication: the exchange of thoughts, feelings, and beliefs between two or more people.  </a:t>
            </a:r>
          </a:p>
          <a:p>
            <a:pPr lvl="1"/>
            <a:r>
              <a:rPr lang="en-US"/>
              <a:t>Strong interpersonal communications allows the building of strong relationships</a:t>
            </a:r>
          </a:p>
          <a:p>
            <a:r>
              <a:rPr lang="en-US"/>
              <a:t>How to strengthen interpersonal communication:</a:t>
            </a:r>
          </a:p>
          <a:p>
            <a:pPr lvl="1"/>
            <a:r>
              <a:rPr lang="en-US"/>
              <a:t>Use "</a:t>
            </a:r>
            <a:r>
              <a:rPr lang="en-US" err="1"/>
              <a:t>I"messages</a:t>
            </a:r>
            <a:r>
              <a:rPr lang="en-US"/>
              <a:t> to express feelings</a:t>
            </a:r>
          </a:p>
          <a:p>
            <a:pPr lvl="1"/>
            <a:r>
              <a:rPr lang="en-US"/>
              <a:t>Communicate with respect </a:t>
            </a:r>
          </a:p>
          <a:p>
            <a:pPr lvl="1"/>
            <a:r>
              <a:rPr lang="en-US"/>
              <a:t>Be an active listener</a:t>
            </a:r>
          </a:p>
          <a:p>
            <a:r>
              <a:rPr lang="en-US"/>
              <a:t>Refusal Skills: communication strategies that can help you say no when you are urged to take part in behaviors that are unsafe, unhealthful, or go against your values</a:t>
            </a:r>
          </a:p>
        </p:txBody>
      </p:sp>
    </p:spTree>
    <p:extLst>
      <p:ext uri="{BB962C8B-B14F-4D97-AF65-F5344CB8AC3E}">
        <p14:creationId xmlns:p14="http://schemas.microsoft.com/office/powerpoint/2010/main" val="947968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78" y="1899262"/>
            <a:ext cx="3861905" cy="28964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4148050986"/>
              </p:ext>
            </p:extLst>
          </p:nvPr>
        </p:nvSpPr>
        <p:spPr>
          <a:xfrm>
            <a:off x="4997309" y="609600"/>
            <a:ext cx="4276692" cy="1320800"/>
          </a:xfrm>
        </p:spPr>
        <p:txBody>
          <a:bodyPr anchor="ctr">
            <a:normAutofit/>
          </a:bodyPr>
          <a:lstStyle/>
          <a:p>
            <a:r>
              <a:rPr lang="en-US"/>
              <a:t>Conflict Resolution Skills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3115127506"/>
              </p:ext>
            </p:extLst>
          </p:nvPr>
        </p:nvSpPr>
        <p:spPr>
          <a:xfrm>
            <a:off x="4519613" y="2160588"/>
            <a:ext cx="5067653" cy="44513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Conflict Resolution skills: the process of ending a conflict through cooperation and problem solving.</a:t>
            </a:r>
          </a:p>
          <a:p>
            <a:pPr lvl="1"/>
            <a:r>
              <a:rPr lang="en-US"/>
              <a:t>These skills include:</a:t>
            </a:r>
          </a:p>
          <a:p>
            <a:pPr lvl="2"/>
            <a:r>
              <a:rPr lang="en-US"/>
              <a:t>Stepping away from an argument</a:t>
            </a:r>
          </a:p>
          <a:p>
            <a:pPr lvl="2"/>
            <a:r>
              <a:rPr lang="en-US"/>
              <a:t>Using good interpersonal communication skills</a:t>
            </a:r>
          </a:p>
          <a:p>
            <a:pPr lvl="2"/>
            <a:r>
              <a:rPr lang="en-US"/>
              <a:t>Maintaining an attitude of respect for yourself as well as others</a:t>
            </a:r>
          </a:p>
          <a:p>
            <a:r>
              <a:rPr lang="en-US"/>
              <a:t>Compromise: both parties give up something, but still gain a desired result.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01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3734930972"/>
              </p:ext>
            </p:extLst>
          </p:nvPr>
        </p:nvSpPr>
        <p:spPr/>
        <p:txBody>
          <a:bodyPr/>
          <a:lstStyle/>
          <a:p>
            <a:r>
              <a:rPr lang="en-US"/>
              <a:t>Accessing Information and Analyzing Influences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3299418050"/>
              </p:ext>
            </p:extLst>
          </p:nvPr>
        </p:nvSpPr>
        <p:spPr>
          <a:xfrm>
            <a:off x="394888" y="1944688"/>
            <a:ext cx="8879287" cy="454660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/>
              <a:t>Valid sources of information include:</a:t>
            </a:r>
          </a:p>
          <a:p>
            <a:pPr lvl="1"/>
            <a:r>
              <a:rPr lang="en-US"/>
              <a:t>Health care providers and professionals</a:t>
            </a:r>
          </a:p>
          <a:p>
            <a:pPr lvl="1"/>
            <a:r>
              <a:rPr lang="en-US"/>
              <a:t>Valid Internet sites, such as health agencies and professional health organizations (end in .org or .</a:t>
            </a:r>
            <a:r>
              <a:rPr lang="en-US" err="1"/>
              <a:t>edu</a:t>
            </a:r>
            <a:r>
              <a:rPr lang="en-US"/>
              <a:t>)</a:t>
            </a:r>
          </a:p>
          <a:p>
            <a:pPr lvl="1"/>
            <a:r>
              <a:rPr lang="en-US"/>
              <a:t>Parents, guardians, and other trusted adults</a:t>
            </a:r>
          </a:p>
          <a:p>
            <a:pPr lvl="1"/>
            <a:r>
              <a:rPr lang="en-US"/>
              <a:t>Recently published materials written by known science and health professionals</a:t>
            </a:r>
          </a:p>
          <a:p>
            <a:r>
              <a:rPr lang="en-US"/>
              <a:t>Influences:</a:t>
            </a:r>
          </a:p>
          <a:p>
            <a:pPr lvl="1"/>
            <a:r>
              <a:rPr lang="en-US"/>
              <a:t>Personal values</a:t>
            </a:r>
          </a:p>
          <a:p>
            <a:pPr lvl="1"/>
            <a:r>
              <a:rPr lang="en-US"/>
              <a:t>Personal beliefs</a:t>
            </a:r>
          </a:p>
          <a:p>
            <a:pPr lvl="1"/>
            <a:r>
              <a:rPr lang="en-US"/>
              <a:t>Perceptions</a:t>
            </a:r>
          </a:p>
          <a:p>
            <a:pPr lvl="1"/>
            <a:r>
              <a:rPr lang="en-US"/>
              <a:t>Curiosity/Fears</a:t>
            </a:r>
          </a:p>
          <a:p>
            <a:pPr lvl="1"/>
            <a:r>
              <a:rPr lang="en-US"/>
              <a:t>Family and Culture</a:t>
            </a:r>
          </a:p>
          <a:p>
            <a:pPr lvl="1"/>
            <a:r>
              <a:rPr lang="en-US"/>
              <a:t>Media and technology</a:t>
            </a:r>
          </a:p>
          <a:p>
            <a:pPr lvl="1"/>
            <a:r>
              <a:rPr lang="en-US"/>
              <a:t>Friends and peers</a:t>
            </a:r>
          </a:p>
          <a:p>
            <a:pPr lvl="1"/>
            <a:r>
              <a:rPr lang="en-US"/>
              <a:t>School and Community</a:t>
            </a:r>
          </a:p>
        </p:txBody>
      </p:sp>
    </p:spTree>
    <p:extLst>
      <p:ext uri="{BB962C8B-B14F-4D97-AF65-F5344CB8AC3E}">
        <p14:creationId xmlns:p14="http://schemas.microsoft.com/office/powerpoint/2010/main" val="4171681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2133552028"/>
              </p:ext>
            </p:extLst>
          </p:nvPr>
        </p:nvSpPr>
        <p:spPr/>
        <p:txBody>
          <a:bodyPr/>
          <a:lstStyle/>
          <a:p>
            <a:r>
              <a:rPr lang="en-US"/>
              <a:t>Self-Management Skills and Advocacy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287426239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Self management: taking charge of your own health.  By managing these behaviors, you act in ways that protect health and promote well-being.</a:t>
            </a:r>
          </a:p>
          <a:p>
            <a:pPr lvl="1"/>
            <a:r>
              <a:rPr lang="en-US"/>
              <a:t>Stress: the reaction of the body and mind to everyday challenges and demands.</a:t>
            </a:r>
          </a:p>
          <a:p>
            <a:pPr lvl="1"/>
            <a:r>
              <a:rPr lang="en-US"/>
              <a:t>Stress management skills: skills that help reduce and manage stress in your life.</a:t>
            </a:r>
          </a:p>
          <a:p>
            <a:pPr lvl="2"/>
            <a:r>
              <a:rPr lang="en-US"/>
              <a:t>Exercise</a:t>
            </a:r>
          </a:p>
          <a:p>
            <a:pPr lvl="2"/>
            <a:r>
              <a:rPr lang="en-US"/>
              <a:t>Relaxation</a:t>
            </a:r>
          </a:p>
          <a:p>
            <a:pPr lvl="2"/>
            <a:r>
              <a:rPr lang="en-US"/>
              <a:t>Time management</a:t>
            </a:r>
          </a:p>
          <a:p>
            <a:r>
              <a:rPr lang="en-US"/>
              <a:t>Advocacy: taking action to influence others to address a health-related concern or to support a health-related belief.</a:t>
            </a:r>
          </a:p>
        </p:txBody>
      </p:sp>
    </p:spTree>
    <p:extLst>
      <p:ext uri="{BB962C8B-B14F-4D97-AF65-F5344CB8AC3E}">
        <p14:creationId xmlns:p14="http://schemas.microsoft.com/office/powerpoint/2010/main" val="47527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/>
          <a:srcRect l="7280" r="38640" b="2"/>
          <a:stretch/>
        </p:blipFill>
        <p:spPr>
          <a:xfrm>
            <a:off x="6127951" y="2159000"/>
            <a:ext cx="3145536" cy="3882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4251748691"/>
              </p:ext>
            </p:extLst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/>
              <a:t>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3889203643"/>
              </p:ext>
            </p:extLst>
          </p:nvPr>
        </p:nvSpPr>
        <p:spPr>
          <a:xfrm>
            <a:off x="677334" y="2160589"/>
            <a:ext cx="5220430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We make decisions each and every day, some being small, while some are life-changing</a:t>
            </a:r>
          </a:p>
          <a:p>
            <a:r>
              <a:rPr lang="en-US"/>
              <a:t>Values: ideas, beliefs, and attitudes about what is important that help guide the way you live</a:t>
            </a:r>
          </a:p>
          <a:p>
            <a:r>
              <a:rPr lang="en-US"/>
              <a:t>Decision-making process: steps that enable you to make a healthful decision</a:t>
            </a:r>
          </a:p>
          <a:p>
            <a:pPr lvl="1"/>
            <a:r>
              <a:rPr lang="en-US"/>
              <a:t>H</a:t>
            </a:r>
          </a:p>
          <a:p>
            <a:pPr lvl="1"/>
            <a:r>
              <a:rPr lang="en-US"/>
              <a:t>E</a:t>
            </a:r>
          </a:p>
          <a:p>
            <a:pPr lvl="1"/>
            <a:r>
              <a:rPr lang="en-US"/>
              <a:t>L</a:t>
            </a:r>
          </a:p>
          <a:p>
            <a:pPr lvl="1"/>
            <a:r>
              <a:rPr lang="en-US"/>
              <a:t>P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4689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603</Words>
  <Application>Microsoft Office PowerPoint</Application>
  <PresentationFormat>Widescreen</PresentationFormat>
  <Paragraphs>105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Facet</vt:lpstr>
      <vt:lpstr>Chapter 2: Taking Charge of Your Health</vt:lpstr>
      <vt:lpstr>Objectives</vt:lpstr>
      <vt:lpstr>Building Health Skills</vt:lpstr>
      <vt:lpstr>The Health Skills</vt:lpstr>
      <vt:lpstr>Communication and Refusal Skills</vt:lpstr>
      <vt:lpstr>Conflict Resolution Skills </vt:lpstr>
      <vt:lpstr>Accessing Information and Analyzing Influences</vt:lpstr>
      <vt:lpstr>Self-Management Skills and Advocacy</vt:lpstr>
      <vt:lpstr>Decision Making</vt:lpstr>
      <vt:lpstr>Goal Setting</vt:lpstr>
      <vt:lpstr>Making Informed Choices and Evaluating Products</vt:lpstr>
      <vt:lpstr>PowerPoint Presentation</vt:lpstr>
      <vt:lpstr>Resolving Consumer Problems</vt:lpstr>
      <vt:lpstr>Health Fraud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Taking Charge of Your Health</dc:title>
  <dc:creator>McGehee, Chelsea T.</dc:creator>
  <cp:lastModifiedBy>McGehee, Chelsea T.</cp:lastModifiedBy>
  <cp:revision>2</cp:revision>
  <dcterms:modified xsi:type="dcterms:W3CDTF">2017-08-11T18:43:55Z</dcterms:modified>
</cp:coreProperties>
</file>