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752FD7-76EF-4EBF-8807-5A08A9C8EA09}"/>
              </a:ext>
            </a:extLst>
          </p:cNvPr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3601266969"/>
              </p:ext>
            </p:extLst>
          </p:nvPr>
        </p:nvSpPr>
        <p:spPr/>
        <p:txBody>
          <a:bodyPr/>
          <a:lstStyle/>
          <a:p>
            <a:r>
              <a:rPr lang="tr-TR"/>
              <a:t> </a:t>
            </a:r>
            <a:r>
              <a:rPr lang="tr-TR" err="1"/>
              <a:t>Chapter</a:t>
            </a:r>
            <a:r>
              <a:rPr lang="tr-TR"/>
              <a:t> 5: </a:t>
            </a:r>
            <a:r>
              <a:rPr lang="tr-TR" err="1"/>
              <a:t>Mental</a:t>
            </a:r>
            <a:r>
              <a:rPr lang="tr-TR"/>
              <a:t> </a:t>
            </a:r>
            <a:r>
              <a:rPr lang="tr-TR" err="1"/>
              <a:t>and</a:t>
            </a:r>
            <a:r>
              <a:rPr lang="tr-TR"/>
              <a:t> </a:t>
            </a:r>
            <a:r>
              <a:rPr lang="tr-TR" err="1"/>
              <a:t>Emotional</a:t>
            </a:r>
            <a:r>
              <a:rPr lang="tr-TR"/>
              <a:t> </a:t>
            </a:r>
            <a:r>
              <a:rPr lang="tr-TR" err="1"/>
              <a:t>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C8D8C1-1062-49B2-BB56-D9F8E5DA6EB6}"/>
              </a:ext>
            </a:extLst>
          </p:cNvPr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val="3576916241"/>
              </p:ext>
            </p:extLst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tr-TR" err="1"/>
              <a:t>Unit</a:t>
            </a:r>
            <a:r>
              <a:rPr lang="tr-TR"/>
              <a:t> 2: </a:t>
            </a:r>
            <a:r>
              <a:rPr lang="tr-TR" err="1"/>
              <a:t>Mental</a:t>
            </a:r>
            <a:r>
              <a:rPr lang="tr-TR"/>
              <a:t> </a:t>
            </a:r>
            <a:r>
              <a:rPr lang="tr-TR" err="1"/>
              <a:t>and</a:t>
            </a:r>
            <a:r>
              <a:rPr lang="tr-TR"/>
              <a:t> </a:t>
            </a:r>
            <a:r>
              <a:rPr lang="tr-TR" err="1"/>
              <a:t>Emotional</a:t>
            </a:r>
            <a:r>
              <a:rPr lang="tr-TR"/>
              <a:t> </a:t>
            </a:r>
            <a:r>
              <a:rPr lang="tr-TR" err="1"/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885217203"/>
              </p:ext>
            </p:extLst>
          </p:nvPr>
        </p:nvSpPr>
        <p:spPr/>
        <p:txBody>
          <a:bodyPr/>
          <a:lstStyle/>
          <a:p>
            <a:r>
              <a:rPr lang="en-US"/>
              <a:t>Understanding Mental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949075209"/>
              </p:ext>
            </p:extLst>
          </p:nvPr>
        </p:nvSpPr>
        <p:spPr/>
        <p:txBody>
          <a:bodyPr/>
          <a:lstStyle/>
          <a:p>
            <a:r>
              <a:rPr lang="en-US"/>
              <a:t>Almost 57.7 billion people in the U.S. are affected by some form of mental disorder.</a:t>
            </a:r>
          </a:p>
          <a:p>
            <a:pPr lvl="1"/>
            <a:r>
              <a:rPr lang="en-US" b="1" u="sng"/>
              <a:t>Mental disorder:</a:t>
            </a:r>
            <a:r>
              <a:rPr lang="en-US"/>
              <a:t> an illness of the mind that can affect the thoughts, feelings, and behaviors of a person, preventing him or her from leading a happy, healthful, productive life.</a:t>
            </a:r>
          </a:p>
          <a:p>
            <a:r>
              <a:rPr lang="en-US"/>
              <a:t>1 in 4 Americans and many do not seek treatment</a:t>
            </a:r>
          </a:p>
          <a:p>
            <a:pPr lvl="1"/>
            <a:r>
              <a:rPr lang="en-US"/>
              <a:t>Stigma: a mark of shame or disapproval that results in an individual being shunned or rejected by others.</a:t>
            </a:r>
          </a:p>
          <a:p>
            <a:r>
              <a:rPr lang="en-US"/>
              <a:t>Mental conditions ARE medical conditions</a:t>
            </a:r>
          </a:p>
        </p:txBody>
      </p:sp>
    </p:spTree>
    <p:extLst>
      <p:ext uri="{BB962C8B-B14F-4D97-AF65-F5344CB8AC3E}">
        <p14:creationId xmlns:p14="http://schemas.microsoft.com/office/powerpoint/2010/main" val="3035948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069657394"/>
              </p:ext>
            </p:extLst>
          </p:nvPr>
        </p:nvSpPr>
        <p:spPr/>
        <p:txBody>
          <a:bodyPr/>
          <a:lstStyle/>
          <a:p>
            <a:r>
              <a:rPr lang="en-US"/>
              <a:t>Types of Mental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696161647"/>
              </p:ext>
            </p:extLst>
          </p:nvPr>
        </p:nvSpPr>
        <p:spPr/>
        <p:txBody>
          <a:bodyPr/>
          <a:lstStyle/>
          <a:p>
            <a:r>
              <a:rPr lang="en-US"/>
              <a:t>Anxiety Disorders:</a:t>
            </a:r>
          </a:p>
          <a:p>
            <a:pPr lvl="1"/>
            <a:r>
              <a:rPr lang="en-US" b="1" u="sng"/>
              <a:t>Phobia</a:t>
            </a:r>
            <a:r>
              <a:rPr lang="en-US"/>
              <a:t>: A strong, irrational fear of something specific, such as heights or social situations</a:t>
            </a:r>
          </a:p>
          <a:p>
            <a:pPr lvl="1"/>
            <a:r>
              <a:rPr lang="en-US" b="1" u="sng"/>
              <a:t>Obsessive-Compulsive Disorde</a:t>
            </a:r>
            <a:r>
              <a:rPr lang="en-US"/>
              <a:t>r: Persistent thoughts fears, or urges (obsessions) leading to uncontrollable repetitive behaviors (compulsions).  </a:t>
            </a:r>
          </a:p>
          <a:p>
            <a:pPr lvl="1"/>
            <a:r>
              <a:rPr lang="en-US" b="1" u="sng"/>
              <a:t>Panic Disorder:</a:t>
            </a:r>
            <a:r>
              <a:rPr lang="en-US"/>
              <a:t> Attacks of sudden, unexplained feelings of terror</a:t>
            </a:r>
          </a:p>
          <a:p>
            <a:pPr lvl="1"/>
            <a:r>
              <a:rPr lang="en-US" b="1" u="sng"/>
              <a:t>PTSD:</a:t>
            </a:r>
            <a:r>
              <a:rPr lang="en-US"/>
              <a:t> Condition that may develop after exposure to a terrifying event.  </a:t>
            </a:r>
          </a:p>
          <a:p>
            <a:pPr lvl="1"/>
            <a:r>
              <a:rPr lang="en-US" b="1" u="sng"/>
              <a:t>GAD</a:t>
            </a:r>
            <a:r>
              <a:rPr lang="en-US"/>
              <a:t>: Exaggerated worry and tension for no reason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31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316160692"/>
              </p:ext>
            </p:extLst>
          </p:nvPr>
        </p:nvSpPr>
        <p:spPr/>
        <p:txBody>
          <a:bodyPr/>
          <a:lstStyle/>
          <a:p>
            <a:r>
              <a:rPr lang="en-US"/>
              <a:t>Types of Mental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288455815"/>
              </p:ext>
            </p:extLst>
          </p:nvPr>
        </p:nvSpPr>
        <p:spPr/>
        <p:txBody>
          <a:bodyPr/>
          <a:lstStyle/>
          <a:p>
            <a:r>
              <a:rPr lang="en-US" b="1" u="sng"/>
              <a:t>Impulse Control Disorders:</a:t>
            </a:r>
          </a:p>
          <a:p>
            <a:pPr lvl="1"/>
            <a:r>
              <a:rPr lang="en-US"/>
              <a:t>Kleptomania: unplanned theft of objects</a:t>
            </a:r>
          </a:p>
          <a:p>
            <a:pPr lvl="1"/>
            <a:r>
              <a:rPr lang="en-US"/>
              <a:t>Cutting: repetitive cutting on parts of the body that can be hidden</a:t>
            </a:r>
          </a:p>
          <a:p>
            <a:pPr lvl="1"/>
            <a:r>
              <a:rPr lang="en-US"/>
              <a:t>Pyromania: Setting fires to feel pleasure or release tension</a:t>
            </a:r>
          </a:p>
          <a:p>
            <a:pPr lvl="1"/>
            <a:r>
              <a:rPr lang="en-US"/>
              <a:t>Excessive Gambling: Continuing to gamble despite heavy losses</a:t>
            </a:r>
          </a:p>
          <a:p>
            <a:pPr lvl="1"/>
            <a:r>
              <a:rPr lang="en-US"/>
              <a:t>Compulsive shopping: Spending money on items that you can't afford and don't need</a:t>
            </a:r>
          </a:p>
        </p:txBody>
      </p:sp>
    </p:spTree>
    <p:extLst>
      <p:ext uri="{BB962C8B-B14F-4D97-AF65-F5344CB8AC3E}">
        <p14:creationId xmlns:p14="http://schemas.microsoft.com/office/powerpoint/2010/main" val="267026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726525689"/>
              </p:ext>
            </p:extLst>
          </p:nvPr>
        </p:nvSpPr>
        <p:spPr/>
        <p:txBody>
          <a:bodyPr/>
          <a:lstStyle/>
          <a:p>
            <a:r>
              <a:rPr lang="en-US"/>
              <a:t>Types of Mental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131207550"/>
              </p:ext>
            </p:extLst>
          </p:nvPr>
        </p:nvSpPr>
        <p:spPr/>
        <p:txBody>
          <a:bodyPr/>
          <a:lstStyle/>
          <a:p>
            <a:r>
              <a:rPr lang="en-US" b="1" u="sng"/>
              <a:t>Eating Disorders:</a:t>
            </a:r>
            <a:r>
              <a:rPr lang="en-US"/>
              <a:t> Commonly occur during the teen years—can lead to unhealthful weight loss and even death</a:t>
            </a:r>
          </a:p>
          <a:p>
            <a:r>
              <a:rPr lang="en-US" b="1" u="sng"/>
              <a:t>Mood Disorders:</a:t>
            </a:r>
            <a:r>
              <a:rPr lang="en-US" b="1"/>
              <a:t> </a:t>
            </a:r>
            <a:r>
              <a:rPr lang="en-US"/>
              <a:t>An illness that involves mood extremes that interfere with everyday living</a:t>
            </a:r>
          </a:p>
          <a:p>
            <a:pPr lvl="1"/>
            <a:r>
              <a:rPr lang="en-US"/>
              <a:t>Depression</a:t>
            </a:r>
          </a:p>
          <a:p>
            <a:pPr lvl="1"/>
            <a:r>
              <a:rPr lang="en-US"/>
              <a:t>Bipolar disorder</a:t>
            </a:r>
          </a:p>
        </p:txBody>
      </p:sp>
    </p:spTree>
    <p:extLst>
      <p:ext uri="{BB962C8B-B14F-4D97-AF65-F5344CB8AC3E}">
        <p14:creationId xmlns:p14="http://schemas.microsoft.com/office/powerpoint/2010/main" val="3070052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657154435"/>
              </p:ext>
            </p:extLst>
          </p:nvPr>
        </p:nvSpPr>
        <p:spPr/>
        <p:txBody>
          <a:bodyPr/>
          <a:lstStyle/>
          <a:p>
            <a:r>
              <a:rPr lang="en-US"/>
              <a:t>Types of Mental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028883387"/>
              </p:ext>
            </p:extLst>
          </p:nvPr>
        </p:nvSpPr>
        <p:spPr/>
        <p:txBody>
          <a:bodyPr/>
          <a:lstStyle/>
          <a:p>
            <a:r>
              <a:rPr lang="en-US" b="1" u="sng"/>
              <a:t>Conduct disorder:</a:t>
            </a:r>
            <a:r>
              <a:rPr lang="en-US"/>
              <a:t> patterns of behaviors in which the rights of others or basic social rules are violated</a:t>
            </a:r>
          </a:p>
          <a:p>
            <a:pPr lvl="1"/>
            <a:r>
              <a:rPr lang="en-US"/>
              <a:t>Stealing, violence, vandalism</a:t>
            </a:r>
          </a:p>
          <a:p>
            <a:r>
              <a:rPr lang="en-US" b="1" u="sng"/>
              <a:t>Schizophrenia:</a:t>
            </a:r>
            <a:r>
              <a:rPr lang="en-US" b="1"/>
              <a:t> </a:t>
            </a:r>
            <a:r>
              <a:rPr lang="en-US"/>
              <a:t>person loses contact with reality</a:t>
            </a:r>
          </a:p>
          <a:p>
            <a:pPr lvl="1"/>
            <a:r>
              <a:rPr lang="en-US"/>
              <a:t>Delusions, hallucinations, and though disorders</a:t>
            </a:r>
          </a:p>
          <a:p>
            <a:r>
              <a:rPr lang="en-US" b="1" u="sng"/>
              <a:t>Personality Disorders:</a:t>
            </a:r>
          </a:p>
        </p:txBody>
      </p:sp>
    </p:spTree>
    <p:extLst>
      <p:ext uri="{BB962C8B-B14F-4D97-AF65-F5344CB8AC3E}">
        <p14:creationId xmlns:p14="http://schemas.microsoft.com/office/powerpoint/2010/main" val="3434835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389292107"/>
              </p:ext>
            </p:extLst>
          </p:nvPr>
        </p:nvSpPr>
        <p:spPr/>
        <p:txBody>
          <a:bodyPr/>
          <a:lstStyle/>
          <a:p>
            <a:r>
              <a:rPr lang="en-US"/>
              <a:t>Suicide Prevention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2733104830"/>
              </p:ext>
            </p:extLst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en-US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3120250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666706454"/>
              </p:ext>
            </p:extLst>
          </p:nvPr>
        </p:nvSpPr>
        <p:spPr/>
        <p:txBody>
          <a:bodyPr/>
          <a:lstStyle/>
          <a:p>
            <a:r>
              <a:rPr lang="en-US"/>
              <a:t>The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888613504"/>
              </p:ext>
            </p:extLst>
          </p:nvPr>
        </p:nvSpPr>
        <p:spPr/>
        <p:txBody>
          <a:bodyPr/>
          <a:lstStyle/>
          <a:p>
            <a:r>
              <a:rPr lang="en-US"/>
              <a:t>Certain risk factors increase thoughts of suicide and suicide attempts</a:t>
            </a:r>
          </a:p>
          <a:p>
            <a:r>
              <a:rPr lang="en-US" b="1" u="sng"/>
              <a:t>Alienation:</a:t>
            </a:r>
          </a:p>
          <a:p>
            <a:r>
              <a:rPr lang="en-US" b="1" u="sng"/>
              <a:t>Suicide</a:t>
            </a:r>
            <a:r>
              <a:rPr lang="en-US"/>
              <a:t>:</a:t>
            </a:r>
          </a:p>
          <a:p>
            <a:pPr lvl="1"/>
            <a:r>
              <a:rPr lang="en-US"/>
              <a:t>_____leading cause for teens ages 12-19.</a:t>
            </a:r>
          </a:p>
        </p:txBody>
      </p:sp>
    </p:spTree>
    <p:extLst>
      <p:ext uri="{BB962C8B-B14F-4D97-AF65-F5344CB8AC3E}">
        <p14:creationId xmlns:p14="http://schemas.microsoft.com/office/powerpoint/2010/main" val="3249776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855640837"/>
              </p:ext>
            </p:extLst>
          </p:nvPr>
        </p:nvSpPr>
        <p:spPr/>
        <p:txBody>
          <a:bodyPr/>
          <a:lstStyle/>
          <a:p>
            <a:r>
              <a:rPr lang="en-US"/>
              <a:t>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592287652"/>
              </p:ext>
            </p:extLst>
          </p:nvPr>
        </p:nvSpPr>
        <p:spPr/>
        <p:txBody>
          <a:bodyPr/>
          <a:lstStyle/>
          <a:p>
            <a:r>
              <a:rPr lang="en-US"/>
              <a:t>More than ____% are suffering from depression or another mental disorder, or have a history of abusing alcohol or other drugs</a:t>
            </a:r>
          </a:p>
          <a:p>
            <a:r>
              <a:rPr lang="en-US"/>
              <a:t>Cluster Suicides: series of suicides occurring within a short period of time and involving several people in the same school or community</a:t>
            </a:r>
          </a:p>
          <a:p>
            <a:pPr lvl="1"/>
            <a:r>
              <a:rPr lang="en-US"/>
              <a:t>Account for 5%</a:t>
            </a:r>
          </a:p>
        </p:txBody>
      </p:sp>
    </p:spTree>
    <p:extLst>
      <p:ext uri="{BB962C8B-B14F-4D97-AF65-F5344CB8AC3E}">
        <p14:creationId xmlns:p14="http://schemas.microsoft.com/office/powerpoint/2010/main" val="1653228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763097020"/>
              </p:ext>
            </p:extLst>
          </p:nvPr>
        </p:nvSpPr>
        <p:spPr/>
        <p:txBody>
          <a:bodyPr/>
          <a:lstStyle/>
          <a:p>
            <a:r>
              <a:rPr lang="en-US"/>
              <a:t>Warning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41574132"/>
              </p:ext>
            </p:extLst>
          </p:nvPr>
        </p:nvSpPr>
        <p:spPr>
          <a:xfrm>
            <a:off x="5118100" y="520300"/>
            <a:ext cx="6281738" cy="5531250"/>
          </a:xfrm>
        </p:spPr>
        <p:txBody>
          <a:bodyPr>
            <a:normAutofit/>
          </a:bodyPr>
          <a:lstStyle/>
          <a:p>
            <a:r>
              <a:rPr lang="en-US"/>
              <a:t>Direct Statements such as Ï wish I were dead."</a:t>
            </a:r>
          </a:p>
          <a:p>
            <a:r>
              <a:rPr lang="en-US"/>
              <a:t>Indirect statements such as Ï can't take it anymore."</a:t>
            </a:r>
          </a:p>
          <a:p>
            <a:r>
              <a:rPr lang="en-US"/>
              <a:t>Writing poems, songs, lyrics, or diary entries about death</a:t>
            </a:r>
          </a:p>
          <a:p>
            <a:r>
              <a:rPr lang="en-US"/>
              <a:t>Direct or indirect suicide threats</a:t>
            </a:r>
          </a:p>
          <a:p>
            <a:r>
              <a:rPr lang="en-US"/>
              <a:t>Unusual obsession with death</a:t>
            </a:r>
          </a:p>
          <a:p>
            <a:r>
              <a:rPr lang="en-US"/>
              <a:t>Withdrawal from friends</a:t>
            </a:r>
          </a:p>
          <a:p>
            <a:r>
              <a:rPr lang="en-US"/>
              <a:t>Dramatic changes in personality</a:t>
            </a:r>
          </a:p>
          <a:p>
            <a:r>
              <a:rPr lang="en-US"/>
              <a:t>Impulsive, irrational, or unusual behavior</a:t>
            </a:r>
          </a:p>
          <a:p>
            <a:r>
              <a:rPr lang="en-US"/>
              <a:t>Negative self-evaluation</a:t>
            </a:r>
          </a:p>
          <a:p>
            <a:r>
              <a:rPr lang="en-US"/>
              <a:t>Decrease in schoolwork or activities</a:t>
            </a:r>
          </a:p>
          <a:p>
            <a:r>
              <a:rPr lang="en-US"/>
              <a:t>Giving away personal belongings</a:t>
            </a:r>
          </a:p>
        </p:txBody>
      </p:sp>
    </p:spTree>
    <p:extLst>
      <p:ext uri="{BB962C8B-B14F-4D97-AF65-F5344CB8AC3E}">
        <p14:creationId xmlns:p14="http://schemas.microsoft.com/office/powerpoint/2010/main" val="2648192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2"/>
          <a:srcRect l="11917" r="20398"/>
          <a:stretch/>
        </p:blipFill>
        <p:spPr>
          <a:xfrm>
            <a:off x="7549862" y="227"/>
            <a:ext cx="4641833" cy="6858000"/>
          </a:xfrm>
          <a:prstGeom prst="rect">
            <a:avLst/>
          </a:prstGeom>
        </p:spPr>
      </p:pic>
      <p:sp>
        <p:nvSpPr>
          <p:cNvPr id="34" name="Rectangle 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867856325"/>
              </p:ext>
            </p:extLst>
          </p:nvPr>
        </p:nvSpPr>
        <p:spPr>
          <a:xfrm>
            <a:off x="873978" y="1718735"/>
            <a:ext cx="5767566" cy="1072378"/>
          </a:xfrm>
        </p:spPr>
        <p:txBody>
          <a:bodyPr anchor="ctr">
            <a:normAutofit/>
          </a:bodyPr>
          <a:lstStyle/>
          <a:p>
            <a:r>
              <a:rPr lang="en-US" sz="3600"/>
              <a:t>How YOU Can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348606716"/>
              </p:ext>
            </p:extLst>
          </p:nvPr>
        </p:nvSpPr>
        <p:spPr>
          <a:xfrm>
            <a:off x="873102" y="2789239"/>
            <a:ext cx="5768442" cy="2683606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FFFFFE"/>
                </a:solidFill>
              </a:rPr>
              <a:t>Initiate a meaningful conversation</a:t>
            </a:r>
          </a:p>
          <a:p>
            <a:r>
              <a:rPr lang="en-US" sz="1600">
                <a:solidFill>
                  <a:srgbClr val="FFFFFE"/>
                </a:solidFill>
              </a:rPr>
              <a:t>Show support and ask questions</a:t>
            </a:r>
          </a:p>
          <a:p>
            <a:r>
              <a:rPr lang="en-US" sz="1600">
                <a:solidFill>
                  <a:srgbClr val="FFFFFE"/>
                </a:solidFill>
              </a:rPr>
              <a:t>Try to persuade the person to seek help</a:t>
            </a:r>
          </a:p>
        </p:txBody>
      </p:sp>
    </p:spTree>
    <p:extLst>
      <p:ext uri="{BB962C8B-B14F-4D97-AF65-F5344CB8AC3E}">
        <p14:creationId xmlns:p14="http://schemas.microsoft.com/office/powerpoint/2010/main" val="321014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501809959"/>
              </p:ext>
            </p:extLst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530400673"/>
              </p:ext>
            </p:extLst>
          </p:nvPr>
        </p:nvSpPr>
        <p:spPr/>
        <p:txBody>
          <a:bodyPr/>
          <a:lstStyle/>
          <a:p>
            <a:r>
              <a:rPr lang="en-US"/>
              <a:t>Learn about anxiety and depression being treatable mental health problems</a:t>
            </a:r>
          </a:p>
          <a:p>
            <a:r>
              <a:rPr lang="en-US"/>
              <a:t>Gain an understanding of mental health disorders and build empathy</a:t>
            </a:r>
          </a:p>
          <a:p>
            <a:r>
              <a:rPr lang="en-US"/>
              <a:t>Grasp how professional intervention and support from friends and family can often help prevent suicide</a:t>
            </a:r>
          </a:p>
          <a:p>
            <a:r>
              <a:rPr lang="en-US"/>
              <a:t>Discuss ways mental health professional and related agencies provide treatment and support for people with mental health problems.</a:t>
            </a:r>
          </a:p>
        </p:txBody>
      </p:sp>
    </p:spTree>
    <p:extLst>
      <p:ext uri="{BB962C8B-B14F-4D97-AF65-F5344CB8AC3E}">
        <p14:creationId xmlns:p14="http://schemas.microsoft.com/office/powerpoint/2010/main" val="1769132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595867486"/>
              </p:ext>
            </p:extLst>
          </p:nvPr>
        </p:nvSpPr>
        <p:spPr/>
        <p:txBody>
          <a:bodyPr/>
          <a:lstStyle/>
          <a:p>
            <a:r>
              <a:rPr lang="en-US"/>
              <a:t>Getting Help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3116490707"/>
              </p:ext>
            </p:extLst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en-US"/>
              <a:t>Lesson 4</a:t>
            </a:r>
          </a:p>
        </p:txBody>
      </p:sp>
    </p:spTree>
    <p:extLst>
      <p:ext uri="{BB962C8B-B14F-4D97-AF65-F5344CB8AC3E}">
        <p14:creationId xmlns:p14="http://schemas.microsoft.com/office/powerpoint/2010/main" val="1569750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69804580"/>
              </p:ext>
            </p:extLst>
          </p:nvPr>
        </p:nvSpPr>
        <p:spPr/>
        <p:txBody>
          <a:bodyPr/>
          <a:lstStyle/>
          <a:p>
            <a:r>
              <a:rPr lang="en-US"/>
              <a:t>When is Help Needed?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0495170"/>
              </p:ext>
            </p:extLst>
          </p:nvPr>
        </p:nvSpPr>
        <p:spPr/>
        <p:txBody>
          <a:bodyPr/>
          <a:lstStyle/>
          <a:p>
            <a:r>
              <a:rPr lang="en-US"/>
              <a:t>Feeling trapped or worrying all the time</a:t>
            </a:r>
          </a:p>
          <a:p>
            <a:r>
              <a:rPr lang="en-US"/>
              <a:t>Feelings that affect sleep, eating habits, schoolwork, job performance, or relationships</a:t>
            </a:r>
          </a:p>
          <a:p>
            <a:r>
              <a:rPr lang="en-US"/>
              <a:t>Becoming involved with alcohol or other drugs</a:t>
            </a:r>
          </a:p>
          <a:p>
            <a:r>
              <a:rPr lang="en-US"/>
              <a:t>Becoming increasingly aggressive, violent, or reckless</a:t>
            </a:r>
          </a:p>
        </p:txBody>
      </p:sp>
    </p:spTree>
    <p:extLst>
      <p:ext uri="{BB962C8B-B14F-4D97-AF65-F5344CB8AC3E}">
        <p14:creationId xmlns:p14="http://schemas.microsoft.com/office/powerpoint/2010/main" val="2198821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261984307"/>
              </p:ext>
            </p:extLst>
          </p:nvPr>
        </p:nvSpPr>
        <p:spPr/>
        <p:txBody>
          <a:bodyPr/>
          <a:lstStyle/>
          <a:p>
            <a:r>
              <a:rPr lang="en-US"/>
              <a:t>Overcoming Hesitation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643477660"/>
              </p:ext>
            </p:extLst>
          </p:nvPr>
        </p:nvSpPr>
        <p:spPr/>
        <p:txBody>
          <a:bodyPr/>
          <a:lstStyle/>
          <a:p>
            <a:r>
              <a:rPr lang="en-US"/>
              <a:t>Asking for help is a sign of inner strength. It shows responsibility for one's own health.</a:t>
            </a:r>
          </a:p>
          <a:p>
            <a:r>
              <a:rPr lang="en-US"/>
              <a:t>Serious disorders, compulsions, and addictions, are complex and require professional intervention</a:t>
            </a:r>
          </a:p>
          <a:p>
            <a:r>
              <a:rPr lang="en-US"/>
              <a:t>Sharing your thoughts with an objective, helpful individual can be a great relief.</a:t>
            </a:r>
          </a:p>
          <a:p>
            <a:r>
              <a:rPr lang="en-US"/>
              <a:t>Financial help to pay for care may be available.</a:t>
            </a:r>
          </a:p>
        </p:txBody>
      </p:sp>
    </p:spTree>
    <p:extLst>
      <p:ext uri="{BB962C8B-B14F-4D97-AF65-F5344CB8AC3E}">
        <p14:creationId xmlns:p14="http://schemas.microsoft.com/office/powerpoint/2010/main" val="4152062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972552715"/>
              </p:ext>
            </p:extLst>
          </p:nvPr>
        </p:nvSpPr>
        <p:spPr/>
        <p:txBody>
          <a:bodyPr/>
          <a:lstStyle/>
          <a:p>
            <a:r>
              <a:rPr lang="en-US"/>
              <a:t>Where do I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548552014"/>
              </p:ext>
            </p:extLst>
          </p:nvPr>
        </p:nvSpPr>
        <p:spPr/>
        <p:txBody>
          <a:bodyPr/>
          <a:lstStyle/>
          <a:p>
            <a:r>
              <a:rPr lang="en-US" b="1" u="sng"/>
              <a:t>Counselor:</a:t>
            </a:r>
          </a:p>
          <a:p>
            <a:r>
              <a:rPr lang="en-US" b="1" u="sng"/>
              <a:t>School Psychologist:</a:t>
            </a:r>
            <a:r>
              <a:rPr lang="en-US"/>
              <a:t> a professional who specializes in the assessment of learning, emotional, and behavioral problems of schoolchildren</a:t>
            </a:r>
          </a:p>
          <a:p>
            <a:r>
              <a:rPr lang="en-US" b="1" u="sng"/>
              <a:t>Psychiatrist:</a:t>
            </a:r>
          </a:p>
          <a:p>
            <a:r>
              <a:rPr lang="en-US" b="1" u="sng"/>
              <a:t>Neurologist:</a:t>
            </a:r>
          </a:p>
          <a:p>
            <a:r>
              <a:rPr lang="en-US" b="1" u="sng"/>
              <a:t>Clinical Psychologist:</a:t>
            </a:r>
            <a:r>
              <a:rPr lang="en-US"/>
              <a:t> a professional who diagnoses and treats emotional and behavior disorders with counseling.</a:t>
            </a:r>
          </a:p>
          <a:p>
            <a:r>
              <a:rPr lang="en-US" b="1" u="sng"/>
              <a:t>Psychiatric social worker:</a:t>
            </a:r>
            <a:r>
              <a:rPr lang="en-US"/>
              <a:t> a professional who provides guidance and treatment for emotional problems in a hospital, mental health clinic, or family service agency</a:t>
            </a:r>
          </a:p>
        </p:txBody>
      </p:sp>
    </p:spTree>
    <p:extLst>
      <p:ext uri="{BB962C8B-B14F-4D97-AF65-F5344CB8AC3E}">
        <p14:creationId xmlns:p14="http://schemas.microsoft.com/office/powerpoint/2010/main" val="2221573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135679526"/>
              </p:ext>
            </p:extLst>
          </p:nvPr>
        </p:nvSpPr>
        <p:spPr/>
        <p:txBody>
          <a:bodyPr/>
          <a:lstStyle/>
          <a:p>
            <a:r>
              <a:rPr lang="en-US"/>
              <a:t>Treatment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946577927"/>
              </p:ext>
            </p:extLst>
          </p:nvPr>
        </p:nvSpPr>
        <p:spPr/>
        <p:txBody>
          <a:bodyPr/>
          <a:lstStyle/>
          <a:p>
            <a:r>
              <a:rPr lang="en-US"/>
              <a:t>________________: an ongoing dialogue between a patient and a mental health professional—designed to find the cause of the problem</a:t>
            </a:r>
          </a:p>
          <a:p>
            <a:r>
              <a:rPr lang="en-US" b="1" u="sng"/>
              <a:t>Behavior therapy:</a:t>
            </a:r>
            <a:r>
              <a:rPr lang="en-US" b="1"/>
              <a:t> </a:t>
            </a:r>
            <a:r>
              <a:rPr lang="en-US"/>
              <a:t>a treatment process that focuses on changing unwanted behaviors through rewards and reinforcements</a:t>
            </a:r>
          </a:p>
          <a:p>
            <a:r>
              <a:rPr lang="en-US" b="1" u="sng"/>
              <a:t>Cognitive therapy:</a:t>
            </a:r>
            <a:r>
              <a:rPr lang="en-US"/>
              <a:t> a treatment method designed to identify and correct distorted thinking patterns that can lead to feelings and behaviors that may be troublesome, self-defeating, or self-destructive.</a:t>
            </a:r>
          </a:p>
        </p:txBody>
      </p:sp>
    </p:spTree>
    <p:extLst>
      <p:ext uri="{BB962C8B-B14F-4D97-AF65-F5344CB8AC3E}">
        <p14:creationId xmlns:p14="http://schemas.microsoft.com/office/powerpoint/2010/main" val="2397413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318528847"/>
              </p:ext>
            </p:extLst>
          </p:nvPr>
        </p:nvSpPr>
        <p:spPr/>
        <p:txBody>
          <a:bodyPr/>
          <a:lstStyle/>
          <a:p>
            <a:r>
              <a:rPr lang="en-US"/>
              <a:t>Treatment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466463216"/>
              </p:ext>
            </p:extLst>
          </p:nvPr>
        </p:nvSpPr>
        <p:spPr/>
        <p:txBody>
          <a:bodyPr/>
          <a:lstStyle/>
          <a:p>
            <a:r>
              <a:rPr lang="en-US" b="1"/>
              <a:t>Family Therapy:</a:t>
            </a:r>
          </a:p>
          <a:p>
            <a:endParaRPr lang="en-US"/>
          </a:p>
          <a:p>
            <a:r>
              <a:rPr lang="en-US"/>
              <a:t>__________________: treating a group of people who have similar problems and who meet regularly with a trained counselor.</a:t>
            </a:r>
          </a:p>
          <a:p>
            <a:r>
              <a:rPr lang="en-US" b="1" u="sng"/>
              <a:t>Drug therapy:</a:t>
            </a:r>
            <a:r>
              <a:rPr lang="en-US" b="1"/>
              <a:t> </a:t>
            </a:r>
            <a:r>
              <a:rPr lang="en-US"/>
              <a:t>the use of certain medications to treat or reduce the symptoms of a mental disorder.</a:t>
            </a:r>
          </a:p>
        </p:txBody>
      </p:sp>
    </p:spTree>
    <p:extLst>
      <p:ext uri="{BB962C8B-B14F-4D97-AF65-F5344CB8AC3E}">
        <p14:creationId xmlns:p14="http://schemas.microsoft.com/office/powerpoint/2010/main" val="1214954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512637052"/>
              </p:ext>
            </p:extLst>
          </p:nvPr>
        </p:nvSpPr>
        <p:spPr/>
        <p:txBody>
          <a:bodyPr/>
          <a:lstStyle/>
          <a:p>
            <a:r>
              <a:rPr lang="en-US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03281043"/>
              </p:ext>
            </p:extLst>
          </p:nvPr>
        </p:nvSpPr>
        <p:spPr/>
        <p:txBody>
          <a:bodyPr/>
          <a:lstStyle/>
          <a:p>
            <a:r>
              <a:rPr lang="en-US"/>
              <a:t>Bronson, Mary H., </a:t>
            </a:r>
            <a:r>
              <a:rPr lang="en-US" i="1"/>
              <a:t>Florida Health</a:t>
            </a:r>
            <a:r>
              <a:rPr lang="en-US"/>
              <a:t>, McGraw-Hill, 2015</a:t>
            </a:r>
          </a:p>
        </p:txBody>
      </p:sp>
    </p:spTree>
    <p:extLst>
      <p:ext uri="{BB962C8B-B14F-4D97-AF65-F5344CB8AC3E}">
        <p14:creationId xmlns:p14="http://schemas.microsoft.com/office/powerpoint/2010/main" val="323891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438675472"/>
              </p:ext>
            </p:extLst>
          </p:nvPr>
        </p:nvSpPr>
        <p:spPr/>
        <p:txBody>
          <a:bodyPr/>
          <a:lstStyle/>
          <a:p>
            <a:r>
              <a:rPr lang="en-US"/>
              <a:t>Dealing with Anxiety and Depression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2868397735"/>
              </p:ext>
            </p:extLst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en-US"/>
              <a:t>Lesson one</a:t>
            </a:r>
          </a:p>
        </p:txBody>
      </p:sp>
    </p:spTree>
    <p:extLst>
      <p:ext uri="{BB962C8B-B14F-4D97-AF65-F5344CB8AC3E}">
        <p14:creationId xmlns:p14="http://schemas.microsoft.com/office/powerpoint/2010/main" val="226411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2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3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5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Rectangle 6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49862" y="-6706"/>
            <a:ext cx="4642138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7876652" y="526481"/>
            <a:ext cx="3990545" cy="5814181"/>
          </a:xfrm>
          <a:prstGeom prst="rect">
            <a:avLst/>
          </a:prstGeom>
        </p:spPr>
      </p:pic>
      <p:sp>
        <p:nvSpPr>
          <p:cNvPr id="66" name="Rectangle 6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575892525"/>
              </p:ext>
            </p:extLst>
          </p:nvPr>
        </p:nvSpPr>
        <p:spPr>
          <a:xfrm>
            <a:off x="873978" y="1718735"/>
            <a:ext cx="5767566" cy="1072378"/>
          </a:xfrm>
        </p:spPr>
        <p:txBody>
          <a:bodyPr anchor="ctr">
            <a:normAutofit/>
          </a:bodyPr>
          <a:lstStyle/>
          <a:p>
            <a:r>
              <a:rPr lang="en-US" sz="3600"/>
              <a:t>Understanding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46597478"/>
              </p:ext>
            </p:extLst>
          </p:nvPr>
        </p:nvSpPr>
        <p:spPr>
          <a:xfrm>
            <a:off x="873125" y="2472972"/>
            <a:ext cx="5768975" cy="29991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>
                <a:solidFill>
                  <a:srgbClr val="FFFFFE"/>
                </a:solidFill>
              </a:rPr>
              <a:t>Occasional anxiety is a normal, manageable reaction to many short-term, stressful situations</a:t>
            </a:r>
          </a:p>
          <a:p>
            <a:pPr>
              <a:lnSpc>
                <a:spcPct val="110000"/>
              </a:lnSpc>
            </a:pPr>
            <a:r>
              <a:rPr lang="en-US" sz="1200" b="1" u="sng">
                <a:solidFill>
                  <a:srgbClr val="FFFFFE"/>
                </a:solidFill>
              </a:rPr>
              <a:t>Anxiety</a:t>
            </a:r>
            <a:r>
              <a:rPr lang="en-US" sz="1200">
                <a:solidFill>
                  <a:srgbClr val="FFFFFE"/>
                </a:solidFill>
              </a:rPr>
              <a:t>: the condition of feeling uneasy or worried about what may happen</a:t>
            </a:r>
          </a:p>
          <a:p>
            <a:pPr lvl="1">
              <a:lnSpc>
                <a:spcPct val="110000"/>
              </a:lnSpc>
            </a:pPr>
            <a:r>
              <a:rPr lang="en-US" sz="1200">
                <a:solidFill>
                  <a:srgbClr val="FFFFFE"/>
                </a:solidFill>
              </a:rPr>
              <a:t>Upcoming class presentation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FFFFFE"/>
                </a:solidFill>
              </a:rPr>
              <a:t>Anxiety can feel like:</a:t>
            </a:r>
          </a:p>
          <a:p>
            <a:pPr lvl="1">
              <a:lnSpc>
                <a:spcPct val="110000"/>
              </a:lnSpc>
            </a:pPr>
            <a:r>
              <a:rPr lang="en-US" sz="1200">
                <a:solidFill>
                  <a:srgbClr val="FFFFFE"/>
                </a:solidFill>
              </a:rPr>
              <a:t>Worry</a:t>
            </a:r>
          </a:p>
          <a:p>
            <a:pPr lvl="1">
              <a:lnSpc>
                <a:spcPct val="110000"/>
              </a:lnSpc>
            </a:pPr>
            <a:r>
              <a:rPr lang="en-US" sz="1200">
                <a:solidFill>
                  <a:srgbClr val="FFFFFE"/>
                </a:solidFill>
              </a:rPr>
              <a:t>Insecurity</a:t>
            </a:r>
          </a:p>
          <a:p>
            <a:pPr lvl="1">
              <a:lnSpc>
                <a:spcPct val="110000"/>
              </a:lnSpc>
            </a:pPr>
            <a:r>
              <a:rPr lang="en-US" sz="1200">
                <a:solidFill>
                  <a:srgbClr val="FFFFFE"/>
                </a:solidFill>
              </a:rPr>
              <a:t>Fear</a:t>
            </a:r>
          </a:p>
          <a:p>
            <a:pPr lvl="1">
              <a:lnSpc>
                <a:spcPct val="110000"/>
              </a:lnSpc>
            </a:pPr>
            <a:r>
              <a:rPr lang="en-US" sz="1200">
                <a:solidFill>
                  <a:srgbClr val="FFFFFE"/>
                </a:solidFill>
              </a:rPr>
              <a:t>Self-consciousness</a:t>
            </a:r>
          </a:p>
          <a:p>
            <a:pPr lvl="1">
              <a:lnSpc>
                <a:spcPct val="110000"/>
              </a:lnSpc>
            </a:pPr>
            <a:r>
              <a:rPr lang="en-US" sz="1200">
                <a:solidFill>
                  <a:srgbClr val="FFFFFE"/>
                </a:solidFill>
              </a:rPr>
              <a:t>Panic</a:t>
            </a:r>
          </a:p>
        </p:txBody>
      </p:sp>
    </p:spTree>
    <p:extLst>
      <p:ext uri="{BB962C8B-B14F-4D97-AF65-F5344CB8AC3E}">
        <p14:creationId xmlns:p14="http://schemas.microsoft.com/office/powerpoint/2010/main" val="155442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279164281"/>
              </p:ext>
            </p:extLst>
          </p:nvPr>
        </p:nvSpPr>
        <p:spPr/>
        <p:txBody>
          <a:bodyPr/>
          <a:lstStyle/>
          <a:p>
            <a:r>
              <a:rPr lang="en-US"/>
              <a:t>Understanding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346278669"/>
              </p:ext>
            </p:extLst>
          </p:nvPr>
        </p:nvSpPr>
        <p:spPr/>
        <p:txBody>
          <a:bodyPr/>
          <a:lstStyle/>
          <a:p>
            <a:r>
              <a:rPr lang="en-US" b="1" u="sng"/>
              <a:t>Depression:</a:t>
            </a:r>
            <a:r>
              <a:rPr lang="en-US"/>
              <a:t> Prolonged feeling of helplessness, hopelessness, and sadness</a:t>
            </a:r>
          </a:p>
          <a:p>
            <a:pPr lvl="1"/>
            <a:r>
              <a:rPr lang="en-US"/>
              <a:t>May require medical help</a:t>
            </a:r>
          </a:p>
          <a:p>
            <a:pPr lvl="1"/>
            <a:r>
              <a:rPr lang="en-US"/>
              <a:t>11% of teens display signs of depression—one of the most common mental health concerns among teens</a:t>
            </a:r>
          </a:p>
          <a:p>
            <a:r>
              <a:rPr lang="en-US" b="1" u="sng"/>
              <a:t>Major depression</a:t>
            </a:r>
            <a:r>
              <a:rPr lang="en-US"/>
              <a:t>: intense and can last for weeks or months</a:t>
            </a:r>
          </a:p>
          <a:p>
            <a:r>
              <a:rPr lang="en-US" b="1" u="sng"/>
              <a:t>Mild depression</a:t>
            </a:r>
            <a:r>
              <a:rPr lang="en-US"/>
              <a:t>: less severe symptoms, but can last for years</a:t>
            </a:r>
          </a:p>
          <a:p>
            <a:r>
              <a:rPr lang="en-US" b="1" u="sng"/>
              <a:t>Adjustment disorder</a:t>
            </a:r>
            <a:r>
              <a:rPr lang="en-US"/>
              <a:t>: a reaction to a specific life event</a:t>
            </a:r>
          </a:p>
          <a:p>
            <a:pPr lvl="1"/>
            <a:r>
              <a:rPr lang="en-US"/>
              <a:t>Reaching closure after grieving</a:t>
            </a:r>
          </a:p>
        </p:txBody>
      </p:sp>
    </p:spTree>
    <p:extLst>
      <p:ext uri="{BB962C8B-B14F-4D97-AF65-F5344CB8AC3E}">
        <p14:creationId xmlns:p14="http://schemas.microsoft.com/office/powerpoint/2010/main" val="20857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631447067"/>
              </p:ext>
            </p:extLst>
          </p:nvPr>
        </p:nvSpPr>
        <p:spPr/>
        <p:txBody>
          <a:bodyPr/>
          <a:lstStyle/>
          <a:p>
            <a:r>
              <a:rPr lang="en-US"/>
              <a:t>Warning Signs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545698029"/>
              </p:ext>
            </p:extLst>
          </p:nvPr>
        </p:nvSpPr>
        <p:spPr/>
        <p:txBody>
          <a:bodyPr/>
          <a:lstStyle/>
          <a:p>
            <a:r>
              <a:rPr lang="en-US"/>
              <a:t>Five or more of these symptoms that last for two or more weeks:</a:t>
            </a:r>
          </a:p>
          <a:p>
            <a:pPr lvl="1"/>
            <a:r>
              <a:rPr lang="en-US"/>
              <a:t>Lasting sadness or irritable mood</a:t>
            </a:r>
          </a:p>
          <a:p>
            <a:pPr lvl="1"/>
            <a:r>
              <a:rPr lang="en-US"/>
              <a:t>Loss of interest in activities</a:t>
            </a:r>
          </a:p>
          <a:p>
            <a:pPr lvl="1"/>
            <a:r>
              <a:rPr lang="en-US"/>
              <a:t>Change in appetite or body weight</a:t>
            </a:r>
          </a:p>
          <a:p>
            <a:pPr lvl="1"/>
            <a:r>
              <a:rPr lang="en-US"/>
              <a:t>Trouble sleeping or oversleeping</a:t>
            </a:r>
          </a:p>
          <a:p>
            <a:pPr lvl="1"/>
            <a:r>
              <a:rPr lang="en-US"/>
              <a:t>Restlessness or irritability</a:t>
            </a:r>
          </a:p>
          <a:p>
            <a:pPr lvl="1"/>
            <a:r>
              <a:rPr lang="en-US"/>
              <a:t>Loss of energy</a:t>
            </a:r>
          </a:p>
          <a:p>
            <a:pPr lvl="1"/>
            <a:r>
              <a:rPr lang="en-US"/>
              <a:t>Feelings of worthlessness or inappropriate guilt</a:t>
            </a:r>
          </a:p>
          <a:p>
            <a:pPr lvl="1"/>
            <a:r>
              <a:rPr lang="en-US"/>
              <a:t>Difficulty concentrating or making decisions</a:t>
            </a:r>
          </a:p>
          <a:p>
            <a:pPr lvl="1"/>
            <a:r>
              <a:rPr lang="en-US"/>
              <a:t>Recurrent thoughts of death or suicide</a:t>
            </a:r>
          </a:p>
          <a:p>
            <a:pPr lvl="1"/>
            <a:r>
              <a:rPr lang="en-US"/>
              <a:t>Feeling hopeless</a:t>
            </a:r>
          </a:p>
        </p:txBody>
      </p:sp>
    </p:spTree>
    <p:extLst>
      <p:ext uri="{BB962C8B-B14F-4D97-AF65-F5344CB8AC3E}">
        <p14:creationId xmlns:p14="http://schemas.microsoft.com/office/powerpoint/2010/main" val="87365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/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2"/>
          <a:srcRect l="447"/>
          <a:stretch/>
        </p:blipFill>
        <p:spPr>
          <a:xfrm>
            <a:off x="20" y="227"/>
            <a:ext cx="12191675" cy="6858000"/>
          </a:xfrm>
          <a:prstGeom prst="rect">
            <a:avLst/>
          </a:prstGeom>
        </p:spPr>
      </p:pic>
      <p:sp>
        <p:nvSpPr>
          <p:cNvPr id="34" name="Rectangle 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7860" cy="6858000"/>
          </a:xfrm>
          <a:prstGeom prst="rect">
            <a:avLst/>
          </a:prstGeom>
          <a:solidFill>
            <a:srgbClr val="000001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569719" y="1699589"/>
            <a:ext cx="3671786" cy="3467610"/>
            <a:chOff x="700573" y="1816768"/>
            <a:chExt cx="3671786" cy="3467610"/>
          </a:xfrm>
        </p:grpSpPr>
        <p:sp>
          <p:nvSpPr>
            <p:cNvPr id="37" name="Rectangle 36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0573" y="1816768"/>
              <a:ext cx="3671785" cy="502920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22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1975"/>
              <a:ext cx="315988" cy="272403"/>
            </a:xfrm>
            <a:prstGeom prst="triangl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370346193"/>
              </p:ext>
            </p:extLst>
          </p:nvPr>
        </p:nvSpPr>
        <p:spPr>
          <a:xfrm>
            <a:off x="6656123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US"/>
              <a:t>Cause of Effects of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43027909"/>
              </p:ext>
            </p:extLst>
          </p:nvPr>
        </p:nvSpPr>
        <p:spPr>
          <a:xfrm>
            <a:off x="816297" y="803186"/>
            <a:ext cx="3032542" cy="52486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Causes:</a:t>
            </a:r>
          </a:p>
          <a:p>
            <a:pPr lvl="1"/>
            <a:r>
              <a:rPr lang="en-US">
                <a:solidFill>
                  <a:srgbClr val="FFFFFE"/>
                </a:solidFill>
              </a:rPr>
              <a:t>Physical, Psychological, or social</a:t>
            </a:r>
          </a:p>
          <a:p>
            <a:pPr lvl="1"/>
            <a:r>
              <a:rPr lang="en-US">
                <a:solidFill>
                  <a:srgbClr val="FFFFFE"/>
                </a:solidFill>
              </a:rPr>
              <a:t>Medical condition or illness</a:t>
            </a:r>
          </a:p>
          <a:p>
            <a:r>
              <a:rPr lang="en-US" b="1" u="sng">
                <a:solidFill>
                  <a:srgbClr val="FFFFFE"/>
                </a:solidFill>
              </a:rPr>
              <a:t>Symptoms:</a:t>
            </a:r>
          </a:p>
          <a:p>
            <a:pPr lvl="1"/>
            <a:r>
              <a:rPr lang="en-US" b="1" u="sng">
                <a:solidFill>
                  <a:srgbClr val="FFFFFE"/>
                </a:solidFill>
              </a:rPr>
              <a:t>Changes in thinking:</a:t>
            </a:r>
          </a:p>
          <a:p>
            <a:pPr lvl="1"/>
            <a:r>
              <a:rPr lang="en-US" b="1" u="sng">
                <a:solidFill>
                  <a:srgbClr val="FFFFFE"/>
                </a:solidFill>
              </a:rPr>
              <a:t>Changes in feeling:</a:t>
            </a:r>
          </a:p>
          <a:p>
            <a:pPr lvl="2"/>
            <a:r>
              <a:rPr lang="en-US" b="1" u="sng">
                <a:solidFill>
                  <a:srgbClr val="FFFFFE"/>
                </a:solidFill>
              </a:rPr>
              <a:t>Apathy:</a:t>
            </a:r>
          </a:p>
          <a:p>
            <a:pPr lvl="1"/>
            <a:r>
              <a:rPr lang="en-US" b="1" u="sng">
                <a:solidFill>
                  <a:srgbClr val="FFFFFE"/>
                </a:solidFill>
              </a:rPr>
              <a:t>Changes in behavior:</a:t>
            </a:r>
          </a:p>
        </p:txBody>
      </p:sp>
    </p:spTree>
    <p:extLst>
      <p:ext uri="{BB962C8B-B14F-4D97-AF65-F5344CB8AC3E}">
        <p14:creationId xmlns:p14="http://schemas.microsoft.com/office/powerpoint/2010/main" val="1156433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791127663"/>
              </p:ext>
            </p:extLst>
          </p:nvPr>
        </p:nvSpPr>
        <p:spPr/>
        <p:txBody>
          <a:bodyPr/>
          <a:lstStyle/>
          <a:p>
            <a:r>
              <a:rPr lang="en-US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558604468"/>
              </p:ext>
            </p:extLst>
          </p:nvPr>
        </p:nvSpPr>
        <p:spPr/>
        <p:txBody>
          <a:bodyPr/>
          <a:lstStyle/>
          <a:p>
            <a:r>
              <a:rPr lang="en-US"/>
              <a:t>Depression is a treatable illness.</a:t>
            </a:r>
          </a:p>
          <a:p>
            <a:r>
              <a:rPr lang="en-US"/>
              <a:t>Health professionals can develop a plan to treat depression that may include taking medication, making changes in the home or school environment, or counseling.</a:t>
            </a:r>
          </a:p>
          <a:p>
            <a:r>
              <a:rPr lang="en-US"/>
              <a:t>Treating depression takes time, persistence, and patience</a:t>
            </a:r>
          </a:p>
        </p:txBody>
      </p:sp>
    </p:spTree>
    <p:extLst>
      <p:ext uri="{BB962C8B-B14F-4D97-AF65-F5344CB8AC3E}">
        <p14:creationId xmlns:p14="http://schemas.microsoft.com/office/powerpoint/2010/main" val="414431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92614317"/>
              </p:ext>
            </p:extLst>
          </p:nvPr>
        </p:nvSpPr>
        <p:spPr/>
        <p:txBody>
          <a:bodyPr/>
          <a:lstStyle/>
          <a:p>
            <a:r>
              <a:rPr lang="en-US"/>
              <a:t>Mental Disorders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2288404300"/>
              </p:ext>
            </p:extLst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en-US"/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150435967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Microsoft Office PowerPoint</Application>
  <PresentationFormat>Widescreen</PresentationFormat>
  <Paragraphs>142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 Light</vt:lpstr>
      <vt:lpstr>Rockwell</vt:lpstr>
      <vt:lpstr>Wingdings</vt:lpstr>
      <vt:lpstr>Atlas</vt:lpstr>
      <vt:lpstr> Chapter 5: Mental and Emotional Problems</vt:lpstr>
      <vt:lpstr>Objectives</vt:lpstr>
      <vt:lpstr>Dealing with Anxiety and Depression</vt:lpstr>
      <vt:lpstr>Understanding Anxiety</vt:lpstr>
      <vt:lpstr>Understanding Depression</vt:lpstr>
      <vt:lpstr>Warning Signs of Depression</vt:lpstr>
      <vt:lpstr>Cause of Effects of Depression</vt:lpstr>
      <vt:lpstr>Getting Help</vt:lpstr>
      <vt:lpstr>Mental Disorders</vt:lpstr>
      <vt:lpstr>Understanding Mental Disorders</vt:lpstr>
      <vt:lpstr>Types of Mental Disorders</vt:lpstr>
      <vt:lpstr>Types of Mental Disorders</vt:lpstr>
      <vt:lpstr>Types of Mental Disorders</vt:lpstr>
      <vt:lpstr>Types of Mental Disorders</vt:lpstr>
      <vt:lpstr>Suicide Prevention</vt:lpstr>
      <vt:lpstr>The Facts</vt:lpstr>
      <vt:lpstr>Risk Factors</vt:lpstr>
      <vt:lpstr>Warning Signs</vt:lpstr>
      <vt:lpstr>How YOU Can Help</vt:lpstr>
      <vt:lpstr>Getting Help</vt:lpstr>
      <vt:lpstr>When is Help Needed?</vt:lpstr>
      <vt:lpstr>Overcoming Hesitation</vt:lpstr>
      <vt:lpstr>Where do I go?</vt:lpstr>
      <vt:lpstr>Treatment Methods</vt:lpstr>
      <vt:lpstr>Treatment Methods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Mental and Emotional Problems</dc:title>
  <dc:creator>McGehee, Chelsea T.</dc:creator>
  <cp:lastModifiedBy>McGehee, Chelsea T.</cp:lastModifiedBy>
  <cp:revision>2</cp:revision>
  <dcterms:modified xsi:type="dcterms:W3CDTF">2017-08-31T13:07:26Z</dcterms:modified>
</cp:coreProperties>
</file>