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30780-1993-4417-94CA-45E86BA9EFED}" v="1" dt="2017-08-13T01:54:56.844"/>
    <p1510:client id="{72E865B8-5704-4FBA-89FC-C7958A8D6197}" v="784" dt="2017-08-13T02:15:4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1633454101"/>
              </p:ext>
            </p:extLst>
          </p:nvPr>
        </p:nvSpPr>
        <p:spPr/>
        <p:txBody>
          <a:bodyPr/>
          <a:lstStyle/>
          <a:p>
            <a:r>
              <a:rPr lang="en-US" err="1"/>
              <a:t>CHaPter</a:t>
            </a:r>
            <a:r>
              <a:rPr lang="en-US"/>
              <a:t> 7: Family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1805280836"/>
              </p:ext>
            </p:extLst>
          </p:nvPr>
        </p:nvSpPr>
        <p:spPr/>
        <p:txBody>
          <a:bodyPr/>
          <a:lstStyle/>
          <a:p>
            <a:r>
              <a:rPr lang="en-US"/>
              <a:t>Unit 3: Healthy and Safe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bir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9" y="1957792"/>
            <a:ext cx="3976788" cy="26223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25748037"/>
              </p:ext>
            </p:extLst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US"/>
              <a:t>Changes in Family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64392180"/>
              </p:ext>
            </p:extLst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en-US"/>
              <a:t>Birth and Adoption</a:t>
            </a:r>
          </a:p>
          <a:p>
            <a:r>
              <a:rPr lang="en-US"/>
              <a:t>Separation and Divorce:</a:t>
            </a:r>
          </a:p>
          <a:p>
            <a:pPr lvl="1"/>
            <a:r>
              <a:rPr lang="en-US" b="1" u="sng"/>
              <a:t>Separation:</a:t>
            </a:r>
          </a:p>
          <a:p>
            <a:pPr lvl="1"/>
            <a:r>
              <a:rPr lang="en-US" b="1" u="sng"/>
              <a:t>Divorce:</a:t>
            </a:r>
          </a:p>
          <a:p>
            <a:pPr lvl="1"/>
            <a:r>
              <a:rPr lang="en-US" b="1" u="sng"/>
              <a:t>Custody:</a:t>
            </a:r>
          </a:p>
          <a:p>
            <a:r>
              <a:rPr lang="en-US"/>
              <a:t>Remarriage</a:t>
            </a:r>
          </a:p>
          <a:p>
            <a:r>
              <a:rPr lang="en-US"/>
              <a:t>Death of a Family Member</a:t>
            </a:r>
          </a:p>
        </p:txBody>
      </p:sp>
    </p:spTree>
    <p:extLst>
      <p:ext uri="{BB962C8B-B14F-4D97-AF65-F5344CB8AC3E}">
        <p14:creationId xmlns:p14="http://schemas.microsoft.com/office/powerpoint/2010/main" val="323254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o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9" y="2155479"/>
            <a:ext cx="3976788" cy="2227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24051841"/>
              </p:ext>
            </p:extLst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US"/>
              <a:t>Changes in Family Circumstance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77398241"/>
              </p:ext>
            </p:extLst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en-US"/>
              <a:t>Moving to a new home</a:t>
            </a:r>
          </a:p>
          <a:p>
            <a:r>
              <a:rPr lang="en-US"/>
              <a:t>Changes in the Family's Financial situation</a:t>
            </a:r>
          </a:p>
          <a:p>
            <a:r>
              <a:rPr lang="en-US"/>
              <a:t>Illness and disability</a:t>
            </a:r>
          </a:p>
          <a:p>
            <a:r>
              <a:rPr lang="en-US"/>
              <a:t>Alcohol and other Drug Abuse</a:t>
            </a:r>
          </a:p>
        </p:txBody>
      </p:sp>
    </p:spTree>
    <p:extLst>
      <p:ext uri="{BB962C8B-B14F-4D97-AF65-F5344CB8AC3E}">
        <p14:creationId xmlns:p14="http://schemas.microsoft.com/office/powerpoint/2010/main" val="417693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4" name="Picture 4" descr="Image result for help for families"/>
          <p:cNvPicPr>
            <a:picLocks noChangeAspect="1"/>
          </p:cNvPicPr>
          <p:nvPr/>
        </p:nvPicPr>
        <p:blipFill rotWithShape="1">
          <a:blip r:embed="rId3"/>
          <a:srcRect l="14471" r="41964" b="-1"/>
          <a:stretch/>
        </p:blipFill>
        <p:spPr>
          <a:xfrm>
            <a:off x="7599131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611000847"/>
              </p:ext>
            </p:extLst>
          </p:nvPr>
        </p:nvSpPr>
        <p:spPr>
          <a:xfrm>
            <a:off x="1114424" y="847726"/>
            <a:ext cx="615051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Help For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3121584252"/>
              </p:ext>
            </p:extLst>
          </p:nvPr>
        </p:nvSpPr>
        <p:spPr>
          <a:xfrm>
            <a:off x="1114424" y="4124325"/>
            <a:ext cx="6150510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/>
              <a:t>Lesson Three</a:t>
            </a:r>
          </a:p>
        </p:txBody>
      </p:sp>
    </p:spTree>
    <p:extLst>
      <p:ext uri="{BB962C8B-B14F-4D97-AF65-F5344CB8AC3E}">
        <p14:creationId xmlns:p14="http://schemas.microsoft.com/office/powerpoint/2010/main" val="412116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710968880"/>
              </p:ext>
            </p:extLst>
          </p:nvPr>
        </p:nvSpPr>
        <p:spPr/>
        <p:txBody>
          <a:bodyPr/>
          <a:lstStyle/>
          <a:p>
            <a:r>
              <a:rPr lang="en-US"/>
              <a:t>Violence in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036209828"/>
              </p:ext>
            </p:extLst>
          </p:nvPr>
        </p:nvSpPr>
        <p:spPr/>
        <p:txBody>
          <a:bodyPr/>
          <a:lstStyle/>
          <a:p>
            <a:r>
              <a:rPr lang="en-US"/>
              <a:t>Abuse: The physical, mental, emotional, or sexual mistreatment of one person by another </a:t>
            </a:r>
          </a:p>
          <a:p>
            <a:endParaRPr lang="en-US"/>
          </a:p>
          <a:p>
            <a:r>
              <a:rPr lang="en-US"/>
              <a:t>Domestic Violence: acts of violence involving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93081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662127563"/>
              </p:ext>
            </p:extLst>
          </p:nvPr>
        </p:nvSpPr>
        <p:spPr/>
        <p:txBody>
          <a:bodyPr/>
          <a:lstStyle/>
          <a:p>
            <a:r>
              <a:rPr lang="en-US"/>
              <a:t>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235990641"/>
              </p:ext>
            </p:extLst>
          </p:nvPr>
        </p:nvSpPr>
        <p:spPr/>
        <p:txBody>
          <a:bodyPr/>
          <a:lstStyle/>
          <a:p>
            <a:r>
              <a:rPr lang="en-US" b="1" u="sng"/>
              <a:t>Spousal Abuse:</a:t>
            </a:r>
            <a:r>
              <a:rPr lang="en-US" b="1"/>
              <a:t> </a:t>
            </a:r>
            <a:endParaRPr lang="en-US"/>
          </a:p>
          <a:p>
            <a:endParaRPr lang="en-US"/>
          </a:p>
          <a:p>
            <a:r>
              <a:rPr lang="en-US"/>
              <a:t>_________________: domestic abuse directed at a child</a:t>
            </a:r>
          </a:p>
          <a:p>
            <a:pPr lvl="1"/>
            <a:r>
              <a:rPr lang="en-US"/>
              <a:t>_________________: the failure to provide for a child's basic needs</a:t>
            </a:r>
          </a:p>
          <a:p>
            <a:endParaRPr lang="en-US"/>
          </a:p>
          <a:p>
            <a:r>
              <a:rPr lang="en-US" b="1" u="sng"/>
              <a:t>Elder Abuse:</a:t>
            </a:r>
            <a:r>
              <a:rPr lang="en-US" b="1"/>
              <a:t> </a:t>
            </a:r>
            <a:r>
              <a:rPr lang="en-US"/>
              <a:t>the abuse or neglect of older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79270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668856702"/>
              </p:ext>
            </p:extLst>
          </p:nvPr>
        </p:nvSpPr>
        <p:spPr/>
        <p:txBody>
          <a:bodyPr/>
          <a:lstStyle/>
          <a:p>
            <a:r>
              <a:rPr lang="en-US"/>
              <a:t>Effects of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687194550"/>
              </p:ext>
            </p:extLst>
          </p:nvPr>
        </p:nvSpPr>
        <p:spPr/>
        <p:txBody>
          <a:bodyPr/>
          <a:lstStyle/>
          <a:p>
            <a:r>
              <a:rPr lang="en-US"/>
              <a:t>Domestic abuse can cause physical injuries and emotional harm</a:t>
            </a:r>
          </a:p>
          <a:p>
            <a:endParaRPr lang="en-US"/>
          </a:p>
          <a:p>
            <a:r>
              <a:rPr lang="en-US" b="1" u="sng"/>
              <a:t>Cycle of Violence:</a:t>
            </a:r>
            <a:r>
              <a:rPr lang="en-US"/>
              <a:t> Pattern of repeating violent or abusive behaviors from one generation to the next</a:t>
            </a:r>
          </a:p>
          <a:p>
            <a:endParaRPr lang="en-US"/>
          </a:p>
          <a:p>
            <a:r>
              <a:rPr lang="en-US"/>
              <a:t>Children should seek help from an adult they trust </a:t>
            </a:r>
          </a:p>
        </p:txBody>
      </p:sp>
    </p:spTree>
    <p:extLst>
      <p:ext uri="{BB962C8B-B14F-4D97-AF65-F5344CB8AC3E}">
        <p14:creationId xmlns:p14="http://schemas.microsoft.com/office/powerpoint/2010/main" val="126950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08379433"/>
              </p:ext>
            </p:extLst>
          </p:nvPr>
        </p:nvSpPr>
        <p:spPr/>
        <p:txBody>
          <a:bodyPr/>
          <a:lstStyle/>
          <a:p>
            <a:r>
              <a:rPr lang="en-US"/>
              <a:t>The Three R's of Stopping Domestic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251365938"/>
              </p:ext>
            </p:extLst>
          </p:nvPr>
        </p:nvSpPr>
        <p:spPr/>
        <p:txBody>
          <a:bodyPr/>
          <a:lstStyle/>
          <a:p>
            <a:r>
              <a:rPr lang="en-US" b="1" u="sng"/>
              <a:t>Recognize</a:t>
            </a:r>
          </a:p>
          <a:p>
            <a:endParaRPr lang="en-US" b="1" u="sng"/>
          </a:p>
          <a:p>
            <a:r>
              <a:rPr lang="en-US" b="1" u="sng"/>
              <a:t>Resist</a:t>
            </a:r>
          </a:p>
          <a:p>
            <a:endParaRPr lang="en-US" b="1" u="sng"/>
          </a:p>
          <a:p>
            <a:r>
              <a:rPr lang="en-US" b="1" u="sng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61063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97710088"/>
              </p:ext>
            </p:extLst>
          </p:nvPr>
        </p:nvSpPr>
        <p:spPr/>
        <p:txBody>
          <a:bodyPr/>
          <a:lstStyle/>
          <a:p>
            <a:r>
              <a:rPr lang="en-US"/>
              <a:t>Where to Get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079959936"/>
              </p:ext>
            </p:extLst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Family Counseling Services</a:t>
            </a:r>
          </a:p>
          <a:p>
            <a:r>
              <a:rPr lang="en-US"/>
              <a:t>Support Groups</a:t>
            </a:r>
          </a:p>
          <a:p>
            <a:r>
              <a:rPr lang="en-US"/>
              <a:t>Community Services</a:t>
            </a:r>
          </a:p>
          <a:p>
            <a:pPr lvl="1"/>
            <a:r>
              <a:rPr lang="en-US" b="1" u="sng"/>
              <a:t>Crisis Center:</a:t>
            </a:r>
            <a:r>
              <a:rPr lang="en-US"/>
              <a:t> a facility that offers advice and support to people dealing with personal </a:t>
            </a:r>
            <a:r>
              <a:rPr lang="en-US" err="1"/>
              <a:t>emergencis</a:t>
            </a:r>
          </a:p>
          <a:p>
            <a:r>
              <a:rPr lang="en-US"/>
              <a:t>Law Enforcement Officials</a:t>
            </a:r>
          </a:p>
          <a:p>
            <a:r>
              <a:rPr lang="en-US"/>
              <a:t>Hospitals or Clinics</a:t>
            </a:r>
          </a:p>
          <a:p>
            <a:r>
              <a:rPr lang="en-US"/>
              <a:t>Faith Communities </a:t>
            </a:r>
          </a:p>
        </p:txBody>
      </p:sp>
    </p:spTree>
    <p:extLst>
      <p:ext uri="{BB962C8B-B14F-4D97-AF65-F5344CB8AC3E}">
        <p14:creationId xmlns:p14="http://schemas.microsoft.com/office/powerpoint/2010/main" val="128225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468601985"/>
              </p:ext>
            </p:extLst>
          </p:nvPr>
        </p:nvSpPr>
        <p:spPr/>
        <p:txBody>
          <a:bodyPr/>
          <a:lstStyle/>
          <a:p>
            <a:r>
              <a:rPr lang="en-US"/>
              <a:t>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295288397"/>
              </p:ext>
            </p:extLst>
          </p:nvPr>
        </p:nvSpPr>
        <p:spPr/>
        <p:txBody>
          <a:bodyPr/>
          <a:lstStyle/>
          <a:p>
            <a:r>
              <a:rPr lang="en-US"/>
              <a:t>Bronson, Mary H. </a:t>
            </a:r>
            <a:r>
              <a:rPr lang="en-US" i="1"/>
              <a:t>Florida Health</a:t>
            </a:r>
            <a:r>
              <a:rPr lang="en-US"/>
              <a:t>. McGraw-Hill, 2015.</a:t>
            </a:r>
          </a:p>
        </p:txBody>
      </p:sp>
    </p:spTree>
    <p:extLst>
      <p:ext uri="{BB962C8B-B14F-4D97-AF65-F5344CB8AC3E}">
        <p14:creationId xmlns:p14="http://schemas.microsoft.com/office/powerpoint/2010/main" val="267717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530497602"/>
              </p:ext>
            </p:extLst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26475796"/>
              </p:ext>
            </p:extLst>
          </p:nvPr>
        </p:nvSpPr>
        <p:spPr/>
        <p:txBody>
          <a:bodyPr/>
          <a:lstStyle/>
          <a:p>
            <a:r>
              <a:rPr lang="en-US"/>
              <a:t>Discuss how relationships with family members influence your overall health</a:t>
            </a:r>
          </a:p>
          <a:p>
            <a:endParaRPr lang="en-US"/>
          </a:p>
          <a:p>
            <a:r>
              <a:rPr lang="en-US"/>
              <a:t>Understand how to strengthen family relationships</a:t>
            </a:r>
          </a:p>
          <a:p>
            <a:endParaRPr lang="en-US"/>
          </a:p>
          <a:p>
            <a:r>
              <a:rPr lang="en-US"/>
              <a:t>Note that families may seek outside help in order to deal with serious conflict</a:t>
            </a:r>
          </a:p>
        </p:txBody>
      </p:sp>
    </p:spTree>
    <p:extLst>
      <p:ext uri="{BB962C8B-B14F-4D97-AF65-F5344CB8AC3E}">
        <p14:creationId xmlns:p14="http://schemas.microsoft.com/office/powerpoint/2010/main" val="254498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4" name="Picture 4" descr="Image result for healthy family relationships"/>
          <p:cNvPicPr>
            <a:picLocks noChangeAspect="1"/>
          </p:cNvPicPr>
          <p:nvPr/>
        </p:nvPicPr>
        <p:blipFill rotWithShape="1">
          <a:blip r:embed="rId3"/>
          <a:srcRect t="33778" r="1" b="1"/>
          <a:stretch/>
        </p:blipFill>
        <p:spPr>
          <a:xfrm>
            <a:off x="2711334" y="824487"/>
            <a:ext cx="6769332" cy="298305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033482407"/>
              </p:ext>
            </p:extLst>
          </p:nvPr>
        </p:nvSpPr>
        <p:spPr>
          <a:xfrm>
            <a:off x="1751012" y="3883741"/>
            <a:ext cx="8676222" cy="13359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HEalthy Family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584659671"/>
              </p:ext>
            </p:extLst>
          </p:nvPr>
        </p:nvSpPr>
        <p:spPr>
          <a:xfrm>
            <a:off x="1751012" y="5295900"/>
            <a:ext cx="8676222" cy="682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/>
              <a:t>Lesson One</a:t>
            </a:r>
          </a:p>
        </p:txBody>
      </p:sp>
    </p:spTree>
    <p:extLst>
      <p:ext uri="{BB962C8B-B14F-4D97-AF65-F5344CB8AC3E}">
        <p14:creationId xmlns:p14="http://schemas.microsoft.com/office/powerpoint/2010/main" val="221463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606135192"/>
              </p:ext>
            </p:extLst>
          </p:nvPr>
        </p:nvSpPr>
        <p:spPr/>
        <p:txBody>
          <a:bodyPr/>
          <a:lstStyle/>
          <a:p>
            <a:r>
              <a:rPr lang="en-US"/>
              <a:t>Types of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817408571"/>
              </p:ext>
            </p:extLst>
          </p:nvPr>
        </p:nvSpPr>
        <p:spPr>
          <a:xfrm>
            <a:off x="1141413" y="2202621"/>
            <a:ext cx="9906000" cy="358857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/>
              <a:t>Siblings:</a:t>
            </a:r>
            <a:r>
              <a:rPr lang="en-US" b="1"/>
              <a:t> </a:t>
            </a:r>
            <a:r>
              <a:rPr lang="en-US"/>
              <a:t>brothers and sisters</a:t>
            </a:r>
          </a:p>
          <a:p>
            <a:r>
              <a:rPr lang="en-US"/>
              <a:t>_________  ____________: two parents and one or more children living in the same place</a:t>
            </a:r>
          </a:p>
          <a:p>
            <a:r>
              <a:rPr lang="en-US" b="1" u="sng"/>
              <a:t>Single-parent families:</a:t>
            </a:r>
            <a:r>
              <a:rPr lang="en-US"/>
              <a:t> Families with one parent caring for one or more children</a:t>
            </a:r>
          </a:p>
          <a:p>
            <a:r>
              <a:rPr lang="en-US" b="1" u="sng"/>
              <a:t>Blended Families:</a:t>
            </a:r>
            <a:r>
              <a:rPr lang="en-US"/>
              <a:t> a married couple and their children from previous marriages</a:t>
            </a:r>
          </a:p>
          <a:p>
            <a:r>
              <a:rPr lang="en-US" b="1" u="sng"/>
              <a:t>Extended Families:</a:t>
            </a:r>
            <a:r>
              <a:rPr lang="en-US"/>
              <a:t> family that includes additional relatives beyond parents and children</a:t>
            </a:r>
          </a:p>
          <a:p>
            <a:r>
              <a:rPr lang="en-US" b="1" u="sng"/>
              <a:t>Adoptive Families:</a:t>
            </a:r>
            <a:r>
              <a:rPr lang="en-US" b="1"/>
              <a:t> </a:t>
            </a:r>
            <a:r>
              <a:rPr lang="en-US"/>
              <a:t>a parent or parents and one more adopted children</a:t>
            </a:r>
          </a:p>
          <a:p>
            <a:r>
              <a:rPr lang="en-US" b="1" u="sng"/>
              <a:t>Foster Families: t</a:t>
            </a:r>
            <a:r>
              <a:rPr lang="en-US"/>
              <a:t>emporary placement of children in the homes of adults who are not related to them</a:t>
            </a:r>
          </a:p>
        </p:txBody>
      </p:sp>
    </p:spTree>
    <p:extLst>
      <p:ext uri="{BB962C8B-B14F-4D97-AF65-F5344CB8AC3E}">
        <p14:creationId xmlns:p14="http://schemas.microsoft.com/office/powerpoint/2010/main" val="293852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par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9" y="2155479"/>
            <a:ext cx="3976788" cy="2227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828897509"/>
              </p:ext>
            </p:extLst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US"/>
              <a:t>Family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53657140"/>
              </p:ext>
            </p:extLst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en-US"/>
              <a:t>Your family members contribute to your health</a:t>
            </a:r>
          </a:p>
          <a:p>
            <a:pPr lvl="1"/>
            <a:r>
              <a:rPr lang="en-US"/>
              <a:t>Provide medical care</a:t>
            </a:r>
          </a:p>
          <a:p>
            <a:pPr lvl="1"/>
            <a:r>
              <a:rPr lang="en-US"/>
              <a:t>Set limits on behavior</a:t>
            </a:r>
          </a:p>
          <a:p>
            <a:pPr lvl="1"/>
            <a:r>
              <a:rPr lang="en-US"/>
              <a:t>Teach health skills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614873293"/>
              </p:ext>
            </p:extLst>
          </p:nvPr>
        </p:nvSpPr>
        <p:spPr/>
        <p:txBody>
          <a:bodyPr/>
          <a:lstStyle/>
          <a:p>
            <a:r>
              <a:rPr lang="en-US"/>
              <a:t>Promoting Mental and 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064955747"/>
              </p:ext>
            </p:extLst>
          </p:nvPr>
        </p:nvSpPr>
        <p:spPr/>
        <p:txBody>
          <a:bodyPr/>
          <a:lstStyle/>
          <a:p>
            <a:r>
              <a:rPr lang="en-US"/>
              <a:t>As you age, you rely less on family for physical needs, but still count on them to assist with mental and emotional needs</a:t>
            </a:r>
          </a:p>
          <a:p>
            <a:pPr lvl="1"/>
            <a:r>
              <a:rPr lang="en-US"/>
              <a:t>Provide a safe environment for you to express emotion—in return family members offer support</a:t>
            </a:r>
          </a:p>
          <a:p>
            <a:r>
              <a:rPr lang="en-US" b="1" u="sng"/>
              <a:t>Affirmation:</a:t>
            </a:r>
            <a:r>
              <a:rPr lang="en-US"/>
              <a:t> positive feedback that helps others feel appreciated and supported</a:t>
            </a:r>
          </a:p>
          <a:p>
            <a:pPr lvl="1"/>
            <a:r>
              <a:rPr lang="en-US"/>
              <a:t>Celebrate achievements with you</a:t>
            </a:r>
          </a:p>
        </p:txBody>
      </p:sp>
    </p:spTree>
    <p:extLst>
      <p:ext uri="{BB962C8B-B14F-4D97-AF65-F5344CB8AC3E}">
        <p14:creationId xmlns:p14="http://schemas.microsoft.com/office/powerpoint/2010/main" val="418470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social heal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40" y="2405496"/>
            <a:ext cx="3416888" cy="184848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60305697"/>
              </p:ext>
            </p:extLst>
          </p:nvPr>
        </p:nvSpPr>
        <p:spPr>
          <a:xfrm>
            <a:off x="5039137" y="609600"/>
            <a:ext cx="6132446" cy="1905000"/>
          </a:xfrm>
        </p:spPr>
        <p:txBody>
          <a:bodyPr>
            <a:normAutofit/>
          </a:bodyPr>
          <a:lstStyle/>
          <a:p>
            <a:r>
              <a:rPr lang="en-US"/>
              <a:t>Promoting Social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008767069"/>
              </p:ext>
            </p:extLst>
          </p:nvPr>
        </p:nvSpPr>
        <p:spPr>
          <a:xfrm>
            <a:off x="5039138" y="2666999"/>
            <a:ext cx="6271591" cy="3395871"/>
          </a:xfrm>
        </p:spPr>
        <p:txBody>
          <a:bodyPr anchor="t">
            <a:normAutofit/>
          </a:bodyPr>
          <a:lstStyle/>
          <a:p>
            <a:r>
              <a:rPr lang="en-US"/>
              <a:t>Families promote social health by teaching you values</a:t>
            </a:r>
          </a:p>
          <a:p>
            <a:pPr lvl="1"/>
            <a:r>
              <a:rPr lang="en-US"/>
              <a:t>Responsibility, honesty, respect</a:t>
            </a:r>
          </a:p>
          <a:p>
            <a:r>
              <a:rPr lang="en-US"/>
              <a:t>Families promote social health by passing down traditions</a:t>
            </a:r>
          </a:p>
          <a:p>
            <a:pPr lvl="1"/>
            <a:r>
              <a:rPr lang="en-US"/>
              <a:t>Lighting candles at Kwanzaa</a:t>
            </a:r>
          </a:p>
        </p:txBody>
      </p:sp>
    </p:spTree>
    <p:extLst>
      <p:ext uri="{BB962C8B-B14F-4D97-AF65-F5344CB8AC3E}">
        <p14:creationId xmlns:p14="http://schemas.microsoft.com/office/powerpoint/2010/main" val="19905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6" name="Picture 6" descr="Image result for strengthening family relationships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033990113"/>
              </p:ext>
            </p:extLst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Strengthening Family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3324935353"/>
              </p:ext>
            </p:extLst>
          </p:nvPr>
        </p:nvSpPr>
        <p:spPr>
          <a:xfrm>
            <a:off x="1751012" y="3886200"/>
            <a:ext cx="867622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/>
              <a:t>Lesson Two</a:t>
            </a:r>
          </a:p>
        </p:txBody>
      </p:sp>
    </p:spTree>
    <p:extLst>
      <p:ext uri="{BB962C8B-B14F-4D97-AF65-F5344CB8AC3E}">
        <p14:creationId xmlns:p14="http://schemas.microsoft.com/office/powerpoint/2010/main" val="294057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004516995"/>
              </p:ext>
            </p:extLst>
          </p:nvPr>
        </p:nvSpPr>
        <p:spPr/>
        <p:txBody>
          <a:bodyPr/>
          <a:lstStyle/>
          <a:p>
            <a:r>
              <a:rPr lang="en-US"/>
              <a:t>Characteristics of Strong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646587805"/>
              </p:ext>
            </p:extLst>
          </p:nvPr>
        </p:nvSpPr>
        <p:spPr/>
        <p:txBody>
          <a:bodyPr/>
          <a:lstStyle/>
          <a:p>
            <a:r>
              <a:rPr lang="en-US" b="1" u="sng"/>
              <a:t>Good Communication</a:t>
            </a:r>
          </a:p>
          <a:p>
            <a:r>
              <a:rPr lang="en-US" b="1" u="sng"/>
              <a:t>Caring and Support</a:t>
            </a:r>
          </a:p>
          <a:p>
            <a:r>
              <a:rPr lang="en-US" b="1" u="sng"/>
              <a:t>Respect</a:t>
            </a:r>
          </a:p>
          <a:p>
            <a:r>
              <a:rPr lang="en-US" b="1" u="sng"/>
              <a:t>Commitment</a:t>
            </a:r>
          </a:p>
          <a:p>
            <a:r>
              <a:rPr lang="en-US" b="1" u="sng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235212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Mesh</vt:lpstr>
      <vt:lpstr>CHaPter 7: Family Relationships</vt:lpstr>
      <vt:lpstr>Objectives</vt:lpstr>
      <vt:lpstr>HEalthy Family Relationships</vt:lpstr>
      <vt:lpstr>Types of Families</vt:lpstr>
      <vt:lpstr>Family and Health</vt:lpstr>
      <vt:lpstr>Promoting Mental and Emotional Health</vt:lpstr>
      <vt:lpstr>Promoting Social Health</vt:lpstr>
      <vt:lpstr>Strengthening Family Relationships</vt:lpstr>
      <vt:lpstr>Characteristics of Strong Families</vt:lpstr>
      <vt:lpstr>Changes in Family Structure</vt:lpstr>
      <vt:lpstr>Changes in Family Circumstance</vt:lpstr>
      <vt:lpstr>Help For Families</vt:lpstr>
      <vt:lpstr>Violence in Families</vt:lpstr>
      <vt:lpstr>Abuse</vt:lpstr>
      <vt:lpstr>Effects of Abuse</vt:lpstr>
      <vt:lpstr>The Three R's of Stopping Domestic Abuse</vt:lpstr>
      <vt:lpstr>Where to Get Help</vt:lpstr>
      <vt:lpstr>Resource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Family Relationships</dc:title>
  <dc:creator>McGehee, Chelsea T.</dc:creator>
  <cp:lastModifiedBy>McGehee, Chelsea T.</cp:lastModifiedBy>
  <cp:revision>2</cp:revision>
  <dcterms:modified xsi:type="dcterms:W3CDTF">2017-08-31T13:09:15Z</dcterms:modified>
</cp:coreProperties>
</file>