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357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205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69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80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653381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06917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3183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98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158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12/1/2017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1431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12/1/2017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76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5960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/>
              <a:t>Chapter 12: Physical Activity and Fitness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4: Nutrition and Physical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135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Alternatives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Instead of: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Taking the elevator</a:t>
            </a:r>
          </a:p>
          <a:p>
            <a:r>
              <a:rPr lang="en-US" dirty="0" smtClean="0"/>
              <a:t>Using a leaf blower</a:t>
            </a:r>
          </a:p>
          <a:p>
            <a:r>
              <a:rPr lang="en-US" dirty="0" smtClean="0"/>
              <a:t>Getting a ride to school or to a friend’s house</a:t>
            </a:r>
          </a:p>
          <a:p>
            <a:r>
              <a:rPr lang="en-US" dirty="0" smtClean="0"/>
              <a:t>Using a shopping cart</a:t>
            </a:r>
          </a:p>
          <a:p>
            <a:r>
              <a:rPr lang="en-US" dirty="0" smtClean="0"/>
              <a:t>Taking the car through the car wash</a:t>
            </a:r>
          </a:p>
          <a:p>
            <a:r>
              <a:rPr lang="en-US" dirty="0" smtClean="0"/>
              <a:t>Playing video or computer games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Try: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Taking the stairs</a:t>
            </a:r>
          </a:p>
          <a:p>
            <a:r>
              <a:rPr lang="en-US" dirty="0" smtClean="0"/>
              <a:t>Shoveling leaves</a:t>
            </a:r>
          </a:p>
          <a:p>
            <a:r>
              <a:rPr lang="en-US" dirty="0" smtClean="0"/>
              <a:t>Walking, skating, or riding your bike to school or a friend’s house</a:t>
            </a:r>
          </a:p>
          <a:p>
            <a:r>
              <a:rPr lang="en-US" dirty="0" smtClean="0"/>
              <a:t>Carrying groceries to the car</a:t>
            </a:r>
          </a:p>
          <a:p>
            <a:r>
              <a:rPr lang="en-US" dirty="0" smtClean="0"/>
              <a:t>Washing the car by hand</a:t>
            </a:r>
          </a:p>
          <a:p>
            <a:r>
              <a:rPr lang="en-US" dirty="0" smtClean="0"/>
              <a:t>Playing basketball, tennis, or soccer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452" y="381000"/>
            <a:ext cx="2870012" cy="245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8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Your Fitness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Lesson Two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49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Fitness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26524"/>
            <a:ext cx="10178322" cy="5241701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Five elements of fitness that affect your health in different ways:</a:t>
            </a:r>
          </a:p>
          <a:p>
            <a:pPr lvl="1"/>
            <a:r>
              <a:rPr lang="en-US" b="1" u="sng" dirty="0" smtClean="0"/>
              <a:t>Cardiorespiratory endurance: the ability of your heart, lungs, and blood vessels to send fuel and oxygen to your tissues during long periods of moderate to vigorous activity</a:t>
            </a:r>
          </a:p>
          <a:p>
            <a:pPr lvl="2"/>
            <a:r>
              <a:rPr lang="en-US" dirty="0" smtClean="0"/>
              <a:t>Run a mile or go on a long hike without tiring</a:t>
            </a:r>
          </a:p>
          <a:p>
            <a:pPr lvl="1"/>
            <a:r>
              <a:rPr lang="en-US" b="1" u="sng" dirty="0" smtClean="0"/>
              <a:t>Muscular strength: the amount of force your muscles can exert</a:t>
            </a:r>
          </a:p>
          <a:p>
            <a:pPr lvl="2"/>
            <a:r>
              <a:rPr lang="en-US" dirty="0" smtClean="0"/>
              <a:t>Lifting, pushing, jumping</a:t>
            </a:r>
          </a:p>
          <a:p>
            <a:pPr lvl="1"/>
            <a:r>
              <a:rPr lang="en-US" b="1" u="sng" dirty="0" smtClean="0"/>
              <a:t>Muscular endurance: the ability of your muscles to perform physical tasks over a period of time without tiring</a:t>
            </a:r>
          </a:p>
          <a:p>
            <a:pPr lvl="2"/>
            <a:r>
              <a:rPr lang="en-US" dirty="0" smtClean="0"/>
              <a:t>Carrying boxes up and down stairs</a:t>
            </a:r>
          </a:p>
          <a:p>
            <a:pPr lvl="1"/>
            <a:r>
              <a:rPr lang="en-US" b="1" u="sng" dirty="0" smtClean="0"/>
              <a:t>Flexibility: the ability to move your body parts through their full range of motion</a:t>
            </a:r>
          </a:p>
          <a:p>
            <a:pPr lvl="2"/>
            <a:r>
              <a:rPr lang="en-US" dirty="0" smtClean="0"/>
              <a:t>Touch toes, put sunscreen on your back</a:t>
            </a:r>
          </a:p>
          <a:p>
            <a:pPr lvl="2"/>
            <a:r>
              <a:rPr lang="en-US" dirty="0" smtClean="0"/>
              <a:t>Improve athletic performance and reduce risk of muscle strain or other injuries</a:t>
            </a:r>
          </a:p>
          <a:p>
            <a:pPr lvl="1"/>
            <a:r>
              <a:rPr lang="en-US" b="1" u="sng" dirty="0" smtClean="0"/>
              <a:t>Body composition: ratio of fat to lean tissue in your body</a:t>
            </a:r>
          </a:p>
          <a:p>
            <a:pPr lvl="2"/>
            <a:r>
              <a:rPr lang="en-US" dirty="0" smtClean="0"/>
              <a:t>Low body fat reduces risk of cardiovascular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92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your Fitness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45465"/>
            <a:ext cx="10178322" cy="4334127"/>
          </a:xfrm>
        </p:spPr>
        <p:txBody>
          <a:bodyPr/>
          <a:lstStyle/>
          <a:p>
            <a:r>
              <a:rPr lang="en-US" sz="3600" dirty="0" smtClean="0"/>
              <a:t>Cardiorespiratory Endurance</a:t>
            </a:r>
          </a:p>
          <a:p>
            <a:pPr lvl="1"/>
            <a:r>
              <a:rPr lang="en-US" sz="3200" dirty="0" smtClean="0"/>
              <a:t>Step Test</a:t>
            </a:r>
          </a:p>
          <a:p>
            <a:pPr lvl="1"/>
            <a:r>
              <a:rPr lang="en-US" sz="3200" dirty="0" smtClean="0"/>
              <a:t>Volunteers??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504" y="2240925"/>
            <a:ext cx="3541690" cy="399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62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your Fitness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84101"/>
            <a:ext cx="10178322" cy="429549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Muscular Strength and Endurance</a:t>
            </a:r>
          </a:p>
          <a:p>
            <a:pPr lvl="1"/>
            <a:r>
              <a:rPr lang="en-US" sz="2800" dirty="0" smtClean="0"/>
              <a:t>Partial Curl-Ups</a:t>
            </a:r>
          </a:p>
          <a:p>
            <a:pPr lvl="1"/>
            <a:r>
              <a:rPr lang="en-US" sz="2800" dirty="0" smtClean="0"/>
              <a:t>Volunteers?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349" y="3120770"/>
            <a:ext cx="3825026" cy="275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3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Your Fitness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00507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Flexibility</a:t>
            </a:r>
          </a:p>
          <a:p>
            <a:pPr lvl="1"/>
            <a:r>
              <a:rPr lang="en-US" sz="3600" dirty="0" smtClean="0"/>
              <a:t>Sit-and-reach</a:t>
            </a:r>
          </a:p>
          <a:p>
            <a:pPr lvl="1"/>
            <a:r>
              <a:rPr lang="en-US" sz="3600" dirty="0" smtClean="0"/>
              <a:t>Volunteers?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118" y="2084801"/>
            <a:ext cx="3037738" cy="358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71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Fitness Test Scoring Chart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353815"/>
              </p:ext>
            </p:extLst>
          </p:nvPr>
        </p:nvGraphicFramePr>
        <p:xfrm>
          <a:off x="1250950" y="2286000"/>
          <a:ext cx="10179052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763"/>
                <a:gridCol w="2544763"/>
                <a:gridCol w="2544763"/>
                <a:gridCol w="254476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Step 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Partial Curl-Ups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Right-Angle</a:t>
                      </a:r>
                      <a:r>
                        <a:rPr lang="en-US" baseline="0" dirty="0" smtClean="0"/>
                        <a:t> Push-Ups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Sit-and-Reach</a:t>
                      </a:r>
                      <a:r>
                        <a:rPr lang="en-US" baseline="0" dirty="0" smtClean="0"/>
                        <a:t> Test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Male Teens: (heartbeats/min)</a:t>
                      </a:r>
                    </a:p>
                    <a:p>
                      <a:r>
                        <a:rPr lang="en-US" dirty="0" smtClean="0"/>
                        <a:t>85-96: Excellent</a:t>
                      </a:r>
                    </a:p>
                    <a:p>
                      <a:r>
                        <a:rPr lang="en-US" dirty="0" smtClean="0"/>
                        <a:t>95-105:</a:t>
                      </a:r>
                      <a:r>
                        <a:rPr lang="en-US" baseline="0" dirty="0" smtClean="0"/>
                        <a:t> Good</a:t>
                      </a:r>
                    </a:p>
                    <a:p>
                      <a:r>
                        <a:rPr lang="en-US" baseline="0" dirty="0" smtClean="0"/>
                        <a:t>105-126: Fair</a:t>
                      </a:r>
                    </a:p>
                    <a:p>
                      <a:r>
                        <a:rPr lang="en-US" baseline="0" dirty="0" smtClean="0"/>
                        <a:t>126+: Needs improvement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Boys, ages 13-14: 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Boys, age</a:t>
                      </a:r>
                      <a:r>
                        <a:rPr lang="en-US" baseline="0" dirty="0" smtClean="0"/>
                        <a:t> 14: 12</a:t>
                      </a:r>
                    </a:p>
                    <a:p>
                      <a:r>
                        <a:rPr lang="en-US" baseline="0" dirty="0" smtClean="0"/>
                        <a:t>Boys, age 15: 14</a:t>
                      </a:r>
                    </a:p>
                    <a:p>
                      <a:r>
                        <a:rPr lang="en-US" baseline="0" dirty="0" smtClean="0"/>
                        <a:t>Boys, age 16: 16</a:t>
                      </a:r>
                    </a:p>
                    <a:p>
                      <a:r>
                        <a:rPr lang="en-US" baseline="0" dirty="0" smtClean="0"/>
                        <a:t>Boys, age 17: 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Boys:</a:t>
                      </a:r>
                      <a:r>
                        <a:rPr lang="en-US" baseline="0" dirty="0" smtClean="0"/>
                        <a:t> 1 inch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Female Teens: (heartbeats/min)</a:t>
                      </a:r>
                    </a:p>
                    <a:p>
                      <a:r>
                        <a:rPr lang="en-US" dirty="0" smtClean="0"/>
                        <a:t>85-95:</a:t>
                      </a:r>
                      <a:r>
                        <a:rPr lang="en-US" baseline="0" dirty="0" smtClean="0"/>
                        <a:t> Excellent</a:t>
                      </a:r>
                    </a:p>
                    <a:p>
                      <a:r>
                        <a:rPr lang="en-US" baseline="0" dirty="0" smtClean="0"/>
                        <a:t>95-106: Good</a:t>
                      </a:r>
                    </a:p>
                    <a:p>
                      <a:r>
                        <a:rPr lang="en-US" baseline="0" dirty="0" smtClean="0"/>
                        <a:t>106-126: Fair</a:t>
                      </a:r>
                    </a:p>
                    <a:p>
                      <a:r>
                        <a:rPr lang="en-US" baseline="0" dirty="0" smtClean="0"/>
                        <a:t>126+: Needs improvement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Girls,</a:t>
                      </a:r>
                      <a:r>
                        <a:rPr lang="en-US" baseline="0" dirty="0" smtClean="0"/>
                        <a:t> ages 13-14: 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Girls, ages 14-17:</a:t>
                      </a:r>
                      <a:r>
                        <a:rPr lang="en-US" baseline="0" dirty="0" smtClean="0"/>
                        <a:t>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Girls: 3 inches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623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089041"/>
          </a:xfrm>
        </p:spPr>
        <p:txBody>
          <a:bodyPr>
            <a:normAutofit/>
          </a:bodyPr>
          <a:lstStyle/>
          <a:p>
            <a:r>
              <a:rPr lang="en-US" sz="2400" b="1" u="sng" dirty="0" smtClean="0"/>
              <a:t>Aerobic exercise: all rhythmic activities that use large muscle groups for an extended period of time</a:t>
            </a:r>
          </a:p>
          <a:p>
            <a:pPr lvl="1"/>
            <a:r>
              <a:rPr lang="en-US" sz="2000" dirty="0" smtClean="0"/>
              <a:t>Raising your HR</a:t>
            </a:r>
          </a:p>
          <a:p>
            <a:pPr lvl="1"/>
            <a:r>
              <a:rPr lang="en-US" sz="2000" dirty="0" smtClean="0"/>
              <a:t>Jogging, swimming, riding a bike</a:t>
            </a:r>
          </a:p>
          <a:p>
            <a:r>
              <a:rPr lang="en-US" sz="2400" b="1" u="sng" dirty="0" smtClean="0"/>
              <a:t>Anaerobic exercise: intense, short bursts of activity in which the muscles work so hard that they produce energy without using oxygen</a:t>
            </a:r>
          </a:p>
          <a:p>
            <a:pPr lvl="1"/>
            <a:r>
              <a:rPr lang="en-US" sz="2000" dirty="0" smtClean="0"/>
              <a:t>Sprinting, lifting weights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0774" y="236217"/>
            <a:ext cx="19526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Cardiovascular &amp; Muscular Strength &amp; Endurance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77" y="1874516"/>
            <a:ext cx="11172423" cy="4983483"/>
          </a:xfrm>
        </p:spPr>
        <p:txBody>
          <a:bodyPr>
            <a:normAutofit lnSpcReduction="10000"/>
          </a:bodyPr>
          <a:lstStyle/>
          <a:p>
            <a:pPr lvl="2"/>
            <a:r>
              <a:rPr lang="en-US" sz="2000" dirty="0" smtClean="0"/>
              <a:t>Improving Cardiorespiratory Endurance</a:t>
            </a:r>
          </a:p>
          <a:p>
            <a:pPr lvl="3"/>
            <a:r>
              <a:rPr lang="en-US" sz="1800" dirty="0" smtClean="0"/>
              <a:t>Real World Connection----turn it in for a grade </a:t>
            </a:r>
            <a:r>
              <a:rPr lang="en-US" sz="1800" dirty="0" smtClean="0">
                <a:sym typeface="Wingdings" panose="05000000000000000000" pitchFamily="2" charset="2"/>
              </a:rPr>
              <a:t></a:t>
            </a:r>
          </a:p>
          <a:p>
            <a:pPr lvl="2"/>
            <a:r>
              <a:rPr lang="en-US" sz="2000" dirty="0" smtClean="0">
                <a:sym typeface="Wingdings" panose="05000000000000000000" pitchFamily="2" charset="2"/>
              </a:rPr>
              <a:t>Improving Muscular Strength and Endurance</a:t>
            </a:r>
          </a:p>
          <a:p>
            <a:pPr lvl="3"/>
            <a:r>
              <a:rPr lang="en-US" sz="1800" dirty="0" smtClean="0">
                <a:sym typeface="Wingdings" panose="05000000000000000000" pitchFamily="2" charset="2"/>
              </a:rPr>
              <a:t>Anaerobic exercise improve muscular strength and endurance</a:t>
            </a:r>
          </a:p>
          <a:p>
            <a:pPr lvl="3"/>
            <a:r>
              <a:rPr lang="en-US" sz="1800" dirty="0" smtClean="0">
                <a:sym typeface="Wingdings" panose="05000000000000000000" pitchFamily="2" charset="2"/>
              </a:rPr>
              <a:t>The more your muscles work, the stronger they become</a:t>
            </a:r>
          </a:p>
          <a:p>
            <a:pPr lvl="3"/>
            <a:r>
              <a:rPr lang="en-US" sz="1800" dirty="0" smtClean="0">
                <a:sym typeface="Wingdings" panose="05000000000000000000" pitchFamily="2" charset="2"/>
              </a:rPr>
              <a:t>Can use free weights, exercise machines, and body weight</a:t>
            </a:r>
          </a:p>
          <a:p>
            <a:pPr lvl="3"/>
            <a:r>
              <a:rPr lang="en-US" sz="1800" dirty="0" smtClean="0">
                <a:sym typeface="Wingdings" panose="05000000000000000000" pitchFamily="2" charset="2"/>
              </a:rPr>
              <a:t>3 ways to use resistance to work your muscles:</a:t>
            </a:r>
          </a:p>
          <a:p>
            <a:pPr lvl="4"/>
            <a:r>
              <a:rPr lang="en-US" sz="1800" b="1" u="sng" dirty="0" smtClean="0">
                <a:sym typeface="Wingdings" panose="05000000000000000000" pitchFamily="2" charset="2"/>
              </a:rPr>
              <a:t>Isometric exercises: use muscles tension to improve strength with little or no movement of the body</a:t>
            </a:r>
          </a:p>
          <a:p>
            <a:pPr lvl="4"/>
            <a:r>
              <a:rPr lang="en-US" sz="1800" b="1" u="sng" dirty="0" smtClean="0">
                <a:sym typeface="Wingdings" panose="05000000000000000000" pitchFamily="2" charset="2"/>
              </a:rPr>
              <a:t>Isotonic exercises: combine movement of the joints with contraction of the muscles</a:t>
            </a:r>
          </a:p>
          <a:p>
            <a:pPr lvl="5"/>
            <a:r>
              <a:rPr lang="en-US" sz="1800" dirty="0" smtClean="0">
                <a:sym typeface="Wingdings" panose="05000000000000000000" pitchFamily="2" charset="2"/>
              </a:rPr>
              <a:t>Pull-ups, push-ups, sit-ups</a:t>
            </a:r>
          </a:p>
          <a:p>
            <a:pPr lvl="4"/>
            <a:r>
              <a:rPr lang="en-US" sz="1800" b="1" u="sng" dirty="0" smtClean="0">
                <a:sym typeface="Wingdings" panose="05000000000000000000" pitchFamily="2" charset="2"/>
              </a:rPr>
              <a:t>Isokinetic exercises: exert resistance against a muscle as it moves through a range of motion at a steady rate of speed</a:t>
            </a:r>
          </a:p>
          <a:p>
            <a:pPr lvl="5"/>
            <a:r>
              <a:rPr lang="en-US" sz="1800" dirty="0" smtClean="0">
                <a:sym typeface="Wingdings" panose="05000000000000000000" pitchFamily="2" charset="2"/>
              </a:rPr>
              <a:t>Weight machines</a:t>
            </a:r>
            <a:endParaRPr lang="en-US" sz="1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390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Planning a Personal Activity Program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Lesson Three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062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46188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Acknowledge the benefits of physical activity</a:t>
            </a:r>
          </a:p>
          <a:p>
            <a:endParaRPr lang="en-US" sz="2800" dirty="0"/>
          </a:p>
          <a:p>
            <a:r>
              <a:rPr lang="en-US" sz="2800" dirty="0" smtClean="0"/>
              <a:t>Learn different types of fitness in order to improve other elements of your current fitness levels</a:t>
            </a:r>
          </a:p>
          <a:p>
            <a:endParaRPr lang="en-US" sz="2800" dirty="0"/>
          </a:p>
          <a:p>
            <a:r>
              <a:rPr lang="en-US" sz="2800" dirty="0" smtClean="0"/>
              <a:t>Plan your own person physical activity program</a:t>
            </a:r>
          </a:p>
          <a:p>
            <a:endParaRPr lang="en-US" sz="2800" dirty="0"/>
          </a:p>
          <a:p>
            <a:r>
              <a:rPr lang="en-US" sz="2800" dirty="0" smtClean="0"/>
              <a:t>Understand ways to prevent fitness related injuries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696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Fitness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activities you choose should depend on factors such as goals and activities you like</a:t>
            </a:r>
          </a:p>
          <a:p>
            <a:pPr lvl="1"/>
            <a:r>
              <a:rPr lang="en-US" sz="2400" dirty="0" smtClean="0"/>
              <a:t>Consider personal needs before making a goal and resources you have available to you</a:t>
            </a:r>
          </a:p>
          <a:p>
            <a:r>
              <a:rPr lang="en-US" sz="2800" dirty="0" smtClean="0"/>
              <a:t>Good cardiorespiratory endurance, but poor upper body strength; what should your goal be?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65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Cost</a:t>
            </a:r>
          </a:p>
          <a:p>
            <a:r>
              <a:rPr lang="en-US" sz="2400" dirty="0" smtClean="0"/>
              <a:t>Where you live</a:t>
            </a:r>
          </a:p>
          <a:p>
            <a:r>
              <a:rPr lang="en-US" sz="2400" dirty="0" smtClean="0"/>
              <a:t>Your schedule</a:t>
            </a:r>
          </a:p>
          <a:p>
            <a:r>
              <a:rPr lang="en-US" sz="2400" dirty="0" smtClean="0"/>
              <a:t>Your fitness level</a:t>
            </a:r>
          </a:p>
          <a:p>
            <a:r>
              <a:rPr lang="en-US" sz="2400" dirty="0" smtClean="0"/>
              <a:t>Your overall health</a:t>
            </a:r>
          </a:p>
          <a:p>
            <a:r>
              <a:rPr lang="en-US" sz="2400" dirty="0" smtClean="0"/>
              <a:t>Personal safety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071" y="1712891"/>
            <a:ext cx="4829577" cy="379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21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16677"/>
            <a:ext cx="10178322" cy="446291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Teens should aim for ____ minutes of exercise.</a:t>
            </a:r>
          </a:p>
          <a:p>
            <a:r>
              <a:rPr lang="en-US" sz="2800" dirty="0" smtClean="0"/>
              <a:t>Consider a fitness journal!</a:t>
            </a:r>
          </a:p>
          <a:p>
            <a:r>
              <a:rPr lang="en-US" sz="2800" dirty="0" smtClean="0"/>
              <a:t>Record the following:</a:t>
            </a:r>
          </a:p>
          <a:p>
            <a:pPr lvl="1"/>
            <a:r>
              <a:rPr lang="en-US" sz="2400" dirty="0" smtClean="0"/>
              <a:t>Moderate-intensity physical activities: walking, taking the stairs, household chores, yard work</a:t>
            </a:r>
          </a:p>
          <a:p>
            <a:pPr lvl="1"/>
            <a:r>
              <a:rPr lang="en-US" sz="2400" dirty="0" smtClean="0"/>
              <a:t>Aerobic activities: cycling, brisk walking, running, dancing, team sports</a:t>
            </a:r>
          </a:p>
          <a:p>
            <a:pPr lvl="1"/>
            <a:r>
              <a:rPr lang="en-US" sz="2400" dirty="0" smtClean="0"/>
              <a:t>Strength training: aim for 2 or 3 sessions a week that last 20-30 minutes; rowing, pull-ups, push-ups, crunches</a:t>
            </a:r>
          </a:p>
          <a:p>
            <a:pPr lvl="1"/>
            <a:r>
              <a:rPr lang="en-US" sz="2400" dirty="0" smtClean="0"/>
              <a:t>Flexibility exercises: 10-12 min/day; yoga, stretching, martial arts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3229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Building Fitness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58344"/>
            <a:ext cx="10178322" cy="4636393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Specificity: choosing the right types of activities to improve a given element of fitness</a:t>
            </a:r>
          </a:p>
          <a:p>
            <a:r>
              <a:rPr lang="en-US" sz="2800" b="1" u="sng" dirty="0" smtClean="0"/>
              <a:t>Overload: exercising at a level that’s beyond your regular daily activities</a:t>
            </a:r>
          </a:p>
          <a:p>
            <a:r>
              <a:rPr lang="en-US" sz="2800" b="1" u="sng" dirty="0" smtClean="0"/>
              <a:t>Progression: gradually increasing the demands on your body</a:t>
            </a:r>
          </a:p>
          <a:p>
            <a:r>
              <a:rPr lang="en-US" sz="2800" b="1" u="sng" dirty="0" smtClean="0"/>
              <a:t>Regularity: working out on a regular basis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3486026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a Workout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58345"/>
            <a:ext cx="10178322" cy="5074276"/>
          </a:xfrm>
        </p:spPr>
        <p:txBody>
          <a:bodyPr>
            <a:normAutofit/>
          </a:bodyPr>
          <a:lstStyle/>
          <a:p>
            <a:r>
              <a:rPr lang="en-US" sz="2400" b="1" u="sng" dirty="0" smtClean="0"/>
              <a:t>Warm-up: gentle cardiovascular activity that prepares the muscles for work</a:t>
            </a:r>
          </a:p>
          <a:p>
            <a:r>
              <a:rPr lang="en-US" sz="2400" b="1" u="sng" dirty="0" smtClean="0"/>
              <a:t>Workout: part of an exercise session when you are exercising at your highest peak</a:t>
            </a:r>
          </a:p>
          <a:p>
            <a:pPr lvl="1"/>
            <a:r>
              <a:rPr lang="en-US" sz="2000" b="1" u="sng" dirty="0" smtClean="0"/>
              <a:t>FITT formula:</a:t>
            </a:r>
          </a:p>
          <a:p>
            <a:pPr lvl="2"/>
            <a:r>
              <a:rPr lang="en-US" sz="1800" b="1" u="sng" dirty="0" smtClean="0"/>
              <a:t>Frequency</a:t>
            </a:r>
          </a:p>
          <a:p>
            <a:pPr lvl="2"/>
            <a:r>
              <a:rPr lang="en-US" sz="1800" b="1" u="sng" dirty="0" smtClean="0"/>
              <a:t>Intensity</a:t>
            </a:r>
          </a:p>
          <a:p>
            <a:pPr lvl="2"/>
            <a:r>
              <a:rPr lang="en-US" sz="1800" b="1" u="sng" dirty="0" smtClean="0"/>
              <a:t>Type</a:t>
            </a:r>
          </a:p>
          <a:p>
            <a:pPr lvl="2"/>
            <a:r>
              <a:rPr lang="en-US" sz="1800" b="1" u="sng" dirty="0" smtClean="0"/>
              <a:t>Time</a:t>
            </a:r>
          </a:p>
          <a:p>
            <a:r>
              <a:rPr lang="en-US" sz="2400" b="1" u="sng" dirty="0" smtClean="0"/>
              <a:t>Cool-down: low-level activity that prepares your body to return to a resting state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1710507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Your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622739"/>
            <a:ext cx="10178322" cy="425685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Tracking your progress can show you how fitness levels increase over time</a:t>
            </a:r>
          </a:p>
          <a:p>
            <a:r>
              <a:rPr lang="en-US" sz="2800" dirty="0" smtClean="0"/>
              <a:t>Fitness journals or pedometers can help track activity</a:t>
            </a:r>
          </a:p>
          <a:p>
            <a:r>
              <a:rPr lang="en-US" sz="2800" dirty="0" smtClean="0"/>
              <a:t>Resting heart rate: the number of times your heart beats per minute when you are not active</a:t>
            </a:r>
          </a:p>
          <a:p>
            <a:pPr lvl="1"/>
            <a:r>
              <a:rPr lang="en-US" sz="2400" dirty="0" smtClean="0"/>
              <a:t>Sit quietly for 5 minutes then take pulse for 15 seconds and multiply that by 4.  Resting HR should be around 60-100 bpm.  </a:t>
            </a:r>
          </a:p>
          <a:p>
            <a:pPr lvl="1"/>
            <a:r>
              <a:rPr lang="en-US" sz="2400" dirty="0" smtClean="0"/>
              <a:t>As fitness level increases, resting HR will decrease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4451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Fitness Safety and Avoiding Injuries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Lesson Four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162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45465"/>
            <a:ext cx="10178322" cy="4334127"/>
          </a:xfrm>
        </p:spPr>
        <p:txBody>
          <a:bodyPr/>
          <a:lstStyle/>
          <a:p>
            <a:r>
              <a:rPr lang="en-US" dirty="0" smtClean="0"/>
              <a:t>Safety precautions can help you avoid injuries during physical activity</a:t>
            </a:r>
          </a:p>
          <a:p>
            <a:r>
              <a:rPr lang="en-US" dirty="0" smtClean="0"/>
              <a:t>Get a physical before starting any fitness related program</a:t>
            </a:r>
          </a:p>
          <a:p>
            <a:r>
              <a:rPr lang="en-US" dirty="0" smtClean="0"/>
              <a:t>Use correct safety equipment</a:t>
            </a:r>
          </a:p>
          <a:p>
            <a:r>
              <a:rPr lang="en-US" dirty="0" smtClean="0"/>
              <a:t>Pay attention to other people, objects, and the weather</a:t>
            </a:r>
          </a:p>
          <a:p>
            <a:r>
              <a:rPr lang="en-US" dirty="0" smtClean="0"/>
              <a:t>Play or exercise at your skill level and know your limits</a:t>
            </a:r>
          </a:p>
          <a:p>
            <a:r>
              <a:rPr lang="en-US" dirty="0" smtClean="0"/>
              <a:t>Warm up before exercise and cool down after</a:t>
            </a:r>
          </a:p>
          <a:p>
            <a:r>
              <a:rPr lang="en-US" dirty="0" smtClean="0"/>
              <a:t>Stay within the areas designated for a given activity</a:t>
            </a:r>
          </a:p>
          <a:p>
            <a:r>
              <a:rPr lang="en-US" dirty="0" smtClean="0"/>
              <a:t>Obey all rules and restrictions</a:t>
            </a:r>
          </a:p>
          <a:p>
            <a:r>
              <a:rPr lang="en-US" dirty="0" smtClean="0"/>
              <a:t>Practice good sportsmanship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7133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right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00507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Well-fitting athletic shoes</a:t>
            </a:r>
          </a:p>
          <a:p>
            <a:r>
              <a:rPr lang="en-US" sz="2800" dirty="0" smtClean="0"/>
              <a:t>Helmets</a:t>
            </a:r>
          </a:p>
          <a:p>
            <a:r>
              <a:rPr lang="en-US" sz="2800" dirty="0" smtClean="0"/>
              <a:t>Knee pads, elbow pads, wrist guards</a:t>
            </a:r>
          </a:p>
          <a:p>
            <a:r>
              <a:rPr lang="en-US" sz="2800" dirty="0" smtClean="0"/>
              <a:t>Cup</a:t>
            </a:r>
          </a:p>
          <a:p>
            <a:r>
              <a:rPr lang="en-US" sz="2800" dirty="0" smtClean="0"/>
              <a:t>Adaptive equipment for anyone with a disability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8830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Watching the Weather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02464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Cold-weather risks</a:t>
            </a:r>
          </a:p>
          <a:p>
            <a:pPr lvl="1"/>
            <a:r>
              <a:rPr lang="en-US" sz="2400" dirty="0" smtClean="0"/>
              <a:t>Layer clothing</a:t>
            </a:r>
          </a:p>
          <a:p>
            <a:pPr lvl="1"/>
            <a:r>
              <a:rPr lang="en-US" sz="2400" dirty="0" smtClean="0"/>
              <a:t>Warm-up and cool-down</a:t>
            </a:r>
          </a:p>
          <a:p>
            <a:pPr lvl="1"/>
            <a:r>
              <a:rPr lang="en-US" sz="2400" dirty="0" smtClean="0"/>
              <a:t>Stay hydrated</a:t>
            </a:r>
          </a:p>
          <a:p>
            <a:pPr lvl="1"/>
            <a:r>
              <a:rPr lang="en-US" sz="2400" dirty="0" smtClean="0"/>
              <a:t>Cover mouth and nose</a:t>
            </a:r>
          </a:p>
          <a:p>
            <a:pPr lvl="1"/>
            <a:r>
              <a:rPr lang="en-US" sz="2400" b="1" u="sng" dirty="0" smtClean="0"/>
              <a:t>Frostbite: damage to the skin and tissues caused by extreme cold</a:t>
            </a:r>
          </a:p>
          <a:p>
            <a:pPr lvl="1"/>
            <a:r>
              <a:rPr lang="en-US" sz="2400" b="1" u="sng" dirty="0" smtClean="0"/>
              <a:t>Hypothermia: dangerously low body temperature</a:t>
            </a:r>
            <a:endParaRPr lang="en-US" sz="24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65" y="1504951"/>
            <a:ext cx="3228573" cy="28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48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 Your Health!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58344"/>
            <a:ext cx="10178322" cy="495836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1. I engage in physical activity at least 60 minutes each day</a:t>
            </a:r>
          </a:p>
          <a:p>
            <a:endParaRPr lang="en-US" sz="2400" dirty="0"/>
          </a:p>
          <a:p>
            <a:r>
              <a:rPr lang="en-US" sz="2400" dirty="0" smtClean="0"/>
              <a:t>2. I use the stairs instead of taking an elevator when possible</a:t>
            </a:r>
          </a:p>
          <a:p>
            <a:endParaRPr lang="en-US" sz="2400" dirty="0"/>
          </a:p>
          <a:p>
            <a:r>
              <a:rPr lang="en-US" sz="2400" dirty="0" smtClean="0"/>
              <a:t>3. I set fitness goals to improve my physical fitness</a:t>
            </a:r>
          </a:p>
          <a:p>
            <a:endParaRPr lang="en-US" sz="2400" dirty="0"/>
          </a:p>
          <a:p>
            <a:r>
              <a:rPr lang="en-US" sz="2400" dirty="0" smtClean="0"/>
              <a:t>4. I do a warm-up and cool-down after physical activity</a:t>
            </a:r>
          </a:p>
          <a:p>
            <a:endParaRPr lang="en-US" sz="2400" dirty="0"/>
          </a:p>
          <a:p>
            <a:r>
              <a:rPr lang="en-US" sz="2400" dirty="0" smtClean="0"/>
              <a:t>5. I use proper safety gear when participating in physical activities or sports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0426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Watching the Weather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93949"/>
            <a:ext cx="10178322" cy="4385643"/>
          </a:xfrm>
        </p:spPr>
        <p:txBody>
          <a:bodyPr>
            <a:noAutofit/>
          </a:bodyPr>
          <a:lstStyle/>
          <a:p>
            <a:r>
              <a:rPr lang="en-US" sz="2800" dirty="0" smtClean="0"/>
              <a:t>Hot-related risks</a:t>
            </a:r>
          </a:p>
          <a:p>
            <a:pPr lvl="1"/>
            <a:r>
              <a:rPr lang="en-US" sz="2400" dirty="0" smtClean="0"/>
              <a:t>Heavy sweating while exercising in hot weather can lead to dehydration</a:t>
            </a:r>
          </a:p>
          <a:p>
            <a:pPr lvl="1"/>
            <a:r>
              <a:rPr lang="en-US" sz="2400" b="1" u="sng" dirty="0" smtClean="0"/>
              <a:t>Overexertion: overworking the body</a:t>
            </a:r>
          </a:p>
          <a:p>
            <a:pPr lvl="1"/>
            <a:r>
              <a:rPr lang="en-US" sz="2400" b="1" u="sng" dirty="0" smtClean="0"/>
              <a:t>Heat exhaustion: a form of physical stress on the body caused by overheating</a:t>
            </a:r>
          </a:p>
          <a:p>
            <a:pPr lvl="2"/>
            <a:r>
              <a:rPr lang="en-US" sz="2000" dirty="0" smtClean="0"/>
              <a:t>Dizziness, heavy sweating, cold/clammy skin, confusion, fainting, rapid pulse, cramps, nausea, vomiting</a:t>
            </a:r>
          </a:p>
          <a:p>
            <a:pPr lvl="1"/>
            <a:r>
              <a:rPr lang="en-US" sz="2400" b="1" u="sng" dirty="0" smtClean="0"/>
              <a:t>Heatstroke: dangerous condition in which the body loses its ability to cool itself through perspiration</a:t>
            </a:r>
          </a:p>
          <a:p>
            <a:pPr lvl="2"/>
            <a:r>
              <a:rPr lang="en-US" sz="2000" dirty="0" smtClean="0"/>
              <a:t>Can result in sudden death</a:t>
            </a:r>
          </a:p>
          <a:p>
            <a:pPr lvl="2"/>
            <a:r>
              <a:rPr lang="en-US" sz="2000" dirty="0" smtClean="0"/>
              <a:t>Call 911 immediately if you notice symptoms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81099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Watching the Weather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287887"/>
            <a:ext cx="10178322" cy="459170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Sun and wind protection</a:t>
            </a:r>
          </a:p>
          <a:p>
            <a:pPr lvl="1"/>
            <a:r>
              <a:rPr lang="en-US" sz="3200" dirty="0" smtClean="0"/>
              <a:t>Windburn</a:t>
            </a:r>
          </a:p>
          <a:p>
            <a:pPr lvl="1"/>
            <a:r>
              <a:rPr lang="en-US" sz="3200" dirty="0" smtClean="0"/>
              <a:t>Sunburn</a:t>
            </a:r>
          </a:p>
          <a:p>
            <a:pPr lvl="1"/>
            <a:r>
              <a:rPr lang="en-US" sz="3200" dirty="0" smtClean="0"/>
              <a:t>Skin cancer</a:t>
            </a:r>
          </a:p>
          <a:p>
            <a:pPr lvl="1"/>
            <a:r>
              <a:rPr lang="en-US" sz="3200" dirty="0" smtClean="0"/>
              <a:t>Eye damage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698" y="382385"/>
            <a:ext cx="2219325" cy="2066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755" y="2114929"/>
            <a:ext cx="2590800" cy="1762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4868" y="3354812"/>
            <a:ext cx="2562225" cy="1781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8243" y="4795551"/>
            <a:ext cx="357187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99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Coping with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Minor injuries:</a:t>
            </a:r>
          </a:p>
          <a:p>
            <a:pPr lvl="1"/>
            <a:r>
              <a:rPr lang="en-US" sz="2400" dirty="0" smtClean="0"/>
              <a:t>Blisters</a:t>
            </a:r>
          </a:p>
          <a:p>
            <a:pPr lvl="1"/>
            <a:r>
              <a:rPr lang="en-US" sz="2400" b="1" u="sng" dirty="0" smtClean="0"/>
              <a:t>Muscle cramps: sudden and sometimes painful contraction of the muscles</a:t>
            </a:r>
          </a:p>
          <a:p>
            <a:pPr lvl="1"/>
            <a:r>
              <a:rPr lang="en-US" sz="2400" b="1" u="sng" dirty="0" smtClean="0"/>
              <a:t>Strains: overstretching and tearing a muscle</a:t>
            </a:r>
          </a:p>
          <a:p>
            <a:pPr lvl="1"/>
            <a:r>
              <a:rPr lang="en-US" sz="2400" b="1" u="sng" dirty="0" smtClean="0"/>
              <a:t>Sprains: injuries to the ligaments around a joint</a:t>
            </a:r>
          </a:p>
          <a:p>
            <a:pPr lvl="1"/>
            <a:r>
              <a:rPr lang="en-US" sz="2400" b="1" u="sng" dirty="0" smtClean="0"/>
              <a:t>Tendonitis: inflammation and swelling in the tendons</a:t>
            </a:r>
            <a:endParaRPr lang="en-US" sz="24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815" y="1128451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07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Coping with Injuries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Major injuries:</a:t>
            </a:r>
          </a:p>
          <a:p>
            <a:pPr lvl="1"/>
            <a:r>
              <a:rPr lang="en-US" sz="3200" dirty="0" smtClean="0"/>
              <a:t>Fractures: broken bones</a:t>
            </a:r>
          </a:p>
          <a:p>
            <a:pPr lvl="1"/>
            <a:r>
              <a:rPr lang="en-US" sz="3200" dirty="0" smtClean="0"/>
              <a:t>Dislocations</a:t>
            </a:r>
          </a:p>
          <a:p>
            <a:pPr lvl="1"/>
            <a:r>
              <a:rPr lang="en-US" sz="3200" dirty="0" smtClean="0"/>
              <a:t>Concussion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813" y="2148774"/>
            <a:ext cx="3967767" cy="26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554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P.R.I.C.E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/>
              <a:t>Protect</a:t>
            </a:r>
          </a:p>
          <a:p>
            <a:r>
              <a:rPr lang="en-US" sz="2800" b="1" u="sng" dirty="0" smtClean="0"/>
              <a:t>Rest</a:t>
            </a:r>
          </a:p>
          <a:p>
            <a:r>
              <a:rPr lang="en-US" sz="2800" b="1" u="sng" dirty="0" smtClean="0"/>
              <a:t>Ice</a:t>
            </a:r>
          </a:p>
          <a:p>
            <a:r>
              <a:rPr lang="en-US" sz="2800" b="1" u="sng" dirty="0" smtClean="0"/>
              <a:t>Compress</a:t>
            </a:r>
          </a:p>
          <a:p>
            <a:r>
              <a:rPr lang="en-US" sz="2800" b="1" u="sng" dirty="0" smtClean="0"/>
              <a:t>Elevate</a:t>
            </a:r>
            <a:endParaRPr lang="en-US" sz="2800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160" y="1765798"/>
            <a:ext cx="6225125" cy="411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584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Florida 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019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Physical Activity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Lesson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996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Activity and Your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Physical activity benefits ALL aspects of your health</a:t>
            </a:r>
          </a:p>
          <a:p>
            <a:endParaRPr lang="en-US" sz="2800" dirty="0"/>
          </a:p>
          <a:p>
            <a:r>
              <a:rPr lang="en-US" sz="2800" b="1" u="sng" dirty="0" smtClean="0"/>
              <a:t>Physical activity: any form of movement that causes your body to use energy</a:t>
            </a:r>
          </a:p>
          <a:p>
            <a:pPr lvl="1"/>
            <a:r>
              <a:rPr lang="en-US" sz="2400" dirty="0" smtClean="0"/>
              <a:t>Doesn’t just mean “working out”</a:t>
            </a:r>
          </a:p>
          <a:p>
            <a:pPr lvl="1"/>
            <a:r>
              <a:rPr lang="en-US" sz="2400" dirty="0" smtClean="0"/>
              <a:t>Also includes walking to school, cleaning your room, or playing sports</a:t>
            </a:r>
          </a:p>
          <a:p>
            <a:endParaRPr lang="en-US" b="1" u="sng" dirty="0"/>
          </a:p>
          <a:p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103" y="1128451"/>
            <a:ext cx="20859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96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26524"/>
            <a:ext cx="10178322" cy="5318975"/>
          </a:xfrm>
        </p:spPr>
        <p:txBody>
          <a:bodyPr>
            <a:noAutofit/>
          </a:bodyPr>
          <a:lstStyle/>
          <a:p>
            <a:r>
              <a:rPr lang="en-US" sz="2400" b="1" u="sng" dirty="0" smtClean="0"/>
              <a:t>Physical Fitness: the ability to carry out daily tasks easily and have enough reserve energy to respond to unexpected demands</a:t>
            </a:r>
          </a:p>
          <a:p>
            <a:pPr lvl="1"/>
            <a:r>
              <a:rPr lang="en-US" sz="2000" dirty="0" smtClean="0"/>
              <a:t>Teens should aim for 60 minutes of physical activity a day.  Hint: you can split it up!</a:t>
            </a:r>
          </a:p>
          <a:p>
            <a:r>
              <a:rPr lang="en-US" sz="2400" b="1" u="sng" dirty="0" smtClean="0"/>
              <a:t>Exercise: purposeful physical activity that is planned, structured, and repetitive, and that improves or maintains physical fitness</a:t>
            </a:r>
          </a:p>
          <a:p>
            <a:pPr lvl="1"/>
            <a:r>
              <a:rPr lang="en-US" sz="2000" dirty="0" smtClean="0"/>
              <a:t>Helps maintain a health weight</a:t>
            </a:r>
          </a:p>
          <a:p>
            <a:pPr lvl="1"/>
            <a:r>
              <a:rPr lang="en-US" sz="2000" dirty="0" smtClean="0"/>
              <a:t>Reduce risk of serious diseases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192" y="3747752"/>
            <a:ext cx="4835211" cy="270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17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and Emotional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252" y="2273122"/>
            <a:ext cx="10178322" cy="3593591"/>
          </a:xfrm>
        </p:spPr>
        <p:txBody>
          <a:bodyPr>
            <a:noAutofit/>
          </a:bodyPr>
          <a:lstStyle/>
          <a:p>
            <a:r>
              <a:rPr lang="en-US" sz="2800" dirty="0" smtClean="0"/>
              <a:t>Stress Relief</a:t>
            </a:r>
          </a:p>
          <a:p>
            <a:endParaRPr lang="en-US" sz="2800" dirty="0" smtClean="0"/>
          </a:p>
          <a:p>
            <a:r>
              <a:rPr lang="en-US" sz="2800" dirty="0" smtClean="0"/>
              <a:t>Mood enhancement</a:t>
            </a:r>
          </a:p>
          <a:p>
            <a:endParaRPr lang="en-US" sz="2800" dirty="0" smtClean="0"/>
          </a:p>
          <a:p>
            <a:r>
              <a:rPr lang="en-US" sz="2800" dirty="0" smtClean="0"/>
              <a:t>Better sleep</a:t>
            </a:r>
          </a:p>
          <a:p>
            <a:endParaRPr lang="en-US" sz="2800" dirty="0" smtClean="0"/>
          </a:p>
          <a:p>
            <a:r>
              <a:rPr lang="en-US" sz="2800" dirty="0" smtClean="0"/>
              <a:t>Improved self-esteem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413" y="2273122"/>
            <a:ext cx="4356547" cy="259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52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134985"/>
            <a:ext cx="10178322" cy="3744608"/>
          </a:xfrm>
        </p:spPr>
        <p:txBody>
          <a:bodyPr>
            <a:noAutofit/>
          </a:bodyPr>
          <a:lstStyle/>
          <a:p>
            <a:r>
              <a:rPr lang="en-US" sz="2800" dirty="0" smtClean="0"/>
              <a:t>Forming friendships through being a member of a sports team, joining a gym, hiking or playing at a nearby park</a:t>
            </a:r>
          </a:p>
          <a:p>
            <a:endParaRPr lang="en-US" sz="2800" dirty="0"/>
          </a:p>
          <a:p>
            <a:r>
              <a:rPr lang="en-US" sz="2800" dirty="0" smtClean="0"/>
              <a:t>Being active as a group can help you achieve and stick with your fitness goals</a:t>
            </a:r>
          </a:p>
          <a:p>
            <a:endParaRPr lang="en-US" sz="2800" dirty="0"/>
          </a:p>
          <a:p>
            <a:r>
              <a:rPr lang="en-US" sz="2800" dirty="0" smtClean="0"/>
              <a:t>Learn skills to improve relationships, teamwork, and sportsmanship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927" y="252151"/>
            <a:ext cx="3580327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of being inactive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262131"/>
            <a:ext cx="10178322" cy="5486400"/>
          </a:xfrm>
        </p:spPr>
        <p:txBody>
          <a:bodyPr/>
          <a:lstStyle/>
          <a:p>
            <a:r>
              <a:rPr lang="en-US" dirty="0" smtClean="0"/>
              <a:t>An inactive lifestyle puts you at risk for a variety of health problems</a:t>
            </a:r>
          </a:p>
          <a:p>
            <a:r>
              <a:rPr lang="en-US" b="1" u="sng" dirty="0" smtClean="0"/>
              <a:t>Sedentary: involving little physical activity</a:t>
            </a:r>
          </a:p>
          <a:p>
            <a:pPr lvl="1"/>
            <a:r>
              <a:rPr lang="en-US" dirty="0" smtClean="0"/>
              <a:t>Watching TV, playing video games, surfing the Internet</a:t>
            </a:r>
          </a:p>
          <a:p>
            <a:r>
              <a:rPr lang="en-US" dirty="0" smtClean="0"/>
              <a:t>Health problems can include:</a:t>
            </a:r>
          </a:p>
          <a:p>
            <a:pPr lvl="1"/>
            <a:r>
              <a:rPr lang="en-US" dirty="0" smtClean="0"/>
              <a:t>Weight gain/obesity</a:t>
            </a:r>
          </a:p>
          <a:p>
            <a:pPr lvl="1"/>
            <a:r>
              <a:rPr lang="en-US" dirty="0" smtClean="0"/>
              <a:t>Cardiovascular disease (heart attack and stroke)</a:t>
            </a:r>
          </a:p>
          <a:p>
            <a:pPr lvl="1"/>
            <a:r>
              <a:rPr lang="en-US" dirty="0" smtClean="0"/>
              <a:t>Certain cancers</a:t>
            </a:r>
          </a:p>
          <a:p>
            <a:pPr lvl="1"/>
            <a:r>
              <a:rPr lang="en-US" dirty="0" smtClean="0"/>
              <a:t>Asthma</a:t>
            </a:r>
          </a:p>
          <a:p>
            <a:pPr lvl="1"/>
            <a:r>
              <a:rPr lang="en-US" dirty="0" smtClean="0"/>
              <a:t>Osteoporosis</a:t>
            </a:r>
          </a:p>
          <a:p>
            <a:pPr lvl="1"/>
            <a:r>
              <a:rPr lang="en-US" dirty="0" smtClean="0"/>
              <a:t>Osteoarthritis</a:t>
            </a:r>
          </a:p>
          <a:p>
            <a:pPr lvl="1"/>
            <a:r>
              <a:rPr lang="en-US" dirty="0" smtClean="0"/>
              <a:t>Psychological problems (stress, anxiety, and depression)</a:t>
            </a:r>
          </a:p>
          <a:p>
            <a:pPr lvl="1"/>
            <a:r>
              <a:rPr lang="en-US" dirty="0" smtClean="0"/>
              <a:t>Premature death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792" y="2360254"/>
            <a:ext cx="4018208" cy="27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2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654</TotalTime>
  <Words>1536</Words>
  <Application>Microsoft Office PowerPoint</Application>
  <PresentationFormat>Widescreen</PresentationFormat>
  <Paragraphs>248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Gill Sans MT</vt:lpstr>
      <vt:lpstr>Impact</vt:lpstr>
      <vt:lpstr>Wingdings</vt:lpstr>
      <vt:lpstr>Badge</vt:lpstr>
      <vt:lpstr>Chapter 12: Physical Activity and Fitness</vt:lpstr>
      <vt:lpstr>Objectives</vt:lpstr>
      <vt:lpstr>Assess Your Health!</vt:lpstr>
      <vt:lpstr>Benefits of Physical Activity</vt:lpstr>
      <vt:lpstr>Physical Activity and Your Health</vt:lpstr>
      <vt:lpstr>Physical Benefits</vt:lpstr>
      <vt:lpstr>Mental and Emotional Benefits</vt:lpstr>
      <vt:lpstr>Social benefits</vt:lpstr>
      <vt:lpstr>Risks of being inactive</vt:lpstr>
      <vt:lpstr>Active Alternatives</vt:lpstr>
      <vt:lpstr>Improving Your Fitness</vt:lpstr>
      <vt:lpstr>Elements of Fitness</vt:lpstr>
      <vt:lpstr>Evaluating your Fitness</vt:lpstr>
      <vt:lpstr>Evaluating your Fitness</vt:lpstr>
      <vt:lpstr>Evaluating Your Fitness</vt:lpstr>
      <vt:lpstr>Fitness Test Scoring Chart</vt:lpstr>
      <vt:lpstr>Getting Fit</vt:lpstr>
      <vt:lpstr>Improving Cardiovascular &amp; Muscular Strength &amp; Endurance</vt:lpstr>
      <vt:lpstr>Planning a Personal Activity Program</vt:lpstr>
      <vt:lpstr>Your Fitness Plan</vt:lpstr>
      <vt:lpstr>Personal Needs</vt:lpstr>
      <vt:lpstr>Types of Activities</vt:lpstr>
      <vt:lpstr>Principles of Building Fitness</vt:lpstr>
      <vt:lpstr>Stages of a Workout</vt:lpstr>
      <vt:lpstr>Tracking Your Progress</vt:lpstr>
      <vt:lpstr>Fitness Safety and Avoiding Injuries</vt:lpstr>
      <vt:lpstr>Safety First</vt:lpstr>
      <vt:lpstr>The right Equipment</vt:lpstr>
      <vt:lpstr>Watching the Weather</vt:lpstr>
      <vt:lpstr>Watching the Weather</vt:lpstr>
      <vt:lpstr>Watching the Weather</vt:lpstr>
      <vt:lpstr>Coping with Injuries</vt:lpstr>
      <vt:lpstr>Coping with Injuries</vt:lpstr>
      <vt:lpstr>THE P.R.I.C.E Procedure</vt:lpstr>
      <vt:lpstr>Reference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12: Physical Activity and Fitness</dc:title>
  <dc:creator>McGehee, Chelsea T.</dc:creator>
  <cp:lastModifiedBy>McGehee, Chelsea T.</cp:lastModifiedBy>
  <cp:revision>18</cp:revision>
  <dcterms:created xsi:type="dcterms:W3CDTF">2017-11-28T18:36:47Z</dcterms:created>
  <dcterms:modified xsi:type="dcterms:W3CDTF">2017-12-01T14:28:41Z</dcterms:modified>
</cp:coreProperties>
</file>