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44A9D-402A-47BE-B9EE-C2795028BFF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2922532-0ABC-4350-B2BF-1E601B1B8475}">
      <dgm:prSet custT="1"/>
      <dgm:spPr/>
      <dgm:t>
        <a:bodyPr/>
        <a:lstStyle/>
        <a:p>
          <a:r>
            <a:rPr lang="en-US" sz="1600" dirty="0"/>
            <a:t>Focus on</a:t>
          </a:r>
        </a:p>
      </dgm:t>
    </dgm:pt>
    <dgm:pt modelId="{6650F0AC-0616-461A-A96A-1036D82969CE}" type="parTrans" cxnId="{5C58CE7C-AE48-4060-8DEB-B3917DFB9EED}">
      <dgm:prSet/>
      <dgm:spPr/>
      <dgm:t>
        <a:bodyPr/>
        <a:lstStyle/>
        <a:p>
          <a:endParaRPr lang="en-US"/>
        </a:p>
      </dgm:t>
    </dgm:pt>
    <dgm:pt modelId="{4B924F52-9F29-42A6-910E-179A5D5275C6}" type="sibTrans" cxnId="{5C58CE7C-AE48-4060-8DEB-B3917DFB9EED}">
      <dgm:prSet/>
      <dgm:spPr/>
      <dgm:t>
        <a:bodyPr/>
        <a:lstStyle/>
        <a:p>
          <a:endParaRPr lang="en-US"/>
        </a:p>
      </dgm:t>
    </dgm:pt>
    <dgm:pt modelId="{F7F76972-68E4-4CF9-A5C3-DD0672FAE670}">
      <dgm:prSet custT="1"/>
      <dgm:spPr/>
      <dgm:t>
        <a:bodyPr/>
        <a:lstStyle/>
        <a:p>
          <a:r>
            <a:rPr lang="en-US" sz="1400"/>
            <a:t>Focus on Fruit: eat a variety of fresh fruit</a:t>
          </a:r>
        </a:p>
      </dgm:t>
    </dgm:pt>
    <dgm:pt modelId="{33029B82-5CBB-48DB-901E-4D1BF46D1E85}" type="parTrans" cxnId="{3842CB8B-9AED-41F9-84D2-A9A484D45554}">
      <dgm:prSet/>
      <dgm:spPr/>
      <dgm:t>
        <a:bodyPr/>
        <a:lstStyle/>
        <a:p>
          <a:endParaRPr lang="en-US"/>
        </a:p>
      </dgm:t>
    </dgm:pt>
    <dgm:pt modelId="{CCC0B586-D469-4F1C-A9E8-6B6AEAA93630}" type="sibTrans" cxnId="{3842CB8B-9AED-41F9-84D2-A9A484D45554}">
      <dgm:prSet/>
      <dgm:spPr/>
      <dgm:t>
        <a:bodyPr/>
        <a:lstStyle/>
        <a:p>
          <a:endParaRPr lang="en-US"/>
        </a:p>
      </dgm:t>
    </dgm:pt>
    <dgm:pt modelId="{E688D17A-09F9-44CF-98CA-93EEFEDEB6AD}">
      <dgm:prSet custT="1"/>
      <dgm:spPr/>
      <dgm:t>
        <a:bodyPr/>
        <a:lstStyle/>
        <a:p>
          <a:r>
            <a:rPr lang="en-US" sz="1600" dirty="0"/>
            <a:t>Vary</a:t>
          </a:r>
        </a:p>
      </dgm:t>
    </dgm:pt>
    <dgm:pt modelId="{F72FDA93-8292-43DF-9752-4ED1A24B29FF}" type="parTrans" cxnId="{819CCF05-26F1-4E2F-97DC-7486380C50C2}">
      <dgm:prSet/>
      <dgm:spPr/>
      <dgm:t>
        <a:bodyPr/>
        <a:lstStyle/>
        <a:p>
          <a:endParaRPr lang="en-US"/>
        </a:p>
      </dgm:t>
    </dgm:pt>
    <dgm:pt modelId="{5AB85EA2-988B-4182-B7D3-1C630FBDBFD4}" type="sibTrans" cxnId="{819CCF05-26F1-4E2F-97DC-7486380C50C2}">
      <dgm:prSet/>
      <dgm:spPr/>
      <dgm:t>
        <a:bodyPr/>
        <a:lstStyle/>
        <a:p>
          <a:endParaRPr lang="en-US"/>
        </a:p>
      </dgm:t>
    </dgm:pt>
    <dgm:pt modelId="{83728E18-4274-482C-8CA1-BD5B2B60D3C5}">
      <dgm:prSet custT="1"/>
      <dgm:spPr/>
      <dgm:t>
        <a:bodyPr/>
        <a:lstStyle/>
        <a:p>
          <a:r>
            <a:rPr lang="en-US" sz="1400" dirty="0"/>
            <a:t>Vary your Vegetable: eat a wide rainbow of veggies</a:t>
          </a:r>
        </a:p>
      </dgm:t>
    </dgm:pt>
    <dgm:pt modelId="{FC6D3A39-4A79-423A-B5E9-3AAC5697928E}" type="parTrans" cxnId="{57B55F83-7DC6-49D0-BD9C-8CD5951A2295}">
      <dgm:prSet/>
      <dgm:spPr/>
      <dgm:t>
        <a:bodyPr/>
        <a:lstStyle/>
        <a:p>
          <a:endParaRPr lang="en-US"/>
        </a:p>
      </dgm:t>
    </dgm:pt>
    <dgm:pt modelId="{D35B8F7B-DD74-4EE2-B74E-DE0AD2B91D48}" type="sibTrans" cxnId="{57B55F83-7DC6-49D0-BD9C-8CD5951A2295}">
      <dgm:prSet/>
      <dgm:spPr/>
      <dgm:t>
        <a:bodyPr/>
        <a:lstStyle/>
        <a:p>
          <a:endParaRPr lang="en-US"/>
        </a:p>
      </dgm:t>
    </dgm:pt>
    <dgm:pt modelId="{117C6D7C-1C47-491C-AECC-06873E171E0F}">
      <dgm:prSet custT="1"/>
      <dgm:spPr/>
      <dgm:t>
        <a:bodyPr/>
        <a:lstStyle/>
        <a:p>
          <a:r>
            <a:rPr lang="en-US" sz="1600" dirty="0"/>
            <a:t>Get</a:t>
          </a:r>
        </a:p>
      </dgm:t>
    </dgm:pt>
    <dgm:pt modelId="{A0299FEC-DE84-4917-A0B2-621465755FB1}" type="parTrans" cxnId="{A28680EE-A267-45AC-BD7E-F5F3A970F22C}">
      <dgm:prSet/>
      <dgm:spPr/>
      <dgm:t>
        <a:bodyPr/>
        <a:lstStyle/>
        <a:p>
          <a:endParaRPr lang="en-US"/>
        </a:p>
      </dgm:t>
    </dgm:pt>
    <dgm:pt modelId="{0422D66D-6731-448E-8D57-392108FA3050}" type="sibTrans" cxnId="{A28680EE-A267-45AC-BD7E-F5F3A970F22C}">
      <dgm:prSet/>
      <dgm:spPr/>
      <dgm:t>
        <a:bodyPr/>
        <a:lstStyle/>
        <a:p>
          <a:endParaRPr lang="en-US"/>
        </a:p>
      </dgm:t>
    </dgm:pt>
    <dgm:pt modelId="{3C60745A-51C5-44FE-BA9B-B760F99E0C27}">
      <dgm:prSet custT="1"/>
      <dgm:spPr/>
      <dgm:t>
        <a:bodyPr/>
        <a:lstStyle/>
        <a:p>
          <a:r>
            <a:rPr lang="en-US" sz="1400" dirty="0"/>
            <a:t>Get your Calcium-rich foods: milk, yogurt, cheese</a:t>
          </a:r>
        </a:p>
      </dgm:t>
    </dgm:pt>
    <dgm:pt modelId="{FD4FD019-55B8-46BF-B50C-EA06532EA3C5}" type="parTrans" cxnId="{A7CBD96A-2C24-4F7A-B31B-1DEC362DB78E}">
      <dgm:prSet/>
      <dgm:spPr/>
      <dgm:t>
        <a:bodyPr/>
        <a:lstStyle/>
        <a:p>
          <a:endParaRPr lang="en-US"/>
        </a:p>
      </dgm:t>
    </dgm:pt>
    <dgm:pt modelId="{FF416C7F-93AB-425A-BF2D-43FE40757F32}" type="sibTrans" cxnId="{A7CBD96A-2C24-4F7A-B31B-1DEC362DB78E}">
      <dgm:prSet/>
      <dgm:spPr/>
      <dgm:t>
        <a:bodyPr/>
        <a:lstStyle/>
        <a:p>
          <a:endParaRPr lang="en-US"/>
        </a:p>
      </dgm:t>
    </dgm:pt>
    <dgm:pt modelId="{003B86E7-E322-4286-8328-804621564148}">
      <dgm:prSet custT="1"/>
      <dgm:spPr/>
      <dgm:t>
        <a:bodyPr/>
        <a:lstStyle/>
        <a:p>
          <a:r>
            <a:rPr lang="en-US" sz="1600" dirty="0"/>
            <a:t>Make</a:t>
          </a:r>
        </a:p>
      </dgm:t>
    </dgm:pt>
    <dgm:pt modelId="{F26840C2-A18F-46A5-8117-02484183C495}" type="parTrans" cxnId="{9AA2DA86-7B12-4CCF-8254-ABA4180EDEB2}">
      <dgm:prSet/>
      <dgm:spPr/>
      <dgm:t>
        <a:bodyPr/>
        <a:lstStyle/>
        <a:p>
          <a:endParaRPr lang="en-US"/>
        </a:p>
      </dgm:t>
    </dgm:pt>
    <dgm:pt modelId="{2CE63080-E9A3-4C16-85BA-2E9A5EF3AB9C}" type="sibTrans" cxnId="{9AA2DA86-7B12-4CCF-8254-ABA4180EDEB2}">
      <dgm:prSet/>
      <dgm:spPr/>
      <dgm:t>
        <a:bodyPr/>
        <a:lstStyle/>
        <a:p>
          <a:endParaRPr lang="en-US"/>
        </a:p>
      </dgm:t>
    </dgm:pt>
    <dgm:pt modelId="{03C99CA4-3202-416B-BCB4-9EF9AB02246B}">
      <dgm:prSet custT="1"/>
      <dgm:spPr/>
      <dgm:t>
        <a:bodyPr/>
        <a:lstStyle/>
        <a:p>
          <a:r>
            <a:rPr lang="en-US" sz="1400" dirty="0"/>
            <a:t>Make half your grains whole: at least 3 ounces of brown rice or whole-grain cereals, breads, crackers, and pasta</a:t>
          </a:r>
        </a:p>
      </dgm:t>
    </dgm:pt>
    <dgm:pt modelId="{FDD4B38C-E1C7-4A65-A2C0-574AFE932969}" type="parTrans" cxnId="{B6A73427-8164-4FA7-AE3D-47AC565D444B}">
      <dgm:prSet/>
      <dgm:spPr/>
      <dgm:t>
        <a:bodyPr/>
        <a:lstStyle/>
        <a:p>
          <a:endParaRPr lang="en-US"/>
        </a:p>
      </dgm:t>
    </dgm:pt>
    <dgm:pt modelId="{72023D22-D62B-4416-A075-45A20B4E1A8A}" type="sibTrans" cxnId="{B6A73427-8164-4FA7-AE3D-47AC565D444B}">
      <dgm:prSet/>
      <dgm:spPr/>
      <dgm:t>
        <a:bodyPr/>
        <a:lstStyle/>
        <a:p>
          <a:endParaRPr lang="en-US"/>
        </a:p>
      </dgm:t>
    </dgm:pt>
    <dgm:pt modelId="{93372790-D8A4-4438-9475-6354330CF717}">
      <dgm:prSet custT="1"/>
      <dgm:spPr/>
      <dgm:t>
        <a:bodyPr/>
        <a:lstStyle/>
        <a:p>
          <a:r>
            <a:rPr lang="en-US" sz="1600" dirty="0"/>
            <a:t>Go</a:t>
          </a:r>
        </a:p>
      </dgm:t>
    </dgm:pt>
    <dgm:pt modelId="{C2BC0CEC-F6A3-4508-8BD4-7B8C01574FD5}" type="parTrans" cxnId="{CAF40482-6054-44AD-9303-0C1A48F4B2C3}">
      <dgm:prSet/>
      <dgm:spPr/>
      <dgm:t>
        <a:bodyPr/>
        <a:lstStyle/>
        <a:p>
          <a:endParaRPr lang="en-US"/>
        </a:p>
      </dgm:t>
    </dgm:pt>
    <dgm:pt modelId="{86B188E9-0B9C-47B9-940B-4CEB39993CAB}" type="sibTrans" cxnId="{CAF40482-6054-44AD-9303-0C1A48F4B2C3}">
      <dgm:prSet/>
      <dgm:spPr/>
      <dgm:t>
        <a:bodyPr/>
        <a:lstStyle/>
        <a:p>
          <a:endParaRPr lang="en-US"/>
        </a:p>
      </dgm:t>
    </dgm:pt>
    <dgm:pt modelId="{810B4088-56FD-47CC-A2D7-958EEF7D08C1}">
      <dgm:prSet custT="1"/>
      <dgm:spPr/>
      <dgm:t>
        <a:bodyPr/>
        <a:lstStyle/>
        <a:p>
          <a:r>
            <a:rPr lang="en-US" sz="1400" dirty="0"/>
            <a:t>Go lean with protein: lean meats such as poultry</a:t>
          </a:r>
        </a:p>
      </dgm:t>
    </dgm:pt>
    <dgm:pt modelId="{03B5F4C1-C872-45A2-A794-F99380F4606E}" type="parTrans" cxnId="{75D90457-C063-45C9-9CE1-E6A964089E22}">
      <dgm:prSet/>
      <dgm:spPr/>
      <dgm:t>
        <a:bodyPr/>
        <a:lstStyle/>
        <a:p>
          <a:endParaRPr lang="en-US"/>
        </a:p>
      </dgm:t>
    </dgm:pt>
    <dgm:pt modelId="{27E06604-68D2-4E6E-8481-ADDE0D653E60}" type="sibTrans" cxnId="{75D90457-C063-45C9-9CE1-E6A964089E22}">
      <dgm:prSet/>
      <dgm:spPr/>
      <dgm:t>
        <a:bodyPr/>
        <a:lstStyle/>
        <a:p>
          <a:endParaRPr lang="en-US"/>
        </a:p>
      </dgm:t>
    </dgm:pt>
    <dgm:pt modelId="{93FF2BA4-9C29-473E-AB6E-25BA5DAF559E}">
      <dgm:prSet custT="1"/>
      <dgm:spPr/>
      <dgm:t>
        <a:bodyPr/>
        <a:lstStyle/>
        <a:p>
          <a:r>
            <a:rPr lang="en-US" sz="1600" dirty="0"/>
            <a:t>Limit</a:t>
          </a:r>
        </a:p>
      </dgm:t>
    </dgm:pt>
    <dgm:pt modelId="{23F087AB-2688-4F51-B244-E429FF7035DA}" type="parTrans" cxnId="{24388F18-73FE-41BC-B39B-D20B1A3CC4A0}">
      <dgm:prSet/>
      <dgm:spPr/>
      <dgm:t>
        <a:bodyPr/>
        <a:lstStyle/>
        <a:p>
          <a:endParaRPr lang="en-US"/>
        </a:p>
      </dgm:t>
    </dgm:pt>
    <dgm:pt modelId="{99709C93-70BF-412B-8E0A-B800A345D75D}" type="sibTrans" cxnId="{24388F18-73FE-41BC-B39B-D20B1A3CC4A0}">
      <dgm:prSet/>
      <dgm:spPr/>
      <dgm:t>
        <a:bodyPr/>
        <a:lstStyle/>
        <a:p>
          <a:endParaRPr lang="en-US"/>
        </a:p>
      </dgm:t>
    </dgm:pt>
    <dgm:pt modelId="{048427F2-8819-4A05-B7B5-96821CE188B8}">
      <dgm:prSet custT="1"/>
      <dgm:spPr/>
      <dgm:t>
        <a:bodyPr/>
        <a:lstStyle/>
        <a:p>
          <a:r>
            <a:rPr lang="en-US" sz="1400" dirty="0"/>
            <a:t>Limit certain foods: avoid foods high in saturated and trans fat, limit foods with high salt and added sugar</a:t>
          </a:r>
        </a:p>
      </dgm:t>
    </dgm:pt>
    <dgm:pt modelId="{A64853E9-2274-4461-B835-962AB66BE897}" type="parTrans" cxnId="{4362D9D0-A1AF-486C-AF05-35899428C8CA}">
      <dgm:prSet/>
      <dgm:spPr/>
      <dgm:t>
        <a:bodyPr/>
        <a:lstStyle/>
        <a:p>
          <a:endParaRPr lang="en-US"/>
        </a:p>
      </dgm:t>
    </dgm:pt>
    <dgm:pt modelId="{E13C6D85-494D-4FE4-8695-1093BA02B33E}" type="sibTrans" cxnId="{4362D9D0-A1AF-486C-AF05-35899428C8CA}">
      <dgm:prSet/>
      <dgm:spPr/>
      <dgm:t>
        <a:bodyPr/>
        <a:lstStyle/>
        <a:p>
          <a:endParaRPr lang="en-US"/>
        </a:p>
      </dgm:t>
    </dgm:pt>
    <dgm:pt modelId="{3EAE83EF-DDC0-4695-A25C-B762DFCDC574}" type="pres">
      <dgm:prSet presAssocID="{04644A9D-402A-47BE-B9EE-C2795028BF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B7CB4-4C62-461E-9ABF-2C4030B5C052}" type="pres">
      <dgm:prSet presAssocID="{02922532-0ABC-4350-B2BF-1E601B1B8475}" presName="linNode" presStyleCnt="0"/>
      <dgm:spPr/>
    </dgm:pt>
    <dgm:pt modelId="{04DA1D1A-7716-4E31-AD94-4E3F02F0DD02}" type="pres">
      <dgm:prSet presAssocID="{02922532-0ABC-4350-B2BF-1E601B1B8475}" presName="parentText" presStyleLbl="alignNode1" presStyleIdx="0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EC850A8D-83F4-42E1-8594-AF0C301354CA}" type="pres">
      <dgm:prSet presAssocID="{02922532-0ABC-4350-B2BF-1E601B1B8475}" presName="descendantText" presStyleLbl="alignAccFollowNode1" presStyleIdx="0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3A996965-5FCF-48C8-B62F-648199D99590}" type="pres">
      <dgm:prSet presAssocID="{4B924F52-9F29-42A6-910E-179A5D5275C6}" presName="sp" presStyleCnt="0"/>
      <dgm:spPr/>
    </dgm:pt>
    <dgm:pt modelId="{2146BFCB-040C-4FA9-B607-67D67FE814B1}" type="pres">
      <dgm:prSet presAssocID="{E688D17A-09F9-44CF-98CA-93EEFEDEB6AD}" presName="linNode" presStyleCnt="0"/>
      <dgm:spPr/>
    </dgm:pt>
    <dgm:pt modelId="{DAB7762D-3AAE-4A5B-A111-D8FC69F55C74}" type="pres">
      <dgm:prSet presAssocID="{E688D17A-09F9-44CF-98CA-93EEFEDEB6AD}" presName="parentText" presStyleLbl="alignNode1" presStyleIdx="1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B45FF73C-B1A4-4D16-BA91-3268442B3002}" type="pres">
      <dgm:prSet presAssocID="{E688D17A-09F9-44CF-98CA-93EEFEDEB6AD}" presName="descendantText" presStyleLbl="alignAccFollowNode1" presStyleIdx="1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E59113B6-6685-45EE-80E3-9240C28A671D}" type="pres">
      <dgm:prSet presAssocID="{5AB85EA2-988B-4182-B7D3-1C630FBDBFD4}" presName="sp" presStyleCnt="0"/>
      <dgm:spPr/>
    </dgm:pt>
    <dgm:pt modelId="{032F76C0-89A9-4F45-BFFF-BD068922E478}" type="pres">
      <dgm:prSet presAssocID="{117C6D7C-1C47-491C-AECC-06873E171E0F}" presName="linNode" presStyleCnt="0"/>
      <dgm:spPr/>
    </dgm:pt>
    <dgm:pt modelId="{9A0494AA-F95A-454A-9069-04F815A1CA44}" type="pres">
      <dgm:prSet presAssocID="{117C6D7C-1C47-491C-AECC-06873E171E0F}" presName="parentText" presStyleLbl="alignNode1" presStyleIdx="2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2A8AF671-C52B-4029-804A-DD35C41DB2A9}" type="pres">
      <dgm:prSet presAssocID="{117C6D7C-1C47-491C-AECC-06873E171E0F}" presName="descendantText" presStyleLbl="alignAccFollowNode1" presStyleIdx="2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BED411A5-DEA4-4E14-9BE3-074E96509F22}" type="pres">
      <dgm:prSet presAssocID="{0422D66D-6731-448E-8D57-392108FA3050}" presName="sp" presStyleCnt="0"/>
      <dgm:spPr/>
    </dgm:pt>
    <dgm:pt modelId="{66A74DE3-CF76-4B03-8A8F-9326C2929ADC}" type="pres">
      <dgm:prSet presAssocID="{003B86E7-E322-4286-8328-804621564148}" presName="linNode" presStyleCnt="0"/>
      <dgm:spPr/>
    </dgm:pt>
    <dgm:pt modelId="{4D347DBC-85C0-4728-8CF4-6FB3B405AF87}" type="pres">
      <dgm:prSet presAssocID="{003B86E7-E322-4286-8328-804621564148}" presName="parentText" presStyleLbl="alignNode1" presStyleIdx="3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0B97C0D7-1816-4987-B2ED-6A147351FD90}" type="pres">
      <dgm:prSet presAssocID="{003B86E7-E322-4286-8328-804621564148}" presName="descendantText" presStyleLbl="alignAccFollowNode1" presStyleIdx="3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D16BCA8C-D206-4B25-9CE2-36EF18D454E6}" type="pres">
      <dgm:prSet presAssocID="{2CE63080-E9A3-4C16-85BA-2E9A5EF3AB9C}" presName="sp" presStyleCnt="0"/>
      <dgm:spPr/>
    </dgm:pt>
    <dgm:pt modelId="{CFE1C43D-2901-41CF-BBC3-A058AD719E58}" type="pres">
      <dgm:prSet presAssocID="{93372790-D8A4-4438-9475-6354330CF717}" presName="linNode" presStyleCnt="0"/>
      <dgm:spPr/>
    </dgm:pt>
    <dgm:pt modelId="{BF8766DB-7D62-454B-9A5E-4E2D7731F7CC}" type="pres">
      <dgm:prSet presAssocID="{93372790-D8A4-4438-9475-6354330CF717}" presName="parentText" presStyleLbl="alignNode1" presStyleIdx="4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73C4E61D-8F6C-469B-BD96-EB107E2842BC}" type="pres">
      <dgm:prSet presAssocID="{93372790-D8A4-4438-9475-6354330CF717}" presName="descendantText" presStyleLbl="alignAccFollowNode1" presStyleIdx="4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D0A735BF-A50D-487C-B054-08E471AE688E}" type="pres">
      <dgm:prSet presAssocID="{86B188E9-0B9C-47B9-940B-4CEB39993CAB}" presName="sp" presStyleCnt="0"/>
      <dgm:spPr/>
    </dgm:pt>
    <dgm:pt modelId="{8DBCC857-CF07-4A78-9ACE-05F4082B520C}" type="pres">
      <dgm:prSet presAssocID="{93FF2BA4-9C29-473E-AB6E-25BA5DAF559E}" presName="linNode" presStyleCnt="0"/>
      <dgm:spPr/>
    </dgm:pt>
    <dgm:pt modelId="{BC3F3F0E-2CEA-4A40-847E-00455BC69446}" type="pres">
      <dgm:prSet presAssocID="{93FF2BA4-9C29-473E-AB6E-25BA5DAF559E}" presName="parentText" presStyleLbl="alignNode1" presStyleIdx="5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73D3EC9F-5F37-4E3C-9A96-A906A5454969}" type="pres">
      <dgm:prSet presAssocID="{93FF2BA4-9C29-473E-AB6E-25BA5DAF559E}" presName="descendantText" presStyleLbl="alignAccFollowNode1" presStyleIdx="5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57B55F83-7DC6-49D0-BD9C-8CD5951A2295}" srcId="{E688D17A-09F9-44CF-98CA-93EEFEDEB6AD}" destId="{83728E18-4274-482C-8CA1-BD5B2B60D3C5}" srcOrd="0" destOrd="0" parTransId="{FC6D3A39-4A79-423A-B5E9-3AAC5697928E}" sibTransId="{D35B8F7B-DD74-4EE2-B74E-DE0AD2B91D48}"/>
    <dgm:cxn modelId="{07EAFA06-55D1-4AAE-A1D7-09E09C006FD4}" type="presOf" srcId="{04644A9D-402A-47BE-B9EE-C2795028BFFF}" destId="{3EAE83EF-DDC0-4695-A25C-B762DFCDC574}" srcOrd="0" destOrd="0" presId="urn:microsoft.com/office/officeart/2016/7/layout/VerticalSolidActionList"/>
    <dgm:cxn modelId="{D4A3042E-7902-4552-BDAA-5DAABAF4DA74}" type="presOf" srcId="{003B86E7-E322-4286-8328-804621564148}" destId="{4D347DBC-85C0-4728-8CF4-6FB3B405AF87}" srcOrd="0" destOrd="0" presId="urn:microsoft.com/office/officeart/2016/7/layout/VerticalSolidActionList"/>
    <dgm:cxn modelId="{4362D9D0-A1AF-486C-AF05-35899428C8CA}" srcId="{93FF2BA4-9C29-473E-AB6E-25BA5DAF559E}" destId="{048427F2-8819-4A05-B7B5-96821CE188B8}" srcOrd="0" destOrd="0" parTransId="{A64853E9-2274-4461-B835-962AB66BE897}" sibTransId="{E13C6D85-494D-4FE4-8695-1093BA02B33E}"/>
    <dgm:cxn modelId="{11B7212F-C207-4598-A88E-CBD55CD0B613}" type="presOf" srcId="{F7F76972-68E4-4CF9-A5C3-DD0672FAE670}" destId="{EC850A8D-83F4-42E1-8594-AF0C301354CA}" srcOrd="0" destOrd="0" presId="urn:microsoft.com/office/officeart/2016/7/layout/VerticalSolidActionList"/>
    <dgm:cxn modelId="{2F88DF93-92F9-4743-8681-25A9AD67D84E}" type="presOf" srcId="{048427F2-8819-4A05-B7B5-96821CE188B8}" destId="{73D3EC9F-5F37-4E3C-9A96-A906A5454969}" srcOrd="0" destOrd="0" presId="urn:microsoft.com/office/officeart/2016/7/layout/VerticalSolidActionList"/>
    <dgm:cxn modelId="{15C4C6CF-E360-476D-8B71-B5D76AF4A008}" type="presOf" srcId="{03C99CA4-3202-416B-BCB4-9EF9AB02246B}" destId="{0B97C0D7-1816-4987-B2ED-6A147351FD90}" srcOrd="0" destOrd="0" presId="urn:microsoft.com/office/officeart/2016/7/layout/VerticalSolidActionList"/>
    <dgm:cxn modelId="{B7B880FF-E3F5-4019-902B-EA9B2B475E73}" type="presOf" srcId="{117C6D7C-1C47-491C-AECC-06873E171E0F}" destId="{9A0494AA-F95A-454A-9069-04F815A1CA44}" srcOrd="0" destOrd="0" presId="urn:microsoft.com/office/officeart/2016/7/layout/VerticalSolidActionList"/>
    <dgm:cxn modelId="{5C58CE7C-AE48-4060-8DEB-B3917DFB9EED}" srcId="{04644A9D-402A-47BE-B9EE-C2795028BFFF}" destId="{02922532-0ABC-4350-B2BF-1E601B1B8475}" srcOrd="0" destOrd="0" parTransId="{6650F0AC-0616-461A-A96A-1036D82969CE}" sibTransId="{4B924F52-9F29-42A6-910E-179A5D5275C6}"/>
    <dgm:cxn modelId="{75D90457-C063-45C9-9CE1-E6A964089E22}" srcId="{93372790-D8A4-4438-9475-6354330CF717}" destId="{810B4088-56FD-47CC-A2D7-958EEF7D08C1}" srcOrd="0" destOrd="0" parTransId="{03B5F4C1-C872-45A2-A794-F99380F4606E}" sibTransId="{27E06604-68D2-4E6E-8481-ADDE0D653E60}"/>
    <dgm:cxn modelId="{8BDFAA21-BAD9-4372-A9ED-7D3BCF397AD8}" type="presOf" srcId="{93372790-D8A4-4438-9475-6354330CF717}" destId="{BF8766DB-7D62-454B-9A5E-4E2D7731F7CC}" srcOrd="0" destOrd="0" presId="urn:microsoft.com/office/officeart/2016/7/layout/VerticalSolidActionList"/>
    <dgm:cxn modelId="{819CCF05-26F1-4E2F-97DC-7486380C50C2}" srcId="{04644A9D-402A-47BE-B9EE-C2795028BFFF}" destId="{E688D17A-09F9-44CF-98CA-93EEFEDEB6AD}" srcOrd="1" destOrd="0" parTransId="{F72FDA93-8292-43DF-9752-4ED1A24B29FF}" sibTransId="{5AB85EA2-988B-4182-B7D3-1C630FBDBFD4}"/>
    <dgm:cxn modelId="{3842CB8B-9AED-41F9-84D2-A9A484D45554}" srcId="{02922532-0ABC-4350-B2BF-1E601B1B8475}" destId="{F7F76972-68E4-4CF9-A5C3-DD0672FAE670}" srcOrd="0" destOrd="0" parTransId="{33029B82-5CBB-48DB-901E-4D1BF46D1E85}" sibTransId="{CCC0B586-D469-4F1C-A9E8-6B6AEAA93630}"/>
    <dgm:cxn modelId="{32606AA7-4FE9-4D20-938A-7A6C4C785FF1}" type="presOf" srcId="{93FF2BA4-9C29-473E-AB6E-25BA5DAF559E}" destId="{BC3F3F0E-2CEA-4A40-847E-00455BC69446}" srcOrd="0" destOrd="0" presId="urn:microsoft.com/office/officeart/2016/7/layout/VerticalSolidActionList"/>
    <dgm:cxn modelId="{02217CEF-F400-4094-9846-6966DFD90D32}" type="presOf" srcId="{02922532-0ABC-4350-B2BF-1E601B1B8475}" destId="{04DA1D1A-7716-4E31-AD94-4E3F02F0DD02}" srcOrd="0" destOrd="0" presId="urn:microsoft.com/office/officeart/2016/7/layout/VerticalSolidActionList"/>
    <dgm:cxn modelId="{9AA2DA86-7B12-4CCF-8254-ABA4180EDEB2}" srcId="{04644A9D-402A-47BE-B9EE-C2795028BFFF}" destId="{003B86E7-E322-4286-8328-804621564148}" srcOrd="3" destOrd="0" parTransId="{F26840C2-A18F-46A5-8117-02484183C495}" sibTransId="{2CE63080-E9A3-4C16-85BA-2E9A5EF3AB9C}"/>
    <dgm:cxn modelId="{CAF40482-6054-44AD-9303-0C1A48F4B2C3}" srcId="{04644A9D-402A-47BE-B9EE-C2795028BFFF}" destId="{93372790-D8A4-4438-9475-6354330CF717}" srcOrd="4" destOrd="0" parTransId="{C2BC0CEC-F6A3-4508-8BD4-7B8C01574FD5}" sibTransId="{86B188E9-0B9C-47B9-940B-4CEB39993CAB}"/>
    <dgm:cxn modelId="{24388F18-73FE-41BC-B39B-D20B1A3CC4A0}" srcId="{04644A9D-402A-47BE-B9EE-C2795028BFFF}" destId="{93FF2BA4-9C29-473E-AB6E-25BA5DAF559E}" srcOrd="5" destOrd="0" parTransId="{23F087AB-2688-4F51-B244-E429FF7035DA}" sibTransId="{99709C93-70BF-412B-8E0A-B800A345D75D}"/>
    <dgm:cxn modelId="{B6A73427-8164-4FA7-AE3D-47AC565D444B}" srcId="{003B86E7-E322-4286-8328-804621564148}" destId="{03C99CA4-3202-416B-BCB4-9EF9AB02246B}" srcOrd="0" destOrd="0" parTransId="{FDD4B38C-E1C7-4A65-A2C0-574AFE932969}" sibTransId="{72023D22-D62B-4416-A075-45A20B4E1A8A}"/>
    <dgm:cxn modelId="{F04858AC-4185-4B3D-A331-B1244AC41315}" type="presOf" srcId="{83728E18-4274-482C-8CA1-BD5B2B60D3C5}" destId="{B45FF73C-B1A4-4D16-BA91-3268442B3002}" srcOrd="0" destOrd="0" presId="urn:microsoft.com/office/officeart/2016/7/layout/VerticalSolidActionList"/>
    <dgm:cxn modelId="{A28680EE-A267-45AC-BD7E-F5F3A970F22C}" srcId="{04644A9D-402A-47BE-B9EE-C2795028BFFF}" destId="{117C6D7C-1C47-491C-AECC-06873E171E0F}" srcOrd="2" destOrd="0" parTransId="{A0299FEC-DE84-4917-A0B2-621465755FB1}" sibTransId="{0422D66D-6731-448E-8D57-392108FA3050}"/>
    <dgm:cxn modelId="{EBE403F6-6BE5-43F4-91B1-C64A3B8361EB}" type="presOf" srcId="{810B4088-56FD-47CC-A2D7-958EEF7D08C1}" destId="{73C4E61D-8F6C-469B-BD96-EB107E2842BC}" srcOrd="0" destOrd="0" presId="urn:microsoft.com/office/officeart/2016/7/layout/VerticalSolidActionList"/>
    <dgm:cxn modelId="{59DB6A36-0F94-47DE-94EB-739D51BACF8A}" type="presOf" srcId="{E688D17A-09F9-44CF-98CA-93EEFEDEB6AD}" destId="{DAB7762D-3AAE-4A5B-A111-D8FC69F55C74}" srcOrd="0" destOrd="0" presId="urn:microsoft.com/office/officeart/2016/7/layout/VerticalSolidActionList"/>
    <dgm:cxn modelId="{A7CBD96A-2C24-4F7A-B31B-1DEC362DB78E}" srcId="{117C6D7C-1C47-491C-AECC-06873E171E0F}" destId="{3C60745A-51C5-44FE-BA9B-B760F99E0C27}" srcOrd="0" destOrd="0" parTransId="{FD4FD019-55B8-46BF-B50C-EA06532EA3C5}" sibTransId="{FF416C7F-93AB-425A-BF2D-43FE40757F32}"/>
    <dgm:cxn modelId="{2B9FAFDE-435C-401F-9C73-63C52AFBB669}" type="presOf" srcId="{3C60745A-51C5-44FE-BA9B-B760F99E0C27}" destId="{2A8AF671-C52B-4029-804A-DD35C41DB2A9}" srcOrd="0" destOrd="0" presId="urn:microsoft.com/office/officeart/2016/7/layout/VerticalSolidActionList"/>
    <dgm:cxn modelId="{E3561AE6-0EF9-4A45-85D6-70BA7DFD1F81}" type="presParOf" srcId="{3EAE83EF-DDC0-4695-A25C-B762DFCDC574}" destId="{9A7B7CB4-4C62-461E-9ABF-2C4030B5C052}" srcOrd="0" destOrd="0" presId="urn:microsoft.com/office/officeart/2016/7/layout/VerticalSolidActionList"/>
    <dgm:cxn modelId="{6D6E0877-7E12-4A7D-8F0C-CEA3649752EC}" type="presParOf" srcId="{9A7B7CB4-4C62-461E-9ABF-2C4030B5C052}" destId="{04DA1D1A-7716-4E31-AD94-4E3F02F0DD02}" srcOrd="0" destOrd="0" presId="urn:microsoft.com/office/officeart/2016/7/layout/VerticalSolidActionList"/>
    <dgm:cxn modelId="{5BF8D5B4-740F-46AD-873B-6E8667158697}" type="presParOf" srcId="{9A7B7CB4-4C62-461E-9ABF-2C4030B5C052}" destId="{EC850A8D-83F4-42E1-8594-AF0C301354CA}" srcOrd="1" destOrd="0" presId="urn:microsoft.com/office/officeart/2016/7/layout/VerticalSolidActionList"/>
    <dgm:cxn modelId="{AB04B3EB-9943-4838-9784-EEA2DEA1B178}" type="presParOf" srcId="{3EAE83EF-DDC0-4695-A25C-B762DFCDC574}" destId="{3A996965-5FCF-48C8-B62F-648199D99590}" srcOrd="1" destOrd="0" presId="urn:microsoft.com/office/officeart/2016/7/layout/VerticalSolidActionList"/>
    <dgm:cxn modelId="{D1B8E330-026F-481D-8171-0C5232D46796}" type="presParOf" srcId="{3EAE83EF-DDC0-4695-A25C-B762DFCDC574}" destId="{2146BFCB-040C-4FA9-B607-67D67FE814B1}" srcOrd="2" destOrd="0" presId="urn:microsoft.com/office/officeart/2016/7/layout/VerticalSolidActionList"/>
    <dgm:cxn modelId="{1E02E3D5-1391-4C66-856D-CA266DEA5CD3}" type="presParOf" srcId="{2146BFCB-040C-4FA9-B607-67D67FE814B1}" destId="{DAB7762D-3AAE-4A5B-A111-D8FC69F55C74}" srcOrd="0" destOrd="0" presId="urn:microsoft.com/office/officeart/2016/7/layout/VerticalSolidActionList"/>
    <dgm:cxn modelId="{B06C00E2-6FAC-4959-8B19-A4C8486789A4}" type="presParOf" srcId="{2146BFCB-040C-4FA9-B607-67D67FE814B1}" destId="{B45FF73C-B1A4-4D16-BA91-3268442B3002}" srcOrd="1" destOrd="0" presId="urn:microsoft.com/office/officeart/2016/7/layout/VerticalSolidActionList"/>
    <dgm:cxn modelId="{BBCB7EB7-EF16-4658-8245-607EAB3C6BC0}" type="presParOf" srcId="{3EAE83EF-DDC0-4695-A25C-B762DFCDC574}" destId="{E59113B6-6685-45EE-80E3-9240C28A671D}" srcOrd="3" destOrd="0" presId="urn:microsoft.com/office/officeart/2016/7/layout/VerticalSolidActionList"/>
    <dgm:cxn modelId="{BCA40B88-9FB3-4827-BF16-35B6615E9A5F}" type="presParOf" srcId="{3EAE83EF-DDC0-4695-A25C-B762DFCDC574}" destId="{032F76C0-89A9-4F45-BFFF-BD068922E478}" srcOrd="4" destOrd="0" presId="urn:microsoft.com/office/officeart/2016/7/layout/VerticalSolidActionList"/>
    <dgm:cxn modelId="{0E4BD711-EA8B-4188-AD8A-103EA18C6871}" type="presParOf" srcId="{032F76C0-89A9-4F45-BFFF-BD068922E478}" destId="{9A0494AA-F95A-454A-9069-04F815A1CA44}" srcOrd="0" destOrd="0" presId="urn:microsoft.com/office/officeart/2016/7/layout/VerticalSolidActionList"/>
    <dgm:cxn modelId="{50089FD1-8460-493B-A9E8-5902EFC01B60}" type="presParOf" srcId="{032F76C0-89A9-4F45-BFFF-BD068922E478}" destId="{2A8AF671-C52B-4029-804A-DD35C41DB2A9}" srcOrd="1" destOrd="0" presId="urn:microsoft.com/office/officeart/2016/7/layout/VerticalSolidActionList"/>
    <dgm:cxn modelId="{BA559CFC-49CC-4428-99BC-DAF1F5629610}" type="presParOf" srcId="{3EAE83EF-DDC0-4695-A25C-B762DFCDC574}" destId="{BED411A5-DEA4-4E14-9BE3-074E96509F22}" srcOrd="5" destOrd="0" presId="urn:microsoft.com/office/officeart/2016/7/layout/VerticalSolidActionList"/>
    <dgm:cxn modelId="{D4EB733A-9A3D-4D7F-BC68-A4AF6D20ED44}" type="presParOf" srcId="{3EAE83EF-DDC0-4695-A25C-B762DFCDC574}" destId="{66A74DE3-CF76-4B03-8A8F-9326C2929ADC}" srcOrd="6" destOrd="0" presId="urn:microsoft.com/office/officeart/2016/7/layout/VerticalSolidActionList"/>
    <dgm:cxn modelId="{DEB7902D-C7F1-4A05-A5C6-B3018CFE3CCA}" type="presParOf" srcId="{66A74DE3-CF76-4B03-8A8F-9326C2929ADC}" destId="{4D347DBC-85C0-4728-8CF4-6FB3B405AF87}" srcOrd="0" destOrd="0" presId="urn:microsoft.com/office/officeart/2016/7/layout/VerticalSolidActionList"/>
    <dgm:cxn modelId="{1B1A684F-EBA6-41EC-A148-CA3C9A851D3C}" type="presParOf" srcId="{66A74DE3-CF76-4B03-8A8F-9326C2929ADC}" destId="{0B97C0D7-1816-4987-B2ED-6A147351FD90}" srcOrd="1" destOrd="0" presId="urn:microsoft.com/office/officeart/2016/7/layout/VerticalSolidActionList"/>
    <dgm:cxn modelId="{B7E8F5F6-9789-462D-A30E-C757373DC02E}" type="presParOf" srcId="{3EAE83EF-DDC0-4695-A25C-B762DFCDC574}" destId="{D16BCA8C-D206-4B25-9CE2-36EF18D454E6}" srcOrd="7" destOrd="0" presId="urn:microsoft.com/office/officeart/2016/7/layout/VerticalSolidActionList"/>
    <dgm:cxn modelId="{D5C2CFBB-AECA-4F5D-8C14-6B716E19DE76}" type="presParOf" srcId="{3EAE83EF-DDC0-4695-A25C-B762DFCDC574}" destId="{CFE1C43D-2901-41CF-BBC3-A058AD719E58}" srcOrd="8" destOrd="0" presId="urn:microsoft.com/office/officeart/2016/7/layout/VerticalSolidActionList"/>
    <dgm:cxn modelId="{7B364E5E-FB27-4E0E-977A-7F2A9B383DF6}" type="presParOf" srcId="{CFE1C43D-2901-41CF-BBC3-A058AD719E58}" destId="{BF8766DB-7D62-454B-9A5E-4E2D7731F7CC}" srcOrd="0" destOrd="0" presId="urn:microsoft.com/office/officeart/2016/7/layout/VerticalSolidActionList"/>
    <dgm:cxn modelId="{02B0FB82-A160-419D-AD2C-248A3DA5D71D}" type="presParOf" srcId="{CFE1C43D-2901-41CF-BBC3-A058AD719E58}" destId="{73C4E61D-8F6C-469B-BD96-EB107E2842BC}" srcOrd="1" destOrd="0" presId="urn:microsoft.com/office/officeart/2016/7/layout/VerticalSolidActionList"/>
    <dgm:cxn modelId="{7B3E0C52-02AA-475D-B62D-3A92A5D3D67F}" type="presParOf" srcId="{3EAE83EF-DDC0-4695-A25C-B762DFCDC574}" destId="{D0A735BF-A50D-487C-B054-08E471AE688E}" srcOrd="9" destOrd="0" presId="urn:microsoft.com/office/officeart/2016/7/layout/VerticalSolidActionList"/>
    <dgm:cxn modelId="{BCB67F19-72D8-4842-9096-B7A55A55767C}" type="presParOf" srcId="{3EAE83EF-DDC0-4695-A25C-B762DFCDC574}" destId="{8DBCC857-CF07-4A78-9ACE-05F4082B520C}" srcOrd="10" destOrd="0" presId="urn:microsoft.com/office/officeart/2016/7/layout/VerticalSolidActionList"/>
    <dgm:cxn modelId="{8E990EBB-DDEB-44A4-9189-143DE34E7A70}" type="presParOf" srcId="{8DBCC857-CF07-4A78-9ACE-05F4082B520C}" destId="{BC3F3F0E-2CEA-4A40-847E-00455BC69446}" srcOrd="0" destOrd="0" presId="urn:microsoft.com/office/officeart/2016/7/layout/VerticalSolidActionList"/>
    <dgm:cxn modelId="{CC10EE3E-AEB6-41AB-A0CB-0449208E979C}" type="presParOf" srcId="{8DBCC857-CF07-4A78-9ACE-05F4082B520C}" destId="{73D3EC9F-5F37-4E3C-9A96-A906A545496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7194-3127-4989-B543-26BF5BFFC185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14E84-ECF4-4182-AC21-23EFF926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/>
          </p:nvPr>
        </p:nvSpPr>
        <p:spPr/>
        <p:txBody>
          <a:bodyPr/>
          <a:lstStyle/>
          <a:p>
            <a:r>
              <a:rPr lang="en-US"/>
              <a:t>Chapter 10: Nutrition for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/>
          </p:nvPr>
        </p:nvSpPr>
        <p:spPr/>
        <p:txBody>
          <a:bodyPr/>
          <a:lstStyle/>
          <a:p>
            <a:r>
              <a:rPr lang="en-US"/>
              <a:t>Unit 4: Nutrition and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body and nutrients"/>
          <p:cNvPicPr>
            <a:picLocks noChangeAspect="1"/>
          </p:cNvPicPr>
          <p:nvPr/>
        </p:nvPicPr>
        <p:blipFill rotWithShape="1">
          <a:blip r:embed="rId2"/>
          <a:srcRect l="3350" r="-1" b="-1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en-US"/>
              <a:t>Fueling your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647701" y="1542197"/>
            <a:ext cx="4797256" cy="47062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u="sng" dirty="0"/>
              <a:t>How your body uses nutrients: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Energy source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Heal, build and repair tissue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Sustain growth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Transport oxygen to cells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Regulate body functions</a:t>
            </a:r>
          </a:p>
        </p:txBody>
      </p:sp>
    </p:spTree>
    <p:extLst>
      <p:ext uri="{BB962C8B-B14F-4D97-AF65-F5344CB8AC3E}">
        <p14:creationId xmlns:p14="http://schemas.microsoft.com/office/powerpoint/2010/main" val="35636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/>
              <a:t>Nutrients that Provide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1103313" y="1392238"/>
            <a:ext cx="8947150" cy="51494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u="sng" dirty="0"/>
              <a:t>Carbohydrates:</a:t>
            </a:r>
            <a:r>
              <a:rPr lang="en-US" sz="2400" dirty="0"/>
              <a:t> starches and sugars found in foods, which provide your body's main source of energy</a:t>
            </a:r>
          </a:p>
          <a:p>
            <a:pPr lvl="1">
              <a:buClr>
                <a:srgbClr val="8AD0D6"/>
              </a:buClr>
            </a:pPr>
            <a:r>
              <a:rPr lang="en-US" sz="2000" b="1" u="sng" dirty="0"/>
              <a:t>45-65%</a:t>
            </a:r>
            <a:r>
              <a:rPr lang="en-US" sz="2000" b="1" dirty="0"/>
              <a:t> </a:t>
            </a:r>
            <a:r>
              <a:rPr lang="en-US" sz="2000" dirty="0"/>
              <a:t>of your daily calories from carbs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Types of carbs:</a:t>
            </a:r>
          </a:p>
          <a:p>
            <a:pPr lvl="1">
              <a:buClr>
                <a:srgbClr val="8AD0D6"/>
              </a:buClr>
            </a:pPr>
            <a:r>
              <a:rPr lang="en-US" sz="2000" b="1" u="sng" dirty="0"/>
              <a:t>Simple:</a:t>
            </a:r>
            <a:r>
              <a:rPr lang="en-US" sz="2000" dirty="0"/>
              <a:t> sugars (fructose and lactose) that are contained in many processed foods like</a:t>
            </a:r>
            <a:r>
              <a:rPr lang="en-US" sz="2000" b="1" dirty="0"/>
              <a:t> </a:t>
            </a:r>
            <a:r>
              <a:rPr lang="en-US" sz="2000" b="1" u="sng" dirty="0"/>
              <a:t>cereals, breads, and bakery items</a:t>
            </a:r>
            <a:endParaRPr lang="en-US" sz="2400" b="1" u="sng" dirty="0"/>
          </a:p>
          <a:p>
            <a:pPr lvl="1">
              <a:buClr>
                <a:srgbClr val="8AD0D6"/>
              </a:buClr>
            </a:pPr>
            <a:r>
              <a:rPr lang="en-US" sz="2000" b="1" u="sng" dirty="0"/>
              <a:t>Complex:</a:t>
            </a:r>
            <a:r>
              <a:rPr lang="en-US" sz="2000" b="1" dirty="0"/>
              <a:t> </a:t>
            </a:r>
            <a:r>
              <a:rPr lang="en-US" sz="2000" dirty="0"/>
              <a:t>starches with long-chains of sugars linked together.  Common sources include </a:t>
            </a:r>
            <a:r>
              <a:rPr lang="en-US" sz="2000" b="1" u="sng" dirty="0"/>
              <a:t>grains, grain products, pasta, beans, and root vegetables</a:t>
            </a:r>
          </a:p>
          <a:p>
            <a:pPr lvl="1">
              <a:buClr>
                <a:srgbClr val="8AD0D6"/>
              </a:buClr>
            </a:pPr>
            <a:r>
              <a:rPr lang="en-US" sz="2000" b="1" u="sng" dirty="0"/>
              <a:t>Fiber: </a:t>
            </a:r>
            <a:r>
              <a:rPr lang="en-US" sz="2000" dirty="0"/>
              <a:t>tough complex carb that the body cannot digest</a:t>
            </a:r>
            <a:endParaRPr lang="en-US" sz="2000" b="1" u="sng" dirty="0"/>
          </a:p>
          <a:p>
            <a:pPr lvl="2">
              <a:buClr>
                <a:srgbClr val="8AD0D6"/>
              </a:buClr>
            </a:pPr>
            <a:r>
              <a:rPr lang="en-US" sz="1800" dirty="0"/>
              <a:t>Moves waste through your digestive system</a:t>
            </a:r>
          </a:p>
          <a:p>
            <a:pPr lvl="2">
              <a:buClr>
                <a:srgbClr val="8AD0D6"/>
              </a:buClr>
            </a:pPr>
            <a:r>
              <a:rPr lang="en-US" sz="1800" b="1" u="sng" dirty="0"/>
              <a:t>Sources of fiber include:</a:t>
            </a:r>
            <a:r>
              <a:rPr lang="en-US" sz="1800" u="sng" dirty="0"/>
              <a:t> </a:t>
            </a:r>
            <a:r>
              <a:rPr lang="en-US" sz="1800" dirty="0"/>
              <a:t>fruits, vegetables, whole grains, nuts, seeds, and legumes</a:t>
            </a:r>
          </a:p>
        </p:txBody>
      </p:sp>
    </p:spTree>
    <p:extLst>
      <p:ext uri="{BB962C8B-B14F-4D97-AF65-F5344CB8AC3E}">
        <p14:creationId xmlns:p14="http://schemas.microsoft.com/office/powerpoint/2010/main" val="40213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/>
              <a:t>Nutrients that Provide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1103312" y="1269242"/>
            <a:ext cx="8946541" cy="4979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u="sng" dirty="0"/>
              <a:t>Proteins:</a:t>
            </a:r>
            <a:r>
              <a:rPr lang="en-US" sz="2400" dirty="0"/>
              <a:t> nutrients the body uses to build and maintain its cells and tissues</a:t>
            </a:r>
          </a:p>
          <a:p>
            <a:pPr lvl="1">
              <a:buClr>
                <a:srgbClr val="8AD0D6"/>
              </a:buClr>
            </a:pPr>
            <a:r>
              <a:rPr lang="en-US" sz="2000" b="1" u="sng" dirty="0"/>
              <a:t>10-15%</a:t>
            </a:r>
            <a:r>
              <a:rPr lang="en-US" sz="2000" dirty="0"/>
              <a:t> of your calories should be from protein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Types of protein: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Essential, nonessential, complete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Role of protein: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Basic building material of all your body cells </a:t>
            </a:r>
          </a:p>
          <a:p>
            <a:pPr lvl="2">
              <a:buClr>
                <a:srgbClr val="8AD0D6"/>
              </a:buClr>
            </a:pPr>
            <a:r>
              <a:rPr lang="en-US" sz="1800" dirty="0"/>
              <a:t>Muscles, bones, skin, and internal organs are made of protein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Carries oxygen to all of your body cells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Function as hormones, 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Can be used as an energy source</a:t>
            </a:r>
          </a:p>
          <a:p>
            <a:pPr lvl="1"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/>
              <a:t>Nutrients that Provide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1103312" y="1214652"/>
            <a:ext cx="8946541" cy="50337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Types of Fats:</a:t>
            </a:r>
          </a:p>
          <a:p>
            <a:pPr lvl="1">
              <a:buClr>
                <a:srgbClr val="8AD0D6"/>
              </a:buClr>
            </a:pPr>
            <a:r>
              <a:rPr lang="en-US" sz="2400" b="1" u="sng" dirty="0"/>
              <a:t>Unsaturated Fats:</a:t>
            </a:r>
            <a:r>
              <a:rPr lang="en-US" sz="2400" b="1" dirty="0"/>
              <a:t> </a:t>
            </a:r>
            <a:r>
              <a:rPr lang="en-US" sz="2400" dirty="0"/>
              <a:t>vegetable oils, nuts, and seeds; eating these in moderate amounts may lower your risk of heart disease</a:t>
            </a:r>
          </a:p>
          <a:p>
            <a:pPr lvl="1">
              <a:buClr>
                <a:srgbClr val="8AD0D6"/>
              </a:buClr>
            </a:pPr>
            <a:r>
              <a:rPr lang="en-US" sz="2400" b="1" u="sng" dirty="0"/>
              <a:t>Saturated Fats:</a:t>
            </a:r>
            <a:r>
              <a:rPr lang="en-US" sz="2400" b="1" dirty="0"/>
              <a:t> </a:t>
            </a:r>
            <a:r>
              <a:rPr lang="en-US" sz="2400" dirty="0"/>
              <a:t>animal-based foods such as meat and diary products; consuming too many may increase your risk of heart disease</a:t>
            </a:r>
          </a:p>
          <a:p>
            <a:pPr lvl="1">
              <a:buClr>
                <a:srgbClr val="8AD0D6"/>
              </a:buClr>
            </a:pPr>
            <a:r>
              <a:rPr lang="en-US" sz="2400" b="1" u="sng" dirty="0"/>
              <a:t>Trans Fats: </a:t>
            </a:r>
            <a:r>
              <a:rPr lang="en-US" sz="2400" dirty="0"/>
              <a:t>fats that are formed by hydrogenation (what causes vegetable oil to harden). Found in stick margarine, many snack foods, and packaged baked goods like cookies and crackers</a:t>
            </a:r>
            <a:endParaRPr lang="en-US" sz="2400" strike="sngStrike" dirty="0"/>
          </a:p>
          <a:p>
            <a:pPr lvl="2">
              <a:buClr>
                <a:srgbClr val="8AD0D6"/>
              </a:buClr>
            </a:pPr>
            <a:r>
              <a:rPr lang="en-US" sz="2000" dirty="0"/>
              <a:t>When these harden, the fats become more saturated</a:t>
            </a:r>
            <a:endParaRPr lang="en-US" sz="2000" strike="sngStrike" dirty="0"/>
          </a:p>
          <a:p>
            <a:pPr lvl="2">
              <a:buClr>
                <a:srgbClr val="8AD0D6"/>
              </a:buClr>
            </a:pPr>
            <a:r>
              <a:rPr lang="en-US" sz="2000" dirty="0"/>
              <a:t>Can raise </a:t>
            </a:r>
            <a:r>
              <a:rPr lang="en-US" sz="2000" b="1" u="sng" dirty="0"/>
              <a:t>cholesterol</a:t>
            </a:r>
            <a:r>
              <a:rPr lang="en-US" sz="2000" b="1" dirty="0"/>
              <a:t> </a:t>
            </a:r>
            <a:r>
              <a:rPr lang="en-US" sz="2000" dirty="0"/>
              <a:t>(waxy, fatlike substance)</a:t>
            </a:r>
          </a:p>
          <a:p>
            <a:pPr lvl="2">
              <a:buClr>
                <a:srgbClr val="8AD0D6"/>
              </a:buClr>
            </a:pPr>
            <a:r>
              <a:rPr lang="en-US" sz="2000" dirty="0"/>
              <a:t>USDA enforces trans fat being listed on nutrition label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4" descr="Image result for vitamins and minera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872" y="3498519"/>
            <a:ext cx="3413671" cy="1761541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Other types of 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648931" y="2286163"/>
            <a:ext cx="7153602" cy="4169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u="sng" dirty="0"/>
              <a:t>Vitamins:</a:t>
            </a:r>
            <a:r>
              <a:rPr lang="en-US" sz="2400" b="1" dirty="0"/>
              <a:t> </a:t>
            </a:r>
            <a:r>
              <a:rPr lang="en-US" sz="2400" dirty="0"/>
              <a:t>compounds found in food that help regulate many body processes</a:t>
            </a:r>
          </a:p>
          <a:p>
            <a:pPr>
              <a:buClr>
                <a:srgbClr val="8AD0D6"/>
              </a:buClr>
            </a:pPr>
            <a:endParaRPr lang="en-US" sz="2400" dirty="0"/>
          </a:p>
          <a:p>
            <a:pPr>
              <a:buClr>
                <a:srgbClr val="8AD0D6"/>
              </a:buClr>
            </a:pPr>
            <a:r>
              <a:rPr lang="en-US" sz="2400" b="1" u="sng" dirty="0"/>
              <a:t>Minerals:</a:t>
            </a:r>
            <a:r>
              <a:rPr lang="en-US" sz="2400" b="1" dirty="0"/>
              <a:t> </a:t>
            </a:r>
            <a:r>
              <a:rPr lang="en-US" sz="2400" dirty="0"/>
              <a:t>elements found in food that are used by the body</a:t>
            </a:r>
          </a:p>
          <a:p>
            <a:pPr>
              <a:buClr>
                <a:srgbClr val="8AD0D6"/>
              </a:buClr>
            </a:pPr>
            <a:endParaRPr lang="en-US" sz="2400" dirty="0"/>
          </a:p>
          <a:p>
            <a:pPr lvl="1">
              <a:buClr>
                <a:srgbClr val="8AD0D6"/>
              </a:buClr>
            </a:pPr>
            <a:r>
              <a:rPr lang="en-US" sz="2000" dirty="0"/>
              <a:t>Osteoporosis: condition in which the bones become fragile and break easily</a:t>
            </a:r>
          </a:p>
        </p:txBody>
      </p:sp>
    </p:spTree>
    <p:extLst>
      <p:ext uri="{BB962C8B-B14F-4D97-AF65-F5344CB8AC3E}">
        <p14:creationId xmlns:p14="http://schemas.microsoft.com/office/powerpoint/2010/main" val="2692481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water"/>
          <p:cNvPicPr>
            <a:picLocks noChangeAspect="1"/>
          </p:cNvPicPr>
          <p:nvPr/>
        </p:nvPicPr>
        <p:blipFill rotWithShape="1">
          <a:blip r:embed="rId2"/>
          <a:srcRect l="11914" r="27700" b="-2"/>
          <a:stretch/>
        </p:blipFill>
        <p:spPr>
          <a:xfrm>
            <a:off x="7551643" y="2052213"/>
            <a:ext cx="399190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1103311" y="1542198"/>
            <a:ext cx="5803129" cy="470620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Water is essential for most body functions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Moving food through the digestive system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Digesting carbs and protein, and aiding other chemical reactions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Transporting nutrients and removing wastes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Storing and releasing heat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Cooling and body through perspiration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Cushioning the eyes, brain, and spinal cord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Lubricating the joints</a:t>
            </a:r>
          </a:p>
        </p:txBody>
      </p:sp>
    </p:spTree>
    <p:extLst>
      <p:ext uri="{BB962C8B-B14F-4D97-AF65-F5344CB8AC3E}">
        <p14:creationId xmlns:p14="http://schemas.microsoft.com/office/powerpoint/2010/main" val="28726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/>
              <a:t>Healthy Food Guidelines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extLst/>
          </p:nvPr>
        </p:nvSpPr>
        <p:spPr/>
        <p:txBody>
          <a:bodyPr/>
          <a:lstStyle/>
          <a:p>
            <a:r>
              <a:rPr lang="en-US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59019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MyPlate"/>
          <p:cNvPicPr>
            <a:picLocks noChangeAspect="1"/>
          </p:cNvPicPr>
          <p:nvPr/>
        </p:nvPicPr>
        <p:blipFill rotWithShape="1">
          <a:blip r:embed="rId2"/>
          <a:srcRect l="5688" r="7680" b="-2"/>
          <a:stretch/>
        </p:blipFill>
        <p:spPr>
          <a:xfrm>
            <a:off x="7551643" y="2052213"/>
            <a:ext cx="399190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/>
              <a:t>Guidelines for Healthy Eating and Active Living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327547" y="1951630"/>
            <a:ext cx="6578894" cy="42967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u="sng" dirty="0"/>
              <a:t>Dietary Guidelines for Americans:</a:t>
            </a:r>
            <a:r>
              <a:rPr lang="en-US" sz="2400" b="1" dirty="0"/>
              <a:t> </a:t>
            </a:r>
            <a:r>
              <a:rPr lang="en-US" sz="2400" dirty="0"/>
              <a:t>set of recommendations about smart eating and physical activity for all Americans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Published by the USDA and HHS</a:t>
            </a:r>
          </a:p>
          <a:p>
            <a:pPr>
              <a:buClr>
                <a:srgbClr val="8AD0D6"/>
              </a:buClr>
            </a:pPr>
            <a:r>
              <a:rPr lang="en-US" sz="2400" b="1" u="sng" dirty="0" err="1"/>
              <a:t>MyPlate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an interactive guide to healthful eating and active living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Level of physical activity should balance out the calories you take in</a:t>
            </a:r>
          </a:p>
          <a:p>
            <a:pPr lvl="1">
              <a:buClr>
                <a:srgbClr val="8AD0D6"/>
              </a:buClr>
            </a:pPr>
            <a:r>
              <a:rPr lang="en-US" sz="2000" dirty="0" err="1"/>
              <a:t>MyPlate</a:t>
            </a:r>
            <a:r>
              <a:rPr lang="en-US" sz="2000" dirty="0"/>
              <a:t> website can provide individually tailored advice about your daily calorie needs based on age, gender, and activity level</a:t>
            </a:r>
          </a:p>
        </p:txBody>
      </p:sp>
    </p:spTree>
    <p:extLst>
      <p:ext uri="{BB962C8B-B14F-4D97-AF65-F5344CB8AC3E}">
        <p14:creationId xmlns:p14="http://schemas.microsoft.com/office/powerpoint/2010/main" val="125617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</a:rPr>
              <a:t>The Best Nutrition Choices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966424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041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nutrient dense foods"/>
          <p:cNvPicPr>
            <a:picLocks noChangeAspect="1"/>
          </p:cNvPicPr>
          <p:nvPr/>
        </p:nvPicPr>
        <p:blipFill rotWithShape="1">
          <a:blip r:embed="rId2"/>
          <a:srcRect l="9074" r="4471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sz="3900"/>
              <a:t>Balancing Food and Physical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u="sng" dirty="0"/>
              <a:t>Nutrient-dense foods:</a:t>
            </a:r>
            <a:r>
              <a:rPr lang="en-US" sz="2800" b="1" dirty="0"/>
              <a:t> </a:t>
            </a:r>
            <a:r>
              <a:rPr lang="en-US" sz="2800" dirty="0"/>
              <a:t>a high ratio of nutrients to calories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2800" dirty="0"/>
              <a:t>Use </a:t>
            </a:r>
            <a:r>
              <a:rPr lang="en-US" sz="2800" dirty="0" err="1"/>
              <a:t>MyPlate</a:t>
            </a:r>
            <a:r>
              <a:rPr lang="en-US" sz="2800" dirty="0"/>
              <a:t> or the Dietary Guidelines to help plan meals or snacks</a:t>
            </a:r>
          </a:p>
        </p:txBody>
      </p:sp>
    </p:spTree>
    <p:extLst>
      <p:ext uri="{BB962C8B-B14F-4D97-AF65-F5344CB8AC3E}">
        <p14:creationId xmlns:p14="http://schemas.microsoft.com/office/powerpoint/2010/main" val="51081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Learn how to make healthful choices by understanding the importance of nutrition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Grasp how each nutrient plays an essential role in keeping you healthy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Use </a:t>
            </a:r>
            <a:r>
              <a:rPr lang="en-US" sz="2800" dirty="0" err="1"/>
              <a:t>MyPlate</a:t>
            </a:r>
            <a:r>
              <a:rPr lang="en-US" sz="2800" dirty="0"/>
              <a:t> as a tool for choosing healthy snacks and meal planning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Note how to read food labels to avoid food-related problems</a:t>
            </a:r>
          </a:p>
        </p:txBody>
      </p:sp>
    </p:spTree>
    <p:extLst>
      <p:ext uri="{BB962C8B-B14F-4D97-AF65-F5344CB8AC3E}">
        <p14:creationId xmlns:p14="http://schemas.microsoft.com/office/powerpoint/2010/main" val="39381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greek yogurt"/>
          <p:cNvPicPr>
            <a:picLocks noChangeAspect="1"/>
          </p:cNvPicPr>
          <p:nvPr/>
        </p:nvPicPr>
        <p:blipFill rotWithShape="1">
          <a:blip r:embed="rId2"/>
          <a:srcRect l="11914" r="1944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Sensible Snacks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259307" y="1596788"/>
            <a:ext cx="5182413" cy="465161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800" dirty="0"/>
              <a:t>When looking for a snack it is important to find something to provide enough energy between meals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Fresh fruit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Cut up vegetables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String cheese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Unsalted nuts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Air-popped popcorn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Yogurt (Greek)</a:t>
            </a:r>
          </a:p>
          <a:p>
            <a:pPr marL="457200" lvl="1" indent="0">
              <a:buClr>
                <a:srgbClr val="8AD0D6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25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ning out"/>
          <p:cNvPicPr>
            <a:picLocks noChangeAspect="1"/>
          </p:cNvPicPr>
          <p:nvPr/>
        </p:nvPicPr>
        <p:blipFill rotWithShape="1">
          <a:blip r:embed="rId2"/>
          <a:srcRect r="2687" b="1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Dining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409433" y="2052214"/>
            <a:ext cx="5032287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Watch your potion size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Pay attention to how foods are prepared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Add fresh fruits and vegetables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Go easy on toppings</a:t>
            </a:r>
          </a:p>
          <a:p>
            <a:pPr>
              <a:buClr>
                <a:srgbClr val="8AD0D6"/>
              </a:buClr>
            </a:pPr>
            <a:r>
              <a:rPr lang="en-US" sz="2400" dirty="0"/>
              <a:t>Don't drink your calories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RETHINK YOUR DRINK ;)</a:t>
            </a:r>
          </a:p>
          <a:p>
            <a:pPr marL="457200" lvl="1" indent="0">
              <a:buClr>
                <a:srgbClr val="8AD0D6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36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/>
              <a:t>Nutrition Labels and Food Safety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extLst/>
          </p:nvPr>
        </p:nvSpPr>
        <p:spPr/>
        <p:txBody>
          <a:bodyPr/>
          <a:lstStyle/>
          <a:p>
            <a:r>
              <a:rPr lang="en-US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244560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/>
              <a:t>Nutrition Label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382138" y="1337482"/>
            <a:ext cx="9667716" cy="4910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Ingredient List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Appear on the label in descending order</a:t>
            </a:r>
          </a:p>
          <a:p>
            <a:pPr lvl="1">
              <a:buClr>
                <a:srgbClr val="8AD0D6"/>
              </a:buClr>
            </a:pPr>
            <a:r>
              <a:rPr lang="en-US" sz="2400" b="1" u="sng" dirty="0"/>
              <a:t>Food additives:</a:t>
            </a:r>
            <a:r>
              <a:rPr lang="en-US" sz="2400" b="1" dirty="0"/>
              <a:t> </a:t>
            </a:r>
            <a:r>
              <a:rPr lang="en-US" sz="2400" dirty="0"/>
              <a:t>substances added to produce a desired effect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Nutrition Facts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Nutritional Claims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Free, Low, Light, Reduced, High, Good Source of, Healthy</a:t>
            </a:r>
          </a:p>
        </p:txBody>
      </p:sp>
    </p:spTree>
    <p:extLst>
      <p:ext uri="{BB962C8B-B14F-4D97-AF65-F5344CB8AC3E}">
        <p14:creationId xmlns:p14="http://schemas.microsoft.com/office/powerpoint/2010/main" val="764404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mage result for nutrition facts pan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633" y="643467"/>
            <a:ext cx="44287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70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mage result for nutrition facts pan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35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unhealthy food lab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1373249" cy="50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65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/>
              <a:t>Food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286604" y="1187355"/>
            <a:ext cx="9763250" cy="5363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Foodborne Illness: food poisoning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About 76 million Americans become ill as a result of foodborne illness each year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Dietary Guidelines notes 4 basic steps to keeping food clean: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Clean, Separate, Cook, and Chill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Keeping foods safe to eat:</a:t>
            </a:r>
          </a:p>
          <a:p>
            <a:pPr lvl="1">
              <a:buClr>
                <a:srgbClr val="8AD0D6"/>
              </a:buClr>
            </a:pPr>
            <a:r>
              <a:rPr lang="en-US" sz="2400" b="1" u="sng" dirty="0"/>
              <a:t>Pasteurization:</a:t>
            </a:r>
            <a:r>
              <a:rPr lang="en-US" sz="2400" b="1" dirty="0"/>
              <a:t> </a:t>
            </a:r>
            <a:r>
              <a:rPr lang="en-US" sz="2400" dirty="0"/>
              <a:t>treating a substance with heat to kill or slow the growth of pathogens</a:t>
            </a:r>
          </a:p>
          <a:p>
            <a:pPr lvl="1">
              <a:buClr>
                <a:srgbClr val="8AD0D6"/>
              </a:buClr>
            </a:pPr>
            <a:r>
              <a:rPr lang="en-US" sz="2400" b="1" u="sng" dirty="0"/>
              <a:t>Cross-contamination:</a:t>
            </a:r>
            <a:r>
              <a:rPr lang="en-US" sz="2400" dirty="0"/>
              <a:t> the spreading of pathogens from one food to another</a:t>
            </a:r>
          </a:p>
        </p:txBody>
      </p:sp>
    </p:spTree>
    <p:extLst>
      <p:ext uri="{BB962C8B-B14F-4D97-AF65-F5344CB8AC3E}">
        <p14:creationId xmlns:p14="http://schemas.microsoft.com/office/powerpoint/2010/main" val="1902530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4" descr="Image result for food aller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872" y="3575459"/>
            <a:ext cx="3413671" cy="1607661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Food Sensitivities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648931" y="2548281"/>
            <a:ext cx="7153602" cy="36586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u="sng" dirty="0"/>
              <a:t>Food allergy:</a:t>
            </a:r>
            <a:r>
              <a:rPr lang="en-US" sz="2800" b="1" dirty="0"/>
              <a:t> </a:t>
            </a:r>
            <a:r>
              <a:rPr lang="en-US" sz="2800" dirty="0"/>
              <a:t>a condition in which the body's immune system reacts to substances in some foods</a:t>
            </a:r>
          </a:p>
          <a:p>
            <a:pPr marL="0" indent="0">
              <a:buClr>
                <a:srgbClr val="8AD0D6"/>
              </a:buClr>
              <a:buNone/>
            </a:pP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2800" b="1" u="sng" dirty="0"/>
              <a:t>Food intolerance:</a:t>
            </a:r>
            <a:r>
              <a:rPr lang="en-US" sz="2800" b="1" dirty="0"/>
              <a:t> </a:t>
            </a:r>
            <a:r>
              <a:rPr lang="en-US" sz="2800" dirty="0"/>
              <a:t>negative reaction to food that doesn’t involve the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37490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Bronson, Mary H. </a:t>
            </a:r>
            <a:r>
              <a:rPr lang="en-US" i="1"/>
              <a:t>Florida Health.</a:t>
            </a:r>
            <a:r>
              <a:rPr lang="en-US"/>
              <a:t> McGraw-Hill, 2015.</a:t>
            </a:r>
          </a:p>
        </p:txBody>
      </p:sp>
    </p:spTree>
    <p:extLst>
      <p:ext uri="{BB962C8B-B14F-4D97-AF65-F5344CB8AC3E}">
        <p14:creationId xmlns:p14="http://schemas.microsoft.com/office/powerpoint/2010/main" val="393112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/>
              <a:t>The Importance of Nutrition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extLst/>
          </p:nvPr>
        </p:nvSpPr>
        <p:spPr/>
        <p:txBody>
          <a:bodyPr/>
          <a:lstStyle/>
          <a:p>
            <a:r>
              <a:rPr lang="en-US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3783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4" descr="Image result for calor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872" y="3432308"/>
            <a:ext cx="3413671" cy="189396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Why Nutrition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648931" y="2548281"/>
            <a:ext cx="7153602" cy="36586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u="sng" dirty="0"/>
              <a:t>Nutrition:</a:t>
            </a:r>
            <a:r>
              <a:rPr lang="en-US" sz="2400" b="1" dirty="0"/>
              <a:t> </a:t>
            </a:r>
            <a:r>
              <a:rPr lang="en-US" sz="2400" dirty="0"/>
              <a:t>the process by which your body takes in and uses food</a:t>
            </a:r>
          </a:p>
          <a:p>
            <a:pPr>
              <a:buClr>
                <a:srgbClr val="8AD0D6"/>
              </a:buClr>
            </a:pPr>
            <a:endParaRPr lang="en-US" sz="2400" dirty="0"/>
          </a:p>
          <a:p>
            <a:pPr>
              <a:buClr>
                <a:srgbClr val="8AD0D6"/>
              </a:buClr>
            </a:pPr>
            <a:r>
              <a:rPr lang="en-US" sz="2400" dirty="0"/>
              <a:t>________________: substances in food that your body needs to grow, to repair itself, and to supply you with energy</a:t>
            </a:r>
          </a:p>
          <a:p>
            <a:pPr>
              <a:buClr>
                <a:srgbClr val="8AD0D6"/>
              </a:buClr>
            </a:pPr>
            <a:endParaRPr lang="en-US" sz="2400" dirty="0"/>
          </a:p>
          <a:p>
            <a:pPr>
              <a:buClr>
                <a:srgbClr val="8AD0D6"/>
              </a:buClr>
            </a:pPr>
            <a:r>
              <a:rPr lang="en-US" sz="2400" b="1" u="sng" dirty="0"/>
              <a:t>Calorie:</a:t>
            </a:r>
            <a:r>
              <a:rPr lang="en-US" sz="2400" dirty="0"/>
              <a:t> a unit of heat used to measure the energy your body uses and the energy it receives from food</a:t>
            </a:r>
          </a:p>
        </p:txBody>
      </p:sp>
    </p:spTree>
    <p:extLst>
      <p:ext uri="{BB962C8B-B14F-4D97-AF65-F5344CB8AC3E}">
        <p14:creationId xmlns:p14="http://schemas.microsoft.com/office/powerpoint/2010/main" val="392695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good nutrition"/>
          <p:cNvPicPr>
            <a:picLocks noChangeAspect="1"/>
          </p:cNvPicPr>
          <p:nvPr/>
        </p:nvPicPr>
        <p:blipFill rotWithShape="1">
          <a:blip r:embed="rId2"/>
          <a:srcRect l="3023" r="1052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Why Nutrition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1103311" y="1460310"/>
            <a:ext cx="4338409" cy="478808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/>
              <a:t>Good nutrition can lower your risk of developing conditions that can threaten your life as you age: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Cardiovascular disease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Stroke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Certain cancers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Osteoporosis</a:t>
            </a:r>
          </a:p>
        </p:txBody>
      </p:sp>
    </p:spTree>
    <p:extLst>
      <p:ext uri="{BB962C8B-B14F-4D97-AF65-F5344CB8AC3E}">
        <p14:creationId xmlns:p14="http://schemas.microsoft.com/office/powerpoint/2010/main" val="41533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4" descr="Image result for hunger mem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872" y="3447268"/>
            <a:ext cx="3413671" cy="186404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Nutrition Influences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648931" y="2548281"/>
            <a:ext cx="7153602" cy="365868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u="sng" dirty="0"/>
              <a:t>Hunger:</a:t>
            </a:r>
            <a:r>
              <a:rPr lang="en-US" sz="2400" dirty="0"/>
              <a:t> the natural physical drive to eat, prompted by the body's need for food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When the body is hungry, you may notice you feel tired or light-headed</a:t>
            </a:r>
          </a:p>
          <a:p>
            <a:pPr>
              <a:buClr>
                <a:srgbClr val="8AD0D6"/>
              </a:buClr>
            </a:pPr>
            <a:endParaRPr lang="en-US" sz="2400" dirty="0"/>
          </a:p>
          <a:p>
            <a:pPr>
              <a:buClr>
                <a:srgbClr val="8AD0D6"/>
              </a:buClr>
            </a:pPr>
            <a:r>
              <a:rPr lang="en-US" sz="2400" b="1" u="sng" dirty="0"/>
              <a:t>Appetite:</a:t>
            </a:r>
            <a:r>
              <a:rPr lang="en-US" sz="2400" dirty="0"/>
              <a:t> the psychological desire for food</a:t>
            </a:r>
          </a:p>
          <a:p>
            <a:pPr lvl="1">
              <a:buClr>
                <a:srgbClr val="8AD0D6"/>
              </a:buClr>
            </a:pPr>
            <a:r>
              <a:rPr lang="en-US" sz="2000" dirty="0"/>
              <a:t>Smell of fresh baked cookies tempting you, even if you're full</a:t>
            </a:r>
          </a:p>
        </p:txBody>
      </p:sp>
    </p:spTree>
    <p:extLst>
      <p:ext uri="{BB962C8B-B14F-4D97-AF65-F5344CB8AC3E}">
        <p14:creationId xmlns:p14="http://schemas.microsoft.com/office/powerpoint/2010/main" val="648260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/>
              <a:t>Food and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Sometimes we eat in response to an emotional need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Stressed, frustrated, lonely, sad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At times we may snack out of boredom or use food as a reward</a:t>
            </a:r>
          </a:p>
          <a:p>
            <a:pPr lvl="1">
              <a:buClr>
                <a:srgbClr val="8AD0D6"/>
              </a:buClr>
            </a:pPr>
            <a:r>
              <a:rPr lang="en-US" sz="2400" dirty="0"/>
              <a:t>Ran a mile=eat the brownie?</a:t>
            </a:r>
          </a:p>
          <a:p>
            <a:pPr>
              <a:buClr>
                <a:srgbClr val="8AD0D6"/>
              </a:buClr>
            </a:pPr>
            <a:r>
              <a:rPr lang="en-US" sz="2800" dirty="0"/>
              <a:t>Emotional snacking can lead to weight gain---recognizing your response to different emotions can lead to making better decisions</a:t>
            </a:r>
          </a:p>
        </p:txBody>
      </p:sp>
    </p:spTree>
    <p:extLst>
      <p:ext uri="{BB962C8B-B14F-4D97-AF65-F5344CB8AC3E}">
        <p14:creationId xmlns:p14="http://schemas.microsoft.com/office/powerpoint/2010/main" val="27361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food and environment"/>
          <p:cNvPicPr>
            <a:picLocks noChangeAspect="1"/>
          </p:cNvPicPr>
          <p:nvPr/>
        </p:nvPicPr>
        <p:blipFill rotWithShape="1">
          <a:blip r:embed="rId2"/>
          <a:srcRect l="10716" r="3768" b="1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48929" y="1450259"/>
            <a:ext cx="3753599" cy="1442153"/>
          </a:xfrm>
        </p:spPr>
        <p:txBody>
          <a:bodyPr>
            <a:normAutofit/>
          </a:bodyPr>
          <a:lstStyle/>
          <a:p>
            <a:r>
              <a:rPr lang="en-US" sz="3600"/>
              <a:t>Food and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647700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Family and culture</a:t>
            </a:r>
          </a:p>
          <a:p>
            <a:pPr lvl="1">
              <a:buClr>
                <a:srgbClr val="8AD0D6"/>
              </a:buClr>
            </a:pPr>
            <a:r>
              <a:rPr lang="en-US"/>
              <a:t>New Orleans, LA</a:t>
            </a:r>
          </a:p>
          <a:p>
            <a:pPr>
              <a:buClr>
                <a:srgbClr val="8AD0D6"/>
              </a:buClr>
            </a:pPr>
            <a:r>
              <a:rPr lang="en-US" sz="1800"/>
              <a:t>Friends</a:t>
            </a:r>
          </a:p>
          <a:p>
            <a:pPr>
              <a:buClr>
                <a:srgbClr val="8AD0D6"/>
              </a:buClr>
            </a:pPr>
            <a:r>
              <a:rPr lang="en-US" sz="1800"/>
              <a:t>Time and money</a:t>
            </a:r>
          </a:p>
          <a:p>
            <a:pPr>
              <a:buClr>
                <a:srgbClr val="8AD0D6"/>
              </a:buClr>
            </a:pPr>
            <a:r>
              <a:rPr lang="en-US" sz="180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39917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 sz="4800" dirty="0"/>
              <a:t>Nutrients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extLst/>
          </p:nvPr>
        </p:nvSpPr>
        <p:spPr/>
        <p:txBody>
          <a:bodyPr/>
          <a:lstStyle/>
          <a:p>
            <a:r>
              <a:rPr lang="en-US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8693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1053</Words>
  <Application>Microsoft Office PowerPoint</Application>
  <PresentationFormat>Widescreen</PresentationFormat>
  <Paragraphs>154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Ion</vt:lpstr>
      <vt:lpstr>Chapter 10: Nutrition for Health</vt:lpstr>
      <vt:lpstr>Objectives</vt:lpstr>
      <vt:lpstr>The Importance of Nutrition</vt:lpstr>
      <vt:lpstr>Why Nutrition Matters</vt:lpstr>
      <vt:lpstr>Why Nutrition Matters</vt:lpstr>
      <vt:lpstr>Nutrition Influences</vt:lpstr>
      <vt:lpstr>Food and Emotions</vt:lpstr>
      <vt:lpstr>Food and Environment</vt:lpstr>
      <vt:lpstr>Nutrients</vt:lpstr>
      <vt:lpstr>Fueling your Body</vt:lpstr>
      <vt:lpstr>Nutrients that Provide Energy</vt:lpstr>
      <vt:lpstr>Nutrients that Provide Energy</vt:lpstr>
      <vt:lpstr>Nutrients that Provide Energy</vt:lpstr>
      <vt:lpstr>Other types of Nutrients</vt:lpstr>
      <vt:lpstr>Water</vt:lpstr>
      <vt:lpstr>Healthy Food Guidelines</vt:lpstr>
      <vt:lpstr>Guidelines for Healthy Eating and Active Living</vt:lpstr>
      <vt:lpstr>The Best Nutrition Choices</vt:lpstr>
      <vt:lpstr>Balancing Food and Physical Activity</vt:lpstr>
      <vt:lpstr>Sensible Snacks</vt:lpstr>
      <vt:lpstr>Dining Out</vt:lpstr>
      <vt:lpstr>Nutrition Labels and Food Safety</vt:lpstr>
      <vt:lpstr>Nutrition Label Basics</vt:lpstr>
      <vt:lpstr>PowerPoint Presentation</vt:lpstr>
      <vt:lpstr>PowerPoint Presentation</vt:lpstr>
      <vt:lpstr>PowerPoint Presentation</vt:lpstr>
      <vt:lpstr>Food Safety</vt:lpstr>
      <vt:lpstr>Food Sensitivities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Nutrition for Health</dc:title>
  <dc:creator>McGehee, Chelsea T.</dc:creator>
  <cp:lastModifiedBy>McGehee, Chelsea T.</cp:lastModifiedBy>
  <cp:revision>6</cp:revision>
  <cp:lastPrinted>2017-11-27T14:40:18Z</cp:lastPrinted>
  <dcterms:modified xsi:type="dcterms:W3CDTF">2017-11-29T14:13:43Z</dcterms:modified>
</cp:coreProperties>
</file>